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comments/comment1.xml" ContentType="application/vnd.openxmlformats-officedocument.presentationml.comments+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3"/>
  </p:notesMasterIdLst>
  <p:sldIdLst>
    <p:sldId id="256" r:id="rId2"/>
    <p:sldId id="272" r:id="rId3"/>
    <p:sldId id="273"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21"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 id="340" r:id="rId64"/>
    <p:sldId id="341" r:id="rId65"/>
    <p:sldId id="342" r:id="rId66"/>
    <p:sldId id="343" r:id="rId67"/>
    <p:sldId id="344" r:id="rId68"/>
    <p:sldId id="345" r:id="rId69"/>
    <p:sldId id="346" r:id="rId70"/>
    <p:sldId id="347" r:id="rId71"/>
    <p:sldId id="348" r:id="rId72"/>
    <p:sldId id="350" r:id="rId73"/>
    <p:sldId id="351" r:id="rId74"/>
    <p:sldId id="352" r:id="rId75"/>
    <p:sldId id="353" r:id="rId76"/>
    <p:sldId id="354" r:id="rId77"/>
    <p:sldId id="355" r:id="rId78"/>
    <p:sldId id="356" r:id="rId79"/>
    <p:sldId id="357" r:id="rId80"/>
    <p:sldId id="358" r:id="rId81"/>
    <p:sldId id="359" r:id="rId82"/>
    <p:sldId id="360" r:id="rId83"/>
    <p:sldId id="361" r:id="rId84"/>
    <p:sldId id="362" r:id="rId85"/>
    <p:sldId id="363" r:id="rId86"/>
    <p:sldId id="364" r:id="rId87"/>
    <p:sldId id="365" r:id="rId88"/>
    <p:sldId id="366" r:id="rId89"/>
    <p:sldId id="367" r:id="rId90"/>
    <p:sldId id="368" r:id="rId91"/>
    <p:sldId id="369" r:id="rId92"/>
    <p:sldId id="370" r:id="rId93"/>
    <p:sldId id="371" r:id="rId94"/>
    <p:sldId id="372" r:id="rId95"/>
    <p:sldId id="373" r:id="rId96"/>
    <p:sldId id="374" r:id="rId97"/>
    <p:sldId id="375" r:id="rId98"/>
    <p:sldId id="376" r:id="rId99"/>
    <p:sldId id="377" r:id="rId100"/>
    <p:sldId id="378" r:id="rId101"/>
    <p:sldId id="379" r:id="rId102"/>
    <p:sldId id="380" r:id="rId103"/>
    <p:sldId id="381" r:id="rId104"/>
    <p:sldId id="382" r:id="rId105"/>
    <p:sldId id="383" r:id="rId106"/>
    <p:sldId id="384" r:id="rId107"/>
    <p:sldId id="385" r:id="rId108"/>
    <p:sldId id="386" r:id="rId109"/>
    <p:sldId id="387" r:id="rId110"/>
    <p:sldId id="388" r:id="rId111"/>
    <p:sldId id="389" r:id="rId112"/>
    <p:sldId id="390" r:id="rId113"/>
    <p:sldId id="391" r:id="rId114"/>
    <p:sldId id="392" r:id="rId115"/>
    <p:sldId id="393" r:id="rId116"/>
    <p:sldId id="394" r:id="rId117"/>
    <p:sldId id="395" r:id="rId118"/>
    <p:sldId id="396" r:id="rId119"/>
    <p:sldId id="397" r:id="rId120"/>
    <p:sldId id="398" r:id="rId121"/>
    <p:sldId id="399" r:id="rId122"/>
    <p:sldId id="400" r:id="rId123"/>
    <p:sldId id="401" r:id="rId124"/>
    <p:sldId id="402" r:id="rId125"/>
    <p:sldId id="403" r:id="rId126"/>
    <p:sldId id="404" r:id="rId127"/>
    <p:sldId id="405" r:id="rId128"/>
    <p:sldId id="406" r:id="rId129"/>
    <p:sldId id="407" r:id="rId130"/>
    <p:sldId id="408" r:id="rId131"/>
    <p:sldId id="409" r:id="rId132"/>
    <p:sldId id="410" r:id="rId133"/>
    <p:sldId id="411" r:id="rId134"/>
    <p:sldId id="412" r:id="rId135"/>
    <p:sldId id="413" r:id="rId136"/>
    <p:sldId id="414" r:id="rId137"/>
    <p:sldId id="415" r:id="rId138"/>
    <p:sldId id="416" r:id="rId139"/>
    <p:sldId id="417" r:id="rId140"/>
    <p:sldId id="418" r:id="rId141"/>
    <p:sldId id="419" r:id="rId142"/>
    <p:sldId id="420" r:id="rId143"/>
    <p:sldId id="421" r:id="rId144"/>
    <p:sldId id="422" r:id="rId145"/>
    <p:sldId id="423" r:id="rId146"/>
    <p:sldId id="424" r:id="rId147"/>
    <p:sldId id="425" r:id="rId148"/>
    <p:sldId id="427" r:id="rId149"/>
    <p:sldId id="428" r:id="rId150"/>
    <p:sldId id="429" r:id="rId151"/>
    <p:sldId id="430" r:id="rId152"/>
    <p:sldId id="431" r:id="rId153"/>
    <p:sldId id="432" r:id="rId154"/>
    <p:sldId id="433" r:id="rId155"/>
    <p:sldId id="434" r:id="rId156"/>
    <p:sldId id="435" r:id="rId157"/>
    <p:sldId id="436" r:id="rId158"/>
    <p:sldId id="437" r:id="rId159"/>
    <p:sldId id="438" r:id="rId160"/>
    <p:sldId id="439" r:id="rId161"/>
    <p:sldId id="440" r:id="rId162"/>
    <p:sldId id="441" r:id="rId163"/>
    <p:sldId id="442" r:id="rId164"/>
    <p:sldId id="443" r:id="rId165"/>
    <p:sldId id="444" r:id="rId166"/>
    <p:sldId id="445" r:id="rId167"/>
    <p:sldId id="446" r:id="rId168"/>
    <p:sldId id="447" r:id="rId169"/>
    <p:sldId id="448" r:id="rId170"/>
    <p:sldId id="449" r:id="rId171"/>
    <p:sldId id="450" r:id="rId172"/>
    <p:sldId id="451" r:id="rId173"/>
    <p:sldId id="452" r:id="rId174"/>
    <p:sldId id="453" r:id="rId175"/>
    <p:sldId id="454" r:id="rId176"/>
    <p:sldId id="455" r:id="rId177"/>
    <p:sldId id="456" r:id="rId178"/>
    <p:sldId id="457" r:id="rId179"/>
    <p:sldId id="458" r:id="rId180"/>
    <p:sldId id="459" r:id="rId181"/>
    <p:sldId id="460" r:id="rId182"/>
    <p:sldId id="461" r:id="rId183"/>
    <p:sldId id="462" r:id="rId184"/>
    <p:sldId id="463" r:id="rId185"/>
    <p:sldId id="464" r:id="rId186"/>
    <p:sldId id="465" r:id="rId187"/>
    <p:sldId id="466" r:id="rId188"/>
    <p:sldId id="467" r:id="rId189"/>
    <p:sldId id="468" r:id="rId190"/>
    <p:sldId id="469" r:id="rId191"/>
    <p:sldId id="470" r:id="rId192"/>
    <p:sldId id="471" r:id="rId193"/>
    <p:sldId id="472" r:id="rId194"/>
    <p:sldId id="473" r:id="rId195"/>
    <p:sldId id="474" r:id="rId196"/>
    <p:sldId id="475" r:id="rId197"/>
    <p:sldId id="476" r:id="rId198"/>
    <p:sldId id="477" r:id="rId199"/>
    <p:sldId id="478" r:id="rId200"/>
    <p:sldId id="479" r:id="rId201"/>
    <p:sldId id="480" r:id="rId202"/>
    <p:sldId id="481" r:id="rId203"/>
    <p:sldId id="482" r:id="rId204"/>
    <p:sldId id="483" r:id="rId205"/>
    <p:sldId id="484" r:id="rId206"/>
    <p:sldId id="485" r:id="rId207"/>
    <p:sldId id="486" r:id="rId208"/>
    <p:sldId id="487" r:id="rId209"/>
    <p:sldId id="488" r:id="rId210"/>
    <p:sldId id="489" r:id="rId211"/>
    <p:sldId id="491" r:id="rId212"/>
    <p:sldId id="492" r:id="rId213"/>
    <p:sldId id="493" r:id="rId214"/>
    <p:sldId id="494" r:id="rId215"/>
    <p:sldId id="495" r:id="rId216"/>
    <p:sldId id="496" r:id="rId217"/>
    <p:sldId id="497" r:id="rId218"/>
    <p:sldId id="498" r:id="rId219"/>
    <p:sldId id="499" r:id="rId220"/>
    <p:sldId id="500" r:id="rId221"/>
    <p:sldId id="501" r:id="rId222"/>
    <p:sldId id="502" r:id="rId223"/>
    <p:sldId id="503" r:id="rId224"/>
    <p:sldId id="504" r:id="rId225"/>
    <p:sldId id="505" r:id="rId226"/>
    <p:sldId id="506" r:id="rId227"/>
    <p:sldId id="507" r:id="rId228"/>
    <p:sldId id="508" r:id="rId229"/>
    <p:sldId id="509" r:id="rId230"/>
    <p:sldId id="510" r:id="rId231"/>
    <p:sldId id="511" r:id="rId232"/>
    <p:sldId id="512" r:id="rId233"/>
    <p:sldId id="513" r:id="rId234"/>
    <p:sldId id="514" r:id="rId235"/>
    <p:sldId id="515" r:id="rId236"/>
    <p:sldId id="516" r:id="rId237"/>
    <p:sldId id="517" r:id="rId238"/>
    <p:sldId id="518" r:id="rId239"/>
    <p:sldId id="520" r:id="rId240"/>
    <p:sldId id="554" r:id="rId241"/>
    <p:sldId id="555" r:id="rId242"/>
    <p:sldId id="556" r:id="rId243"/>
    <p:sldId id="557" r:id="rId244"/>
    <p:sldId id="558" r:id="rId245"/>
    <p:sldId id="559" r:id="rId246"/>
    <p:sldId id="560" r:id="rId247"/>
    <p:sldId id="561" r:id="rId248"/>
    <p:sldId id="562" r:id="rId249"/>
    <p:sldId id="563" r:id="rId250"/>
    <p:sldId id="564" r:id="rId251"/>
    <p:sldId id="565" r:id="rId252"/>
    <p:sldId id="566" r:id="rId253"/>
    <p:sldId id="567" r:id="rId254"/>
    <p:sldId id="568" r:id="rId255"/>
    <p:sldId id="569" r:id="rId256"/>
    <p:sldId id="570" r:id="rId257"/>
    <p:sldId id="571" r:id="rId258"/>
    <p:sldId id="572" r:id="rId259"/>
    <p:sldId id="573" r:id="rId260"/>
    <p:sldId id="574" r:id="rId261"/>
    <p:sldId id="575" r:id="rId262"/>
    <p:sldId id="576" r:id="rId263"/>
    <p:sldId id="577" r:id="rId264"/>
    <p:sldId id="578" r:id="rId265"/>
    <p:sldId id="579" r:id="rId266"/>
    <p:sldId id="580" r:id="rId267"/>
    <p:sldId id="581" r:id="rId268"/>
    <p:sldId id="582" r:id="rId269"/>
    <p:sldId id="583" r:id="rId270"/>
    <p:sldId id="584" r:id="rId271"/>
    <p:sldId id="585" r:id="rId272"/>
    <p:sldId id="586" r:id="rId273"/>
    <p:sldId id="587" r:id="rId274"/>
    <p:sldId id="588" r:id="rId275"/>
    <p:sldId id="589" r:id="rId276"/>
    <p:sldId id="590" r:id="rId277"/>
    <p:sldId id="591" r:id="rId278"/>
    <p:sldId id="592" r:id="rId279"/>
    <p:sldId id="593" r:id="rId280"/>
    <p:sldId id="594" r:id="rId281"/>
    <p:sldId id="595" r:id="rId282"/>
    <p:sldId id="596" r:id="rId283"/>
    <p:sldId id="597" r:id="rId284"/>
    <p:sldId id="598" r:id="rId285"/>
    <p:sldId id="599" r:id="rId286"/>
    <p:sldId id="600" r:id="rId287"/>
    <p:sldId id="601" r:id="rId288"/>
    <p:sldId id="602" r:id="rId289"/>
    <p:sldId id="603" r:id="rId290"/>
    <p:sldId id="604" r:id="rId291"/>
    <p:sldId id="605" r:id="rId292"/>
    <p:sldId id="606" r:id="rId293"/>
    <p:sldId id="607" r:id="rId294"/>
    <p:sldId id="608" r:id="rId295"/>
    <p:sldId id="609" r:id="rId296"/>
    <p:sldId id="610" r:id="rId297"/>
    <p:sldId id="611" r:id="rId298"/>
    <p:sldId id="612" r:id="rId299"/>
    <p:sldId id="613" r:id="rId300"/>
    <p:sldId id="614" r:id="rId301"/>
    <p:sldId id="615" r:id="rId30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川荣" initials="" lastIdx="2" clrIdx="0"/>
  <p:cmAuthor id="2" name="a k" initials="" lastIdx="2" clrIdx="1"/>
  <p:cmAuthor id="3" name="徐彥旻"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3" d="100"/>
          <a:sy n="203" d="100"/>
        </p:scale>
        <p:origin x="59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commentAuthors" Target="commentAuthor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presProps" Target="pres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1-29T06:08:39.331" idx="1">
    <p:pos x="171" y="1258"/>
    <p:text>_Marked as resolved_</p:text>
  </p:cm>
  <p:cm authorId="1" dt="2018-01-29T06:09:15.385" idx="2">
    <p:pos x="171" y="1358"/>
    <p:text>_Re-opened_
It is also cross-entropy.</p:text>
  </p:cm>
  <p:cm authorId="2" dt="2018-01-29T12:41:45.721" idx="2">
    <p:pos x="171" y="1458"/>
    <p:text>cross entropy is a coefficient of 2 prob distributions, entropy is a coefficient of 1 prob distribution and self-information (on the slide) is just the self-information of one event, not even a distribution.</p:text>
  </p:cm>
  <p:cm authorId="2" dt="2018-02-05T07:51:59.569" idx="1">
    <p:pos x="171" y="1158"/>
    <p:text>-log(P(y)) is the self-information, not the cross entropy loss</p:text>
  </p:cm>
  <p:cm authorId="3" dt="2018-02-05T07:51:59.569" idx="1">
    <p:pos x="171" y="1558"/>
    <p:text>I think -log Y_predicted_{argmax Y} will be a clearer expression. (Noted that Y_predicted is a vector. )
Assume that the label is '0'
then the cross entropy will be -1*log Y_predicted_0 + 0*log Y_predicted_1 + ... + 0*log Y_predicted_9 = -log Y_predicted_0.
= -log Y_predicted_{argmax 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3" Type="http://schemas.openxmlformats.org/officeDocument/2006/relationships/hyperlink" Target="https://en.wikipedia.org/wiki/Activation_function" TargetMode="External"/><Relationship Id="rId2" Type="http://schemas.openxmlformats.org/officeDocument/2006/relationships/slide" Target="../slides/slide301.xml"/><Relationship Id="rId1" Type="http://schemas.openxmlformats.org/officeDocument/2006/relationships/notesMaster" Target="../notesMasters/notesMaster1.xml"/><Relationship Id="rId5" Type="http://schemas.openxmlformats.org/officeDocument/2006/relationships/hyperlink" Target="https://en.wikipedia.org/wiki/Chain_rule" TargetMode="External"/><Relationship Id="rId4" Type="http://schemas.openxmlformats.org/officeDocument/2006/relationships/hyperlink" Target="https://en.wikipedia.org/wiki/Hyperbolic_tangent"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1" name="Shape 5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005394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3276400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6" name="Shape 5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337453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Shape 5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4" name="Shape 5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don’t need to initialize variable because assign_op does it for you. In fact, initializer op is the assign op that assigns the variable’s initial value to the variable itself.</a:t>
            </a:r>
            <a:endParaRPr/>
          </a:p>
        </p:txBody>
      </p:sp>
    </p:spTree>
    <p:extLst>
      <p:ext uri="{BB962C8B-B14F-4D97-AF65-F5344CB8AC3E}">
        <p14:creationId xmlns:p14="http://schemas.microsoft.com/office/powerpoint/2010/main" val="95077532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Shape 5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1" name="Shape 5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6907084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493901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2016774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Shape 5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3" name="Shape 5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assign_add() and assign_sub() can’t initialize the variable my_var for you because these ops need the original value of my_var</a:t>
            </a:r>
            <a:endParaRPr/>
          </a:p>
        </p:txBody>
      </p:sp>
    </p:spTree>
    <p:extLst>
      <p:ext uri="{BB962C8B-B14F-4D97-AF65-F5344CB8AC3E}">
        <p14:creationId xmlns:p14="http://schemas.microsoft.com/office/powerpoint/2010/main" val="37532118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Shape 5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0" name="Shape 5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7697604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7" name="Shape 5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07500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955764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t>Sometimes, we will have two more two independent ops but you’d like to specify which op should be run first, then you use tf.Graph.control_dependencies(control_inputs)</a:t>
            </a:r>
            <a:endParaRPr/>
          </a:p>
        </p:txBody>
      </p:sp>
    </p:spTree>
    <p:extLst>
      <p:ext uri="{BB962C8B-B14F-4D97-AF65-F5344CB8AC3E}">
        <p14:creationId xmlns:p14="http://schemas.microsoft.com/office/powerpoint/2010/main" val="2255310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8" name="Shape 6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457644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Shape 6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5" name="Shape 6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380062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Shape 6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2" name="Shape 6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255034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Shape 6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9" name="Shape 6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64195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6" name="Shape 6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4673200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Shape 6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3" name="Shape 6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46992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8109776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Shape 6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7" name="Shape 6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39144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More about naming them in the next module</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Shape 6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4" name="Shape 6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623600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0" name="Shape 6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9191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Shape 6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7" name="Shape 6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291168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5" name="Shape 6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session will look at the graph, trying to think: hmm, how can I get the value of a, then it computes all the nodes that leads to a.</a:t>
            </a:r>
            <a:endParaRPr/>
          </a:p>
        </p:txBody>
      </p:sp>
    </p:spTree>
    <p:extLst>
      <p:ext uri="{BB962C8B-B14F-4D97-AF65-F5344CB8AC3E}">
        <p14:creationId xmlns:p14="http://schemas.microsoft.com/office/powerpoint/2010/main" val="201329875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3" name="Shape 6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333333"/>
                </a:solidFill>
                <a:highlight>
                  <a:srgbClr val="FFFFFF"/>
                </a:highlight>
              </a:rPr>
              <a:t>we can feed_dict any tensors. placeholders are just a way to indicate that sth must be fed</a:t>
            </a:r>
            <a:endParaRPr/>
          </a:p>
        </p:txBody>
      </p:sp>
    </p:spTree>
    <p:extLst>
      <p:ext uri="{BB962C8B-B14F-4D97-AF65-F5344CB8AC3E}">
        <p14:creationId xmlns:p14="http://schemas.microsoft.com/office/powerpoint/2010/main" val="159995854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Shape 7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1" name="Shape 7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8953022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6968647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Shape 7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 from GitHub</a:t>
            </a:r>
            <a:endParaRPr/>
          </a:p>
        </p:txBody>
      </p:sp>
    </p:spTree>
    <p:extLst>
      <p:ext uri="{BB962C8B-B14F-4D97-AF65-F5344CB8AC3E}">
        <p14:creationId xmlns:p14="http://schemas.microsoft.com/office/powerpoint/2010/main" val="63206346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0" name="Shape 7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session will look at the graph, trying to think: hmm, how can I get the value of a, then it computes all the nodes that leads to a.</a:t>
            </a:r>
            <a:endParaRPr/>
          </a:p>
        </p:txBody>
      </p:sp>
    </p:spTree>
    <p:extLst>
      <p:ext uri="{BB962C8B-B14F-4D97-AF65-F5344CB8AC3E}">
        <p14:creationId xmlns:p14="http://schemas.microsoft.com/office/powerpoint/2010/main" val="29204293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7" name="Shape 7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t>When you have a large graph and just want to test out certain parts, you can provide dummy values so TensorFlow won’t waste time doing unnecessary computations.</a:t>
            </a:r>
            <a:endParaRPr/>
          </a:p>
        </p:txBody>
      </p:sp>
    </p:spTree>
    <p:extLst>
      <p:ext uri="{BB962C8B-B14F-4D97-AF65-F5344CB8AC3E}">
        <p14:creationId xmlns:p14="http://schemas.microsoft.com/office/powerpoint/2010/main" val="344939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Shape 3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More about naming them in the next module</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Shape 7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3" name="Shape 7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3077763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Shape 7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1" name="Shape 7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3687850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Shape 7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7" name="Shape 7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9705224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5891132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Shape 7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0" name="Shape 7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4827618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7" name="Shape 7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1682172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Looks normal</a:t>
            </a:r>
            <a:endParaRPr/>
          </a:p>
        </p:txBody>
      </p:sp>
    </p:spTree>
    <p:extLst>
      <p:ext uri="{BB962C8B-B14F-4D97-AF65-F5344CB8AC3E}">
        <p14:creationId xmlns:p14="http://schemas.microsoft.com/office/powerpoint/2010/main" val="131568911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Shape 7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1" name="Shape 7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908247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9" name="Shape 7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tensorflow.python.framework.errors_impl.FailedPreconditionError: Attempting to use uninitialized value</a:t>
            </a:r>
            <a:endParaRPr/>
          </a:p>
        </p:txBody>
      </p:sp>
    </p:spTree>
    <p:extLst>
      <p:ext uri="{BB962C8B-B14F-4D97-AF65-F5344CB8AC3E}">
        <p14:creationId xmlns:p14="http://schemas.microsoft.com/office/powerpoint/2010/main" val="363825608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Shape 7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7" name="Shape 7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10379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5" name="Shape 8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 from GitHub</a:t>
            </a:r>
            <a:endParaRPr/>
          </a:p>
        </p:txBody>
      </p:sp>
    </p:spTree>
    <p:extLst>
      <p:ext uri="{BB962C8B-B14F-4D97-AF65-F5344CB8AC3E}">
        <p14:creationId xmlns:p14="http://schemas.microsoft.com/office/powerpoint/2010/main" val="26035537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Shape 8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1" name="Shape 8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 from GitHub</a:t>
            </a:r>
            <a:endParaRPr/>
          </a:p>
        </p:txBody>
      </p:sp>
    </p:spTree>
    <p:extLst>
      <p:ext uri="{BB962C8B-B14F-4D97-AF65-F5344CB8AC3E}">
        <p14:creationId xmlns:p14="http://schemas.microsoft.com/office/powerpoint/2010/main" val="214179624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Shape 8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7" name="Shape 8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9005929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Shape 8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3" name="Shape 8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2682450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1" name="Shape 8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 from GitHub</a:t>
            </a:r>
            <a:endParaRPr/>
          </a:p>
        </p:txBody>
      </p:sp>
    </p:spTree>
    <p:extLst>
      <p:ext uri="{BB962C8B-B14F-4D97-AF65-F5344CB8AC3E}">
        <p14:creationId xmlns:p14="http://schemas.microsoft.com/office/powerpoint/2010/main" val="11124975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Shape 8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7" name="Shape 8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How it looks like on TensorBoard</a:t>
            </a:r>
            <a:endParaRPr/>
          </a:p>
        </p:txBody>
      </p:sp>
    </p:spTree>
    <p:extLst>
      <p:ext uri="{BB962C8B-B14F-4D97-AF65-F5344CB8AC3E}">
        <p14:creationId xmlns:p14="http://schemas.microsoft.com/office/powerpoint/2010/main" val="241925838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Shape 8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3" name="Shape 8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8944930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5197066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6473342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Key concepts from the previous two lectures</a:t>
            </a:r>
            <a:endParaRPr/>
          </a:p>
        </p:txBody>
      </p:sp>
    </p:spTree>
    <p:extLst>
      <p:ext uri="{BB962C8B-B14F-4D97-AF65-F5344CB8AC3E}">
        <p14:creationId xmlns:p14="http://schemas.microsoft.com/office/powerpoint/2010/main" val="1695878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4683504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942755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1772027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437117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9295499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8721013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3101057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5882986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4160177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3084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7024482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6736136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Examine data</a:t>
            </a:r>
            <a:endParaRPr/>
          </a:p>
        </p:txBody>
      </p:sp>
    </p:spTree>
    <p:extLst>
      <p:ext uri="{BB962C8B-B14F-4D97-AF65-F5344CB8AC3E}">
        <p14:creationId xmlns:p14="http://schemas.microsoft.com/office/powerpoint/2010/main" val="213436462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0921947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0077406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088092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3894111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0338778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7553684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20556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1" name="Shape 3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065048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4880666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9311816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6371950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5" name="Shape 3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4257417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How does it do so? By using graphs and sessions</a:t>
            </a:r>
            <a:endParaRPr/>
          </a:p>
        </p:txBody>
      </p:sp>
    </p:spTree>
    <p:extLst>
      <p:ext uri="{BB962C8B-B14F-4D97-AF65-F5344CB8AC3E}">
        <p14:creationId xmlns:p14="http://schemas.microsoft.com/office/powerpoint/2010/main" val="400778362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0" name="Shape 3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How does it do so? By using graphs and sessions</a:t>
            </a:r>
            <a:endParaRPr/>
          </a:p>
        </p:txBody>
      </p:sp>
    </p:spTree>
    <p:extLst>
      <p:ext uri="{BB962C8B-B14F-4D97-AF65-F5344CB8AC3E}">
        <p14:creationId xmlns:p14="http://schemas.microsoft.com/office/powerpoint/2010/main" val="48380248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0566195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3482709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01566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5389636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0482155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056022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 name="Shape 3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8030527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9731055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1926937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9" name="Shape 4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1444369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6" name="Shape 4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0831118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3" name="Shape 4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5742853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0" name="Shape 4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05155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7" name="Shape 4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3163965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Shape 4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2756900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1" name="Shape 4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3594560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1048834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5" name="Shape 4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4718899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2" name="Shape 4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0685657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Shape 4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9" name="Shape 4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6516403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8231035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3" name="Shape 4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353844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0" name="Shape 5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14669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7" name="Shape 5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a:t>
            </a:r>
            <a:endParaRPr/>
          </a:p>
        </p:txBody>
      </p:sp>
    </p:spTree>
    <p:extLst>
      <p:ext uri="{BB962C8B-B14F-4D97-AF65-F5344CB8AC3E}">
        <p14:creationId xmlns:p14="http://schemas.microsoft.com/office/powerpoint/2010/main" val="389525690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3" name="Shape 5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6835529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0" name="Shape 5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304150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7" name="Shape 5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a:t>
            </a:r>
            <a:endParaRPr/>
          </a:p>
        </p:txBody>
      </p:sp>
    </p:spTree>
    <p:extLst>
      <p:ext uri="{BB962C8B-B14F-4D97-AF65-F5344CB8AC3E}">
        <p14:creationId xmlns:p14="http://schemas.microsoft.com/office/powerpoint/2010/main" val="227671985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3" name="Shape 5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4495604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0548885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8" name="Shape 5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5757822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6" name="Shape 5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3293382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4" name="Shape 5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For example, global_steps shouldn’t be trainable</a:t>
            </a:r>
            <a:endParaRPr/>
          </a:p>
          <a:p>
            <a:pPr marL="0" lvl="0" indent="0" rtl="0">
              <a:spcBef>
                <a:spcPts val="0"/>
              </a:spcBef>
              <a:spcAft>
                <a:spcPts val="0"/>
              </a:spcAft>
              <a:buNone/>
            </a:pPr>
            <a:r>
              <a:rPr lang="en"/>
              <a:t>Or in double q-learning, you want to alternate which q-value functions to update</a:t>
            </a:r>
            <a:endParaRPr/>
          </a:p>
        </p:txBody>
      </p:sp>
    </p:spTree>
    <p:extLst>
      <p:ext uri="{BB962C8B-B14F-4D97-AF65-F5344CB8AC3E}">
        <p14:creationId xmlns:p14="http://schemas.microsoft.com/office/powerpoint/2010/main" val="350469964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2" name="Shape 5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t>RMSprop, Adagrad, and Adam are very similar algorithms that do well in similar circumstances. Kingma et al. [15] show that its bias-correction helps Adam slightly outperform RMSprop towards the end of optimization as gradients become sparser. Insofar, Adam might be the best overall choice.”</a:t>
            </a:r>
            <a:endParaRPr/>
          </a:p>
          <a:p>
            <a:pPr marL="0" lvl="0" indent="0" rtl="0">
              <a:spcBef>
                <a:spcPts val="0"/>
              </a:spcBef>
              <a:spcAft>
                <a:spcPts val="0"/>
              </a:spcAft>
              <a:buNone/>
            </a:pPr>
            <a:endParaRPr/>
          </a:p>
        </p:txBody>
      </p:sp>
    </p:spTree>
    <p:extLst>
      <p:ext uri="{BB962C8B-B14F-4D97-AF65-F5344CB8AC3E}">
        <p14:creationId xmlns:p14="http://schemas.microsoft.com/office/powerpoint/2010/main" val="1569366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Shape 5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0" name="Shape 5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6991478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Shape 5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3" name="Shape 5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3520762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Shape 5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0" name="Shape 6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290156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8" name="Shape 6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t>Hosted on yann.lecun.com/exdb/mnist/</a:t>
            </a:r>
            <a:endParaRPr/>
          </a:p>
        </p:txBody>
      </p:sp>
    </p:spTree>
    <p:extLst>
      <p:ext uri="{BB962C8B-B14F-4D97-AF65-F5344CB8AC3E}">
        <p14:creationId xmlns:p14="http://schemas.microsoft.com/office/powerpoint/2010/main" val="331120767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6" name="Shape 6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5023552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3" name="Shape 6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2838316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0" name="Shape 6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 are one-hot vectors</a:t>
            </a:r>
            <a:endParaRPr/>
          </a:p>
        </p:txBody>
      </p:sp>
    </p:spTree>
    <p:extLst>
      <p:ext uri="{BB962C8B-B14F-4D97-AF65-F5344CB8AC3E}">
        <p14:creationId xmlns:p14="http://schemas.microsoft.com/office/powerpoint/2010/main" val="131904193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Shape 6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7" name="Shape 6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166744436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286254834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1" name="Shape 6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3103526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Note that sessions deal with memory allocation</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9" name="Shape 6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425425185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Shape 6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6" name="Shape 6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38118631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Shape 6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3" name="Shape 6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258780861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99217606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8" name="Shape 6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203043474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6" name="Shape 6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t>Creating an iterator with different initializers!</a:t>
            </a:r>
            <a:endParaRPr/>
          </a:p>
        </p:txBody>
      </p:sp>
    </p:spTree>
    <p:extLst>
      <p:ext uri="{BB962C8B-B14F-4D97-AF65-F5344CB8AC3E}">
        <p14:creationId xmlns:p14="http://schemas.microsoft.com/office/powerpoint/2010/main" val="275729839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4" name="Shape 7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t>Creating an iterator with different initializers!</a:t>
            </a:r>
            <a:endParaRPr/>
          </a:p>
        </p:txBody>
      </p:sp>
    </p:spTree>
    <p:extLst>
      <p:ext uri="{BB962C8B-B14F-4D97-AF65-F5344CB8AC3E}">
        <p14:creationId xmlns:p14="http://schemas.microsoft.com/office/powerpoint/2010/main" val="231947184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Shape 7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1" name="Shape 7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t>Creating an iterator with different initializers!</a:t>
            </a:r>
            <a:endParaRPr/>
          </a:p>
        </p:txBody>
      </p:sp>
    </p:spTree>
    <p:extLst>
      <p:ext uri="{BB962C8B-B14F-4D97-AF65-F5344CB8AC3E}">
        <p14:creationId xmlns:p14="http://schemas.microsoft.com/office/powerpoint/2010/main" val="238525657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Shape 7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8" name="Shape 7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298474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4" name="Shape 7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16285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5" name="Shape 4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2" name="Shape 7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2397331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1540329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Shape 7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8" name="Shape 7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6670841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Shape 7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5" name="Shape 7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8817573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4" name="Shape 7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3404970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Shape 7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2" name="Shape 7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6403458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4234795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Shape 7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8" name="Shape 7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095664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1858181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38863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4" name="Shape 4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3050931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 name="Shape 3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393176154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1" name="Shape 3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2185048553"/>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9" name="Shape 3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410345046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Shape 3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248455370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 name="Shape 3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379715847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2524824422"/>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351911576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4" name="Shape 4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217646566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700962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2" name="Shape 4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8" name="Shape 4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349068435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Shape 4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6" name="Shape 4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116548483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4" name="Shape 4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312223592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1" name="Shape 4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214997754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8" name="Shape 4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133765888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2008698226"/>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4" name="Shape 4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263815119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2" name="Shape 4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206450465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2986888588"/>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7" name="Shape 4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57350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1" name="Shape 4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 In the first convolutional layer, AlexNet has 96 filters on two different GPUs. AlexNet is the winner of ImageNet challenge 2012</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204601524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2" name="Shape 5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1242095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solidFill>
                  <a:srgbClr val="111111"/>
                </a:solidFill>
                <a:highlight>
                  <a:srgbClr val="FDFDFD"/>
                </a:highlight>
              </a:rPr>
              <a:t>A good practice is to periodically save the model’s parameters after a certain number of steps so that we can restore/retrain our model from that step if need be. The tf.train.Saver() class allows us to do so by saving the graph’s variables in binary files. </a:t>
            </a:r>
            <a:endParaRPr/>
          </a:p>
        </p:txBody>
      </p:sp>
    </p:spTree>
    <p:extLst>
      <p:ext uri="{BB962C8B-B14F-4D97-AF65-F5344CB8AC3E}">
        <p14:creationId xmlns:p14="http://schemas.microsoft.com/office/powerpoint/2010/main" val="382287721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205736324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1" name="Shape 5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850958226"/>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solidFill>
                  <a:srgbClr val="111111"/>
                </a:solidFill>
                <a:highlight>
                  <a:srgbClr val="FDFDFD"/>
                </a:highlight>
              </a:rPr>
              <a:t>In TensorFlow lingo, the step at which you save your graph’s variables is called a checkpoint. Since we will be creating many checkpoints, it’s helpful to append the number of training steps our model has gone through in a variable called global_step. It’s a very common variable to see in TensorFlow program. We first need to create it, initialize it to 0 and set it to be not trainable, since we don’t want to TensorFlow to optimize it.</a:t>
            </a:r>
            <a:endParaRPr>
              <a:solidFill>
                <a:srgbClr val="111111"/>
              </a:solidFill>
              <a:highlight>
                <a:srgbClr val="FDFDFD"/>
              </a:highlight>
            </a:endParaRPr>
          </a:p>
        </p:txBody>
      </p:sp>
    </p:spTree>
    <p:extLst>
      <p:ext uri="{BB962C8B-B14F-4D97-AF65-F5344CB8AC3E}">
        <p14:creationId xmlns:p14="http://schemas.microsoft.com/office/powerpoint/2010/main" val="192592296"/>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5" name="Shape 5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t>Trainable is false</a:t>
            </a:r>
            <a:endParaRPr/>
          </a:p>
        </p:txBody>
      </p:sp>
    </p:spTree>
    <p:extLst>
      <p:ext uri="{BB962C8B-B14F-4D97-AF65-F5344CB8AC3E}">
        <p14:creationId xmlns:p14="http://schemas.microsoft.com/office/powerpoint/2010/main" val="2286300184"/>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3" name="Shape 5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1438254041"/>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Shape 5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1" name="Shape 5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t>Trainable is false. </a:t>
            </a:r>
            <a:r>
              <a:rPr lang="en" sz="1400">
                <a:solidFill>
                  <a:schemeClr val="dk1"/>
                </a:solidFill>
              </a:rPr>
              <a:t>if you use decay learning rate, of course</a:t>
            </a:r>
            <a:endParaRPr/>
          </a:p>
        </p:txBody>
      </p:sp>
    </p:spTree>
    <p:extLst>
      <p:ext uri="{BB962C8B-B14F-4D97-AF65-F5344CB8AC3E}">
        <p14:creationId xmlns:p14="http://schemas.microsoft.com/office/powerpoint/2010/main" val="243630049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Still need to build your graph</a:t>
            </a:r>
            <a:endParaRPr/>
          </a:p>
        </p:txBody>
      </p:sp>
    </p:spTree>
    <p:extLst>
      <p:ext uri="{BB962C8B-B14F-4D97-AF65-F5344CB8AC3E}">
        <p14:creationId xmlns:p14="http://schemas.microsoft.com/office/powerpoint/2010/main" val="3224450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1" name="Shape 4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 In the first convolutional layer, AlexNet has 96 filters on two different GPUs. AlexNet is the winner of ImageNet challenge 2012</a:t>
            </a:r>
            <a:endParaRPr/>
          </a:p>
        </p:txBody>
      </p:sp>
    </p:spTree>
    <p:extLst>
      <p:ext uri="{BB962C8B-B14F-4D97-AF65-F5344CB8AC3E}">
        <p14:creationId xmlns:p14="http://schemas.microsoft.com/office/powerpoint/2010/main" val="2826760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93099731"/>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2" name="Shape 5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252173049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Shape 5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0" name="Shape 5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1550751832"/>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Shape 5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8" name="Shape 5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3857569936"/>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4046368912"/>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291481973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Shape 6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9" name="Shape 6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3805876464"/>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7" name="Shape 6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1195173580"/>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Shape 6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5" name="Shape 6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295378998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t>Live visualization</a:t>
            </a:r>
            <a:endParaRPr/>
          </a:p>
        </p:txBody>
      </p:sp>
    </p:spTree>
    <p:extLst>
      <p:ext uri="{BB962C8B-B14F-4D97-AF65-F5344CB8AC3E}">
        <p14:creationId xmlns:p14="http://schemas.microsoft.com/office/powerpoint/2010/main" val="2236394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1" name="Shape 4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Shape 6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8" name="Shape 6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2796116767"/>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5" name="Shape 6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1505731994"/>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2" name="Shape 6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solidFill>
                  <a:srgbClr val="111111"/>
                </a:solidFill>
                <a:highlight>
                  <a:srgbClr val="FDFDFD"/>
                </a:highlight>
              </a:rPr>
              <a:t>If you save your summaries into different sub-folder in your graph folder, you can compare your progresses. For example, the first time we run our model with learning rate 1.0, we save it in ‘improved_graph/lr1.0’ and the second time we run our model, we save it in ‘improved_graph/lr0.5’</a:t>
            </a:r>
            <a:endParaRPr/>
          </a:p>
        </p:txBody>
      </p:sp>
    </p:spTree>
    <p:extLst>
      <p:ext uri="{BB962C8B-B14F-4D97-AF65-F5344CB8AC3E}">
        <p14:creationId xmlns:p14="http://schemas.microsoft.com/office/powerpoint/2010/main" val="542981427"/>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0" name="Shape 6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 need to </a:t>
            </a:r>
            <a:endParaRPr/>
          </a:p>
        </p:txBody>
      </p:sp>
    </p:spTree>
    <p:extLst>
      <p:ext uri="{BB962C8B-B14F-4D97-AF65-F5344CB8AC3E}">
        <p14:creationId xmlns:p14="http://schemas.microsoft.com/office/powerpoint/2010/main" val="312358301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Shape 6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6" name="Shape 6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1034655867"/>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Shape 6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3" name="Shape 6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1761729531"/>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Shape 6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1" name="Shape 6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1067750170"/>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8" name="Shape 6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t>Example (live coding)</a:t>
            </a:r>
            <a:endParaRPr/>
          </a:p>
        </p:txBody>
      </p:sp>
    </p:spTree>
    <p:extLst>
      <p:ext uri="{BB962C8B-B14F-4D97-AF65-F5344CB8AC3E}">
        <p14:creationId xmlns:p14="http://schemas.microsoft.com/office/powerpoint/2010/main" val="563314120"/>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6" name="Shape 6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7816544"/>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2" name="Shape 7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 have built 3 models so far and we haven’t taken a single gradient. All we needed to do was to specify the forward path and boom, we’re done.</a:t>
            </a:r>
            <a:endParaRPr/>
          </a:p>
          <a:p>
            <a:pPr marL="0" lvl="0" indent="0" rtl="0">
              <a:lnSpc>
                <a:spcPct val="115000"/>
              </a:lnSpc>
              <a:spcBef>
                <a:spcPts val="0"/>
              </a:spcBef>
              <a:spcAft>
                <a:spcPts val="0"/>
              </a:spcAft>
              <a:buNone/>
            </a:pPr>
            <a:endParaRPr/>
          </a:p>
          <a:p>
            <a:pPr marL="0" lvl="0" indent="0" rtl="0">
              <a:lnSpc>
                <a:spcPct val="115000"/>
              </a:lnSpc>
              <a:spcBef>
                <a:spcPts val="0"/>
              </a:spcBef>
              <a:spcAft>
                <a:spcPts val="0"/>
              </a:spcAft>
              <a:buNone/>
            </a:pPr>
            <a:r>
              <a:rPr lang="en">
                <a:solidFill>
                  <a:srgbClr val="111111"/>
                </a:solidFill>
                <a:highlight>
                  <a:srgbClr val="FDFDFD"/>
                </a:highlight>
              </a:rPr>
              <a:t>For example, if tensor C depends on a set of previous nodes, the gradient of C with respect to those previous nodes can be automatically computed with a built-in function, even if there are many layers in between them.</a:t>
            </a:r>
            <a:endParaRPr/>
          </a:p>
        </p:txBody>
      </p:sp>
    </p:spTree>
    <p:extLst>
      <p:ext uri="{BB962C8B-B14F-4D97-AF65-F5344CB8AC3E}">
        <p14:creationId xmlns:p14="http://schemas.microsoft.com/office/powerpoint/2010/main" val="2169374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Shape 4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9" name="Shape 4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Path between two tensors</a:t>
            </a:r>
            <a:endParaRPr/>
          </a:p>
        </p:txBody>
      </p:sp>
    </p:spTree>
    <p:extLst>
      <p:ext uri="{BB962C8B-B14F-4D97-AF65-F5344CB8AC3E}">
        <p14:creationId xmlns:p14="http://schemas.microsoft.com/office/powerpoint/2010/main" val="384284180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Shape 7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Path between two tensors</a:t>
            </a:r>
            <a:endParaRPr/>
          </a:p>
        </p:txBody>
      </p:sp>
    </p:spTree>
    <p:extLst>
      <p:ext uri="{BB962C8B-B14F-4D97-AF65-F5344CB8AC3E}">
        <p14:creationId xmlns:p14="http://schemas.microsoft.com/office/powerpoint/2010/main" val="534794599"/>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1" name="Shape 7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Path between two tensors</a:t>
            </a:r>
            <a:endParaRPr/>
          </a:p>
        </p:txBody>
      </p:sp>
    </p:spTree>
    <p:extLst>
      <p:ext uri="{BB962C8B-B14F-4D97-AF65-F5344CB8AC3E}">
        <p14:creationId xmlns:p14="http://schemas.microsoft.com/office/powerpoint/2010/main" val="1604523617"/>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9" name="Shape 7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Path between two tensors</a:t>
            </a:r>
            <a:endParaRPr/>
          </a:p>
        </p:txBody>
      </p:sp>
    </p:spTree>
    <p:extLst>
      <p:ext uri="{BB962C8B-B14F-4D97-AF65-F5344CB8AC3E}">
        <p14:creationId xmlns:p14="http://schemas.microsoft.com/office/powerpoint/2010/main" val="1609144565"/>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Shape 7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1" name="Shape 7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078177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Shape 7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8" name="Shape 7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8647794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6" name="Shape 7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Gradient checker</a:t>
            </a:r>
            <a:endParaRPr/>
          </a:p>
          <a:p>
            <a:pPr marL="0" lvl="0" indent="0" rtl="0">
              <a:spcBef>
                <a:spcPts val="0"/>
              </a:spcBef>
              <a:spcAft>
                <a:spcPts val="0"/>
              </a:spcAft>
              <a:buNone/>
            </a:pPr>
            <a:r>
              <a:rPr lang="en"/>
              <a:t>[f(x+e)-f(x-e)]/(2e)</a:t>
            </a:r>
            <a:endParaRPr/>
          </a:p>
        </p:txBody>
      </p:sp>
    </p:spTree>
    <p:extLst>
      <p:ext uri="{BB962C8B-B14F-4D97-AF65-F5344CB8AC3E}">
        <p14:creationId xmlns:p14="http://schemas.microsoft.com/office/powerpoint/2010/main" val="927051477"/>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3" name="Shape 7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Gradient checker</a:t>
            </a:r>
            <a:endParaRPr/>
          </a:p>
          <a:p>
            <a:pPr marL="0" lvl="0" indent="0" rtl="0">
              <a:spcBef>
                <a:spcPts val="0"/>
              </a:spcBef>
              <a:spcAft>
                <a:spcPts val="0"/>
              </a:spcAft>
              <a:buNone/>
            </a:pPr>
            <a:r>
              <a:rPr lang="en"/>
              <a:t>[f(x+e)-f(x-e)]/(2e)</a:t>
            </a:r>
            <a:endParaRPr/>
          </a:p>
        </p:txBody>
      </p:sp>
    </p:spTree>
    <p:extLst>
      <p:ext uri="{BB962C8B-B14F-4D97-AF65-F5344CB8AC3E}">
        <p14:creationId xmlns:p14="http://schemas.microsoft.com/office/powerpoint/2010/main" val="913036323"/>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0" name="Shape 7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25531444"/>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Shape 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7" name="Shape 7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Is it going to be obsolete like trying to take square root of something after the invention of calculator?</a:t>
            </a:r>
            <a:endParaRPr/>
          </a:p>
        </p:txBody>
      </p:sp>
    </p:spTree>
    <p:extLst>
      <p:ext uri="{BB962C8B-B14F-4D97-AF65-F5344CB8AC3E}">
        <p14:creationId xmlns:p14="http://schemas.microsoft.com/office/powerpoint/2010/main" val="1088927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5" name="Shape 4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Shape 7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3" name="Shape 7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5578877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9" name="Shape 7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050">
                <a:solidFill>
                  <a:srgbClr val="252525"/>
                </a:solidFill>
                <a:highlight>
                  <a:srgbClr val="FFFFFF"/>
                </a:highlight>
              </a:rPr>
              <a:t>Traditional </a:t>
            </a:r>
            <a:r>
              <a:rPr lang="en" sz="1050">
                <a:solidFill>
                  <a:srgbClr val="0B0080"/>
                </a:solidFill>
                <a:highlight>
                  <a:srgbClr val="FFFFFF"/>
                </a:highlight>
                <a:uFill>
                  <a:noFill/>
                </a:uFill>
                <a:hlinkClick r:id="rId3"/>
              </a:rPr>
              <a:t>activation functions</a:t>
            </a:r>
            <a:r>
              <a:rPr lang="en" sz="1050">
                <a:solidFill>
                  <a:srgbClr val="252525"/>
                </a:solidFill>
                <a:highlight>
                  <a:srgbClr val="FFFFFF"/>
                </a:highlight>
              </a:rPr>
              <a:t> such as the </a:t>
            </a:r>
            <a:r>
              <a:rPr lang="en" sz="1050">
                <a:solidFill>
                  <a:srgbClr val="0B0080"/>
                </a:solidFill>
                <a:highlight>
                  <a:srgbClr val="FFFFFF"/>
                </a:highlight>
                <a:uFill>
                  <a:noFill/>
                </a:uFill>
                <a:hlinkClick r:id="rId4"/>
              </a:rPr>
              <a:t>hyperbolic tangent</a:t>
            </a:r>
            <a:r>
              <a:rPr lang="en" sz="1050">
                <a:solidFill>
                  <a:srgbClr val="252525"/>
                </a:solidFill>
                <a:highlight>
                  <a:srgbClr val="FFFFFF"/>
                </a:highlight>
              </a:rPr>
              <a:t> function have gradients in the range </a:t>
            </a:r>
            <a:r>
              <a:rPr lang="en" sz="1250">
                <a:solidFill>
                  <a:srgbClr val="252525"/>
                </a:solidFill>
                <a:highlight>
                  <a:srgbClr val="FFFFFF"/>
                </a:highlight>
                <a:latin typeface="Times New Roman"/>
                <a:ea typeface="Times New Roman"/>
                <a:cs typeface="Times New Roman"/>
                <a:sym typeface="Times New Roman"/>
              </a:rPr>
              <a:t>(−1, 1)</a:t>
            </a:r>
            <a:r>
              <a:rPr lang="en" sz="1050">
                <a:solidFill>
                  <a:srgbClr val="252525"/>
                </a:solidFill>
                <a:highlight>
                  <a:srgbClr val="FFFFFF"/>
                </a:highlight>
              </a:rPr>
              <a:t> or </a:t>
            </a:r>
            <a:r>
              <a:rPr lang="en" sz="1250">
                <a:solidFill>
                  <a:srgbClr val="252525"/>
                </a:solidFill>
                <a:highlight>
                  <a:srgbClr val="FFFFFF"/>
                </a:highlight>
                <a:latin typeface="Times New Roman"/>
                <a:ea typeface="Times New Roman"/>
                <a:cs typeface="Times New Roman"/>
                <a:sym typeface="Times New Roman"/>
              </a:rPr>
              <a:t>[0, 1)</a:t>
            </a:r>
            <a:r>
              <a:rPr lang="en" sz="1050">
                <a:solidFill>
                  <a:srgbClr val="252525"/>
                </a:solidFill>
                <a:highlight>
                  <a:srgbClr val="FFFFFF"/>
                </a:highlight>
              </a:rPr>
              <a:t>, and backpropagation computes gradients by the </a:t>
            </a:r>
            <a:r>
              <a:rPr lang="en" sz="1050">
                <a:solidFill>
                  <a:srgbClr val="0B0080"/>
                </a:solidFill>
                <a:highlight>
                  <a:srgbClr val="FFFFFF"/>
                </a:highlight>
                <a:uFill>
                  <a:noFill/>
                </a:uFill>
                <a:hlinkClick r:id="rId5"/>
              </a:rPr>
              <a:t>chain rule</a:t>
            </a:r>
            <a:r>
              <a:rPr lang="en" sz="1050">
                <a:solidFill>
                  <a:srgbClr val="252525"/>
                </a:solidFill>
                <a:highlight>
                  <a:srgbClr val="FFFFFF"/>
                </a:highlight>
              </a:rPr>
              <a:t>. This has the effect of multiplying </a:t>
            </a:r>
            <a:r>
              <a:rPr lang="en" sz="1250" i="1">
                <a:solidFill>
                  <a:srgbClr val="252525"/>
                </a:solidFill>
                <a:highlight>
                  <a:srgbClr val="FFFFFF"/>
                </a:highlight>
                <a:latin typeface="Times New Roman"/>
                <a:ea typeface="Times New Roman"/>
                <a:cs typeface="Times New Roman"/>
                <a:sym typeface="Times New Roman"/>
              </a:rPr>
              <a:t>n</a:t>
            </a:r>
            <a:r>
              <a:rPr lang="en" sz="1050">
                <a:solidFill>
                  <a:srgbClr val="252525"/>
                </a:solidFill>
                <a:highlight>
                  <a:srgbClr val="FFFFFF"/>
                </a:highlight>
              </a:rPr>
              <a:t> of these small numbers to compute gradients of the "front" layers in an </a:t>
            </a:r>
            <a:r>
              <a:rPr lang="en" sz="1250" i="1">
                <a:solidFill>
                  <a:srgbClr val="252525"/>
                </a:solidFill>
                <a:highlight>
                  <a:srgbClr val="FFFFFF"/>
                </a:highlight>
                <a:latin typeface="Times New Roman"/>
                <a:ea typeface="Times New Roman"/>
                <a:cs typeface="Times New Roman"/>
                <a:sym typeface="Times New Roman"/>
              </a:rPr>
              <a:t>n</a:t>
            </a:r>
            <a:r>
              <a:rPr lang="en" sz="1050">
                <a:solidFill>
                  <a:srgbClr val="252525"/>
                </a:solidFill>
                <a:highlight>
                  <a:srgbClr val="FFFFFF"/>
                </a:highlight>
              </a:rPr>
              <a:t>-layer network, meaning that the gradient (error signal) decreases exponentially with </a:t>
            </a:r>
            <a:r>
              <a:rPr lang="en" sz="1250" i="1">
                <a:solidFill>
                  <a:srgbClr val="252525"/>
                </a:solidFill>
                <a:highlight>
                  <a:srgbClr val="FFFFFF"/>
                </a:highlight>
                <a:latin typeface="Times New Roman"/>
                <a:ea typeface="Times New Roman"/>
                <a:cs typeface="Times New Roman"/>
                <a:sym typeface="Times New Roman"/>
              </a:rPr>
              <a:t>n</a:t>
            </a:r>
            <a:r>
              <a:rPr lang="en" sz="1050">
                <a:solidFill>
                  <a:srgbClr val="252525"/>
                </a:solidFill>
                <a:highlight>
                  <a:srgbClr val="FFFFFF"/>
                </a:highlight>
              </a:rPr>
              <a:t> and the front layers train very slowly.</a:t>
            </a:r>
            <a:endParaRPr/>
          </a:p>
        </p:txBody>
      </p:sp>
    </p:spTree>
    <p:extLst>
      <p:ext uri="{BB962C8B-B14F-4D97-AF65-F5344CB8AC3E}">
        <p14:creationId xmlns:p14="http://schemas.microsoft.com/office/powerpoint/2010/main" val="119414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Shape 4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1" name="Shape 4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7" name="Shape 4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3" name="Shape 5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2" name="Shape 5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9" name="Shape 5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Why graphs?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4" name="Shape 5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8" name="Shape 5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Shape 5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5" name="Shape 5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Many common machine learning models, such as neural networks, are commonly taught and visualized as directed graphs already, which makes their implementation more natural for machine learning practitioners.</a:t>
            </a:r>
            <a:endParaRPr/>
          </a:p>
          <a:p>
            <a:pPr marL="0" lvl="0" indent="0" rtl="0">
              <a:spcBef>
                <a:spcPts val="0"/>
              </a:spcBef>
              <a:spcAft>
                <a:spcPts val="0"/>
              </a:spcAft>
              <a:buNone/>
            </a:pPr>
            <a:r>
              <a:rPr lang="en"/>
              <a:t>By splitting up computation into small, easily differentiable pieces, TF is able to automatically compute the derivative of any node (or “Operation”, as they’re called in TensorFlow) with respect to any other node that can affect the first node’s output. Being able to compute the derivative/gradient of nodes, especially output nodes, is crucial for setting up machine learning models. </a:t>
            </a:r>
            <a:endParaRPr/>
          </a:p>
          <a:p>
            <a:pPr marL="0" lvl="0" indent="0" rtl="0">
              <a:spcBef>
                <a:spcPts val="0"/>
              </a:spcBef>
              <a:spcAft>
                <a:spcPts val="0"/>
              </a:spcAft>
              <a:buNone/>
            </a:pPr>
            <a:r>
              <a:rPr lang="en"/>
              <a:t>Third having the computation separated, it makes it much easier to distribute work across multiple CPUs, GPUs, and other computational devices. Simply split the whole, larger graph into several smaller graphs and give each device a separate part of the graph to work on (with a touch of logic to coordinate sharing information across devices)</a:t>
            </a: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68970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247115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Style choice:</a:t>
            </a:r>
            <a:endParaRPr/>
          </a:p>
          <a:p>
            <a:pPr marL="0" lvl="0" indent="0" rtl="0">
              <a:spcBef>
                <a:spcPts val="0"/>
              </a:spcBef>
              <a:spcAft>
                <a:spcPts val="0"/>
              </a:spcAft>
              <a:buNone/>
            </a:pPr>
            <a:r>
              <a:rPr lang="en"/>
              <a:t>sess = tf.Session() instead of with tf.Session()</a:t>
            </a:r>
            <a:endParaRPr/>
          </a:p>
        </p:txBody>
      </p:sp>
    </p:spTree>
    <p:extLst>
      <p:ext uri="{BB962C8B-B14F-4D97-AF65-F5344CB8AC3E}">
        <p14:creationId xmlns:p14="http://schemas.microsoft.com/office/powerpoint/2010/main" val="32314365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Style choice:</a:t>
            </a:r>
            <a:endParaRPr/>
          </a:p>
          <a:p>
            <a:pPr marL="0" lvl="0" indent="0" rtl="0">
              <a:spcBef>
                <a:spcPts val="0"/>
              </a:spcBef>
              <a:spcAft>
                <a:spcPts val="0"/>
              </a:spcAft>
              <a:buNone/>
            </a:pPr>
            <a:r>
              <a:rPr lang="en"/>
              <a:t>sess = tf.Session() instead of with tf.Session()</a:t>
            </a:r>
            <a:endParaRPr/>
          </a:p>
        </p:txBody>
      </p:sp>
    </p:spTree>
    <p:extLst>
      <p:ext uri="{BB962C8B-B14F-4D97-AF65-F5344CB8AC3E}">
        <p14:creationId xmlns:p14="http://schemas.microsoft.com/office/powerpoint/2010/main" val="11390971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Style choice:</a:t>
            </a:r>
            <a:endParaRPr/>
          </a:p>
          <a:p>
            <a:pPr marL="0" lvl="0" indent="0" rtl="0">
              <a:spcBef>
                <a:spcPts val="0"/>
              </a:spcBef>
              <a:spcAft>
                <a:spcPts val="0"/>
              </a:spcAft>
              <a:buNone/>
            </a:pPr>
            <a:r>
              <a:rPr lang="en"/>
              <a:t>sess = tf.Session() instead of with tf.Session()</a:t>
            </a:r>
            <a:endParaRPr/>
          </a:p>
        </p:txBody>
      </p:sp>
    </p:spTree>
    <p:extLst>
      <p:ext uri="{BB962C8B-B14F-4D97-AF65-F5344CB8AC3E}">
        <p14:creationId xmlns:p14="http://schemas.microsoft.com/office/powerpoint/2010/main" val="3653046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can choose where to put your files. I find it easier </a:t>
            </a:r>
            <a:endParaRPr/>
          </a:p>
        </p:txBody>
      </p:sp>
    </p:spTree>
    <p:extLst>
      <p:ext uri="{BB962C8B-B14F-4D97-AF65-F5344CB8AC3E}">
        <p14:creationId xmlns:p14="http://schemas.microsoft.com/office/powerpoint/2010/main" val="3842390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011446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333333"/>
                </a:solidFill>
                <a:highlight>
                  <a:srgbClr val="FFFFFF"/>
                </a:highlight>
              </a:rPr>
              <a:t>let students look at the written graph def first (its a protobuf). show them that the values of `tf.constant()` nodes are stored in the graph def. that's why you only use constant nodes for small values (and variables or readers for larger ones)</a:t>
            </a:r>
            <a:endParaRPr/>
          </a:p>
        </p:txBody>
      </p:sp>
    </p:spTree>
    <p:extLst>
      <p:ext uri="{BB962C8B-B14F-4D97-AF65-F5344CB8AC3E}">
        <p14:creationId xmlns:p14="http://schemas.microsoft.com/office/powerpoint/2010/main" val="38131825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839129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765384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34976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204085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166933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411276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09479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86799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333333"/>
                </a:solidFill>
                <a:highlight>
                  <a:srgbClr val="FFFFFF"/>
                </a:highlight>
              </a:rPr>
              <a:t>These are more compact than constants in the graph def, resulting in faster startup (especially in distributed where the graph must be send to all workers)</a:t>
            </a:r>
            <a:endParaRPr/>
          </a:p>
        </p:txBody>
      </p:sp>
    </p:spTree>
    <p:extLst>
      <p:ext uri="{BB962C8B-B14F-4D97-AF65-F5344CB8AC3E}">
        <p14:creationId xmlns:p14="http://schemas.microsoft.com/office/powerpoint/2010/main" val="23527110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086797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403252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755996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t># create a sequence of num evenly-spaced values are generated beginning at start. If num &gt; 1, the values in the sequence increase by stop - start / num - 1, so that the last one is exactly stop.</a:t>
            </a:r>
            <a:endParaRPr/>
          </a:p>
          <a:p>
            <a:pPr marL="0" lvl="0" indent="0" rtl="0">
              <a:lnSpc>
                <a:spcPct val="115000"/>
              </a:lnSpc>
              <a:spcBef>
                <a:spcPts val="1600"/>
              </a:spcBef>
              <a:spcAft>
                <a:spcPts val="0"/>
              </a:spcAft>
              <a:buNone/>
            </a:pPr>
            <a:r>
              <a:rPr lang="en">
                <a:latin typeface="Georgia"/>
                <a:ea typeface="Georgia"/>
                <a:cs typeface="Georgia"/>
                <a:sym typeface="Georgia"/>
              </a:rPr>
              <a:t> create a sequence of numbers that begins at start and extends by increments of delta up to but not including limit</a:t>
            </a:r>
            <a:endParaRPr/>
          </a:p>
        </p:txBody>
      </p:sp>
    </p:spTree>
    <p:extLst>
      <p:ext uri="{BB962C8B-B14F-4D97-AF65-F5344CB8AC3E}">
        <p14:creationId xmlns:p14="http://schemas.microsoft.com/office/powerpoint/2010/main" val="42107008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t>You’ll often see use of tf.truncated_normal() instead of tf.random_normal(), as it doesn’t create any values more than two standard deviations away from its mean.</a:t>
            </a:r>
            <a:endParaRPr/>
          </a:p>
        </p:txBody>
      </p:sp>
    </p:spTree>
    <p:extLst>
      <p:ext uri="{BB962C8B-B14F-4D97-AF65-F5344CB8AC3E}">
        <p14:creationId xmlns:p14="http://schemas.microsoft.com/office/powerpoint/2010/main" val="3598633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23450942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Should i keep this or nah?</a:t>
            </a:r>
            <a:endParaRPr/>
          </a:p>
          <a:p>
            <a:pPr marL="0" lvl="0" indent="0">
              <a:spcBef>
                <a:spcPts val="0"/>
              </a:spcBef>
              <a:spcAft>
                <a:spcPts val="0"/>
              </a:spcAft>
              <a:buNone/>
            </a:pPr>
            <a:endParaRPr/>
          </a:p>
          <a:p>
            <a:pPr marL="0" lvl="0" indent="0" rtl="0">
              <a:spcBef>
                <a:spcPts val="0"/>
              </a:spcBef>
              <a:spcAft>
                <a:spcPts val="0"/>
              </a:spcAft>
              <a:buNone/>
            </a:pPr>
            <a:r>
              <a:rPr lang="en"/>
              <a:t>Not sure it adds much that isn’t already in the slides -straka</a:t>
            </a:r>
            <a:endParaRPr/>
          </a:p>
        </p:txBody>
      </p:sp>
    </p:spTree>
    <p:extLst>
      <p:ext uri="{BB962C8B-B14F-4D97-AF65-F5344CB8AC3E}">
        <p14:creationId xmlns:p14="http://schemas.microsoft.com/office/powerpoint/2010/main" val="19166202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1917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How does it do so? By using graphs and sessions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Make sure you read the documentation to understand which one to use. High level,, tf.div does TensorFlow’s style division, while tf.divide does exactly Python’s style division.</a:t>
            </a:r>
            <a:endParaRPr/>
          </a:p>
        </p:txBody>
      </p:sp>
    </p:spTree>
    <p:extLst>
      <p:ext uri="{BB962C8B-B14F-4D97-AF65-F5344CB8AC3E}">
        <p14:creationId xmlns:p14="http://schemas.microsoft.com/office/powerpoint/2010/main" val="6474634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15000"/>
              </a:lnSpc>
              <a:spcBef>
                <a:spcPts val="0"/>
              </a:spcBef>
              <a:spcAft>
                <a:spcPts val="0"/>
              </a:spcAft>
              <a:buNone/>
            </a:pPr>
            <a:r>
              <a:rPr lang="en">
                <a:latin typeface="Georgia"/>
                <a:ea typeface="Georgia"/>
                <a:cs typeface="Georgia"/>
                <a:sym typeface="Georgia"/>
              </a:rPr>
              <a:t>Single values will be converted to 0-d tensors (or scalars), lists of values will be converted to 1-d tensors (vectors), lists of lists of values will be converted to 2-d</a:t>
            </a:r>
            <a:endParaRPr>
              <a:latin typeface="Georgia"/>
              <a:ea typeface="Georgia"/>
              <a:cs typeface="Georgia"/>
              <a:sym typeface="Georgia"/>
            </a:endParaRPr>
          </a:p>
          <a:p>
            <a:pPr marL="0" lvl="0" indent="0" rtl="0">
              <a:lnSpc>
                <a:spcPct val="115000"/>
              </a:lnSpc>
              <a:spcBef>
                <a:spcPts val="0"/>
              </a:spcBef>
              <a:spcAft>
                <a:spcPts val="0"/>
              </a:spcAft>
              <a:buNone/>
            </a:pPr>
            <a:r>
              <a:rPr lang="en">
                <a:latin typeface="Georgia"/>
                <a:ea typeface="Georgia"/>
                <a:cs typeface="Georgia"/>
                <a:sym typeface="Georgia"/>
              </a:rPr>
              <a:t>tensors (matrices), and so on.</a:t>
            </a:r>
            <a:endParaRPr/>
          </a:p>
        </p:txBody>
      </p:sp>
    </p:spTree>
    <p:extLst>
      <p:ext uri="{BB962C8B-B14F-4D97-AF65-F5344CB8AC3E}">
        <p14:creationId xmlns:p14="http://schemas.microsoft.com/office/powerpoint/2010/main" val="10406438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7" name="Shape 3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latin typeface="Georgia"/>
                <a:ea typeface="Georgia"/>
                <a:cs typeface="Georgia"/>
                <a:sym typeface="Georgia"/>
              </a:rPr>
              <a:t>Single values will be converted to 0-d tensors (or scalars), lists of values will be converted to 1-d tensors (vectors), lists of lists of values will be converted to 2-d</a:t>
            </a:r>
            <a:endParaRPr>
              <a:latin typeface="Georgia"/>
              <a:ea typeface="Georgia"/>
              <a:cs typeface="Georgia"/>
              <a:sym typeface="Georgia"/>
            </a:endParaRPr>
          </a:p>
          <a:p>
            <a:pPr marL="0" lvl="0" indent="0" rtl="0">
              <a:lnSpc>
                <a:spcPct val="115000"/>
              </a:lnSpc>
              <a:spcBef>
                <a:spcPts val="0"/>
              </a:spcBef>
              <a:spcAft>
                <a:spcPts val="0"/>
              </a:spcAft>
              <a:buNone/>
            </a:pPr>
            <a:r>
              <a:rPr lang="en">
                <a:latin typeface="Georgia"/>
                <a:ea typeface="Georgia"/>
                <a:cs typeface="Georgia"/>
                <a:sym typeface="Georgia"/>
              </a:rPr>
              <a:t>tensors (matrices), and so on.</a:t>
            </a:r>
            <a:endParaRPr/>
          </a:p>
        </p:txBody>
      </p:sp>
    </p:spTree>
    <p:extLst>
      <p:ext uri="{BB962C8B-B14F-4D97-AF65-F5344CB8AC3E}">
        <p14:creationId xmlns:p14="http://schemas.microsoft.com/office/powerpoint/2010/main" val="6129233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latin typeface="Georgia"/>
                <a:ea typeface="Georgia"/>
                <a:cs typeface="Georgia"/>
                <a:sym typeface="Georgia"/>
              </a:rPr>
              <a:t>Single values will be converted to 0-d tensors (or scalars), lists of values will be converted to 1-d tensors (vectors), lists of lists of values will be converted to 2-d</a:t>
            </a:r>
            <a:endParaRPr>
              <a:latin typeface="Georgia"/>
              <a:ea typeface="Georgia"/>
              <a:cs typeface="Georgia"/>
              <a:sym typeface="Georgia"/>
            </a:endParaRPr>
          </a:p>
          <a:p>
            <a:pPr marL="0" lvl="0" indent="0" rtl="0">
              <a:lnSpc>
                <a:spcPct val="115000"/>
              </a:lnSpc>
              <a:spcBef>
                <a:spcPts val="0"/>
              </a:spcBef>
              <a:spcAft>
                <a:spcPts val="0"/>
              </a:spcAft>
              <a:buNone/>
            </a:pPr>
            <a:r>
              <a:rPr lang="en">
                <a:latin typeface="Georgia"/>
                <a:ea typeface="Georgia"/>
                <a:cs typeface="Georgia"/>
                <a:sym typeface="Georgia"/>
              </a:rPr>
              <a:t>tensors (matrices), and so on.</a:t>
            </a:r>
            <a:endParaRPr/>
          </a:p>
        </p:txBody>
      </p:sp>
    </p:spTree>
    <p:extLst>
      <p:ext uri="{BB962C8B-B14F-4D97-AF65-F5344CB8AC3E}">
        <p14:creationId xmlns:p14="http://schemas.microsoft.com/office/powerpoint/2010/main" val="3830580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Shape 3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latin typeface="Georgia"/>
                <a:ea typeface="Georgia"/>
                <a:cs typeface="Georgia"/>
                <a:sym typeface="Georgia"/>
              </a:rPr>
              <a:t>Single values will be converted to 0-d tensors (or scalars), lists of values will be converted to 1-d tensors (vectors), lists of lists of values will be converted to 2-d</a:t>
            </a:r>
            <a:endParaRPr>
              <a:latin typeface="Georgia"/>
              <a:ea typeface="Georgia"/>
              <a:cs typeface="Georgia"/>
              <a:sym typeface="Georgia"/>
            </a:endParaRPr>
          </a:p>
          <a:p>
            <a:pPr marL="0" lvl="0" indent="0" rtl="0">
              <a:lnSpc>
                <a:spcPct val="115000"/>
              </a:lnSpc>
              <a:spcBef>
                <a:spcPts val="0"/>
              </a:spcBef>
              <a:spcAft>
                <a:spcPts val="0"/>
              </a:spcAft>
              <a:buNone/>
            </a:pPr>
            <a:r>
              <a:rPr lang="en">
                <a:latin typeface="Georgia"/>
                <a:ea typeface="Georgia"/>
                <a:cs typeface="Georgia"/>
                <a:sym typeface="Georgia"/>
              </a:rPr>
              <a:t>tensors (matrices), and so on.</a:t>
            </a:r>
            <a:endParaRPr/>
          </a:p>
        </p:txBody>
      </p:sp>
    </p:spTree>
    <p:extLst>
      <p:ext uri="{BB962C8B-B14F-4D97-AF65-F5344CB8AC3E}">
        <p14:creationId xmlns:p14="http://schemas.microsoft.com/office/powerpoint/2010/main" val="28727895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Shape 3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latin typeface="Georgia"/>
                <a:ea typeface="Georgia"/>
                <a:cs typeface="Georgia"/>
                <a:sym typeface="Georgia"/>
              </a:rPr>
              <a:t>Single values will be converted to 0-d tensors (or scalars), lists of values will be converted to 1-d tensors (vectors), lists of lists of values will be converted to 2-d</a:t>
            </a:r>
            <a:endParaRPr>
              <a:latin typeface="Georgia"/>
              <a:ea typeface="Georgia"/>
              <a:cs typeface="Georgia"/>
              <a:sym typeface="Georgia"/>
            </a:endParaRPr>
          </a:p>
          <a:p>
            <a:pPr marL="0" lvl="0" indent="0" rtl="0">
              <a:lnSpc>
                <a:spcPct val="115000"/>
              </a:lnSpc>
              <a:spcBef>
                <a:spcPts val="0"/>
              </a:spcBef>
              <a:spcAft>
                <a:spcPts val="0"/>
              </a:spcAft>
              <a:buNone/>
            </a:pPr>
            <a:r>
              <a:rPr lang="en">
                <a:latin typeface="Georgia"/>
                <a:ea typeface="Georgia"/>
                <a:cs typeface="Georgia"/>
                <a:sym typeface="Georgia"/>
              </a:rPr>
              <a:t>tensors (matrices), and so on.</a:t>
            </a:r>
            <a:endParaRPr/>
          </a:p>
        </p:txBody>
      </p:sp>
    </p:spTree>
    <p:extLst>
      <p:ext uri="{BB962C8B-B14F-4D97-AF65-F5344CB8AC3E}">
        <p14:creationId xmlns:p14="http://schemas.microsoft.com/office/powerpoint/2010/main" val="42803874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latin typeface="Georgia"/>
                <a:ea typeface="Georgia"/>
                <a:cs typeface="Georgia"/>
                <a:sym typeface="Georgia"/>
              </a:rPr>
              <a:t>Single values will be converted to 0-d tensors (or scalars), lists of values will be converted to 1-d tensors (vectors), lists of lists of values will be converted to 2-d</a:t>
            </a:r>
            <a:endParaRPr>
              <a:latin typeface="Georgia"/>
              <a:ea typeface="Georgia"/>
              <a:cs typeface="Georgia"/>
              <a:sym typeface="Georgia"/>
            </a:endParaRPr>
          </a:p>
          <a:p>
            <a:pPr marL="0" lvl="0" indent="0" rtl="0">
              <a:lnSpc>
                <a:spcPct val="115000"/>
              </a:lnSpc>
              <a:spcBef>
                <a:spcPts val="0"/>
              </a:spcBef>
              <a:spcAft>
                <a:spcPts val="0"/>
              </a:spcAft>
              <a:buNone/>
            </a:pPr>
            <a:r>
              <a:rPr lang="en">
                <a:latin typeface="Georgia"/>
                <a:ea typeface="Georgia"/>
                <a:cs typeface="Georgia"/>
                <a:sym typeface="Georgia"/>
              </a:rPr>
              <a:t>tensors (matrices), and so on.</a:t>
            </a:r>
            <a:endParaRPr/>
          </a:p>
        </p:txBody>
      </p:sp>
    </p:spTree>
    <p:extLst>
      <p:ext uri="{BB962C8B-B14F-4D97-AF65-F5344CB8AC3E}">
        <p14:creationId xmlns:p14="http://schemas.microsoft.com/office/powerpoint/2010/main" val="30970302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latin typeface="Georgia"/>
                <a:ea typeface="Georgia"/>
                <a:cs typeface="Georgia"/>
                <a:sym typeface="Georgia"/>
              </a:rPr>
              <a:t>Single values will be converted to 0-d tensors (or scalars), lists of values will be converted to 1-d tensors (vectors), lists of lists of values will be converted to 2-d</a:t>
            </a:r>
            <a:endParaRPr>
              <a:latin typeface="Georgia"/>
              <a:ea typeface="Georgia"/>
              <a:cs typeface="Georgia"/>
              <a:sym typeface="Georgia"/>
            </a:endParaRPr>
          </a:p>
          <a:p>
            <a:pPr marL="0" lvl="0" indent="0" rtl="0">
              <a:lnSpc>
                <a:spcPct val="115000"/>
              </a:lnSpc>
              <a:spcBef>
                <a:spcPts val="0"/>
              </a:spcBef>
              <a:spcAft>
                <a:spcPts val="0"/>
              </a:spcAft>
              <a:buNone/>
            </a:pPr>
            <a:r>
              <a:rPr lang="en">
                <a:latin typeface="Georgia"/>
                <a:ea typeface="Georgia"/>
                <a:cs typeface="Georgia"/>
                <a:sym typeface="Georgia"/>
              </a:rPr>
              <a:t>tensors (matrices), and so on.</a:t>
            </a:r>
            <a:endParaRPr/>
          </a:p>
        </p:txBody>
      </p:sp>
    </p:spTree>
    <p:extLst>
      <p:ext uri="{BB962C8B-B14F-4D97-AF65-F5344CB8AC3E}">
        <p14:creationId xmlns:p14="http://schemas.microsoft.com/office/powerpoint/2010/main" val="35939065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https://www.tensorflow.org/api_docs/python/tf/DType</a:t>
            </a:r>
            <a:endParaRPr/>
          </a:p>
        </p:txBody>
      </p:sp>
    </p:spTree>
    <p:extLst>
      <p:ext uri="{BB962C8B-B14F-4D97-AF65-F5344CB8AC3E}">
        <p14:creationId xmlns:p14="http://schemas.microsoft.com/office/powerpoint/2010/main" val="35599066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28330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350054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0" name="Shape 3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latin typeface="Georgia"/>
                <a:ea typeface="Georgia"/>
                <a:cs typeface="Georgia"/>
                <a:sym typeface="Georgia"/>
              </a:rPr>
              <a:t>Using Python types to specify TensorFlow objects is quick and easy, and it is useful for prototyping ideas. However, there is an important pitfall in doing it this way. Python types lack the ability to explicitly state the data type, but TensorFlow’s data types are more specific. For example, all integers are the same type, but TensorFlow has 8-bit, 16-bit, 32-bit, and 64-bit integers available. Therefore, if you use a Python type, TensorFlow has to infer which data type you mean. </a:t>
            </a:r>
            <a:endParaRPr>
              <a:latin typeface="Georgia"/>
              <a:ea typeface="Georgia"/>
              <a:cs typeface="Georgia"/>
              <a:sym typeface="Georgia"/>
            </a:endParaRPr>
          </a:p>
          <a:p>
            <a:pPr marL="0" lvl="0" indent="0" rtl="0">
              <a:lnSpc>
                <a:spcPct val="115000"/>
              </a:lnSpc>
              <a:spcBef>
                <a:spcPts val="0"/>
              </a:spcBef>
              <a:spcAft>
                <a:spcPts val="0"/>
              </a:spcAft>
              <a:buNone/>
            </a:pPr>
            <a:endParaRPr>
              <a:latin typeface="Georgia"/>
              <a:ea typeface="Georgia"/>
              <a:cs typeface="Georgia"/>
              <a:sym typeface="Georgia"/>
            </a:endParaRPr>
          </a:p>
          <a:p>
            <a:pPr marL="0" lvl="0" indent="0" rtl="0">
              <a:lnSpc>
                <a:spcPct val="115000"/>
              </a:lnSpc>
              <a:spcBef>
                <a:spcPts val="0"/>
              </a:spcBef>
              <a:spcAft>
                <a:spcPts val="0"/>
              </a:spcAft>
              <a:buNone/>
            </a:pPr>
            <a:r>
              <a:rPr lang="en">
                <a:latin typeface="Georgia"/>
                <a:ea typeface="Georgia"/>
                <a:cs typeface="Georgia"/>
                <a:sym typeface="Georgia"/>
              </a:rPr>
              <a:t>It’s possible to convert the data into the appropriate type when you pass it into TensorFlow, but certain data types still may be difficult to declare correctly, such as complex numbers. Because of this, it is recommended to created hand-defined Tensor objects as NumPy arrays.</a:t>
            </a:r>
            <a:endParaRPr/>
          </a:p>
        </p:txBody>
      </p:sp>
    </p:spTree>
    <p:extLst>
      <p:ext uri="{BB962C8B-B14F-4D97-AF65-F5344CB8AC3E}">
        <p14:creationId xmlns:p14="http://schemas.microsoft.com/office/powerpoint/2010/main" val="15449018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 name="Shape 3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latin typeface="Georgia"/>
              <a:ea typeface="Georgia"/>
              <a:cs typeface="Georgia"/>
              <a:sym typeface="Georgia"/>
            </a:endParaRPr>
          </a:p>
          <a:p>
            <a:pPr marL="0" lvl="0" indent="0" rtl="0">
              <a:lnSpc>
                <a:spcPct val="115000"/>
              </a:lnSpc>
              <a:spcBef>
                <a:spcPts val="0"/>
              </a:spcBef>
              <a:spcAft>
                <a:spcPts val="0"/>
              </a:spcAft>
              <a:buNone/>
            </a:pPr>
            <a:r>
              <a:rPr lang="en">
                <a:latin typeface="Georgia"/>
                <a:ea typeface="Georgia"/>
                <a:cs typeface="Georgia"/>
                <a:sym typeface="Georgia"/>
              </a:rPr>
              <a:t>It’s possible to convert the data into the appropriate type when you pass it into TensorFlow, but certain data types still may be difficult to declare correctly, such as complex numbers. Because of this, it is recommended to created hand-defined Tensor objects as NumPy arrays.</a:t>
            </a:r>
            <a:endParaRPr/>
          </a:p>
        </p:txBody>
      </p:sp>
    </p:spTree>
    <p:extLst>
      <p:ext uri="{BB962C8B-B14F-4D97-AF65-F5344CB8AC3E}">
        <p14:creationId xmlns:p14="http://schemas.microsoft.com/office/powerpoint/2010/main" val="14738223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800495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28503045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7" name="Shape 4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graph definition is stored in a protobuf (protocol buffers, Google's language-neutral, platform-neutral, extensible mechanism for serializing structured data – think XML, but smaller, faster, and simpler.)</a:t>
            </a:r>
            <a:endParaRPr/>
          </a:p>
        </p:txBody>
      </p:sp>
    </p:spTree>
    <p:extLst>
      <p:ext uri="{BB962C8B-B14F-4D97-AF65-F5344CB8AC3E}">
        <p14:creationId xmlns:p14="http://schemas.microsoft.com/office/powerpoint/2010/main" val="26707874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6" name="Shape 4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3089742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3" name="Shape 4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extLst>
      <p:ext uri="{BB962C8B-B14F-4D97-AF65-F5344CB8AC3E}">
        <p14:creationId xmlns:p14="http://schemas.microsoft.com/office/powerpoint/2010/main" val="32461323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1" name="Shape 4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277883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76827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5" name="Shape 4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036465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5272037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300793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0" name="Shape 4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333333"/>
                </a:solidFill>
                <a:highlight>
                  <a:srgbClr val="FFFFFF"/>
                </a:highlight>
              </a:rPr>
              <a:t>As a shortcut, TF allows you to omit the `.value` in many cases, so you can pass values of vars to other ops as tf.add(x, ...) rather than tf.add(x.value, ...).</a:t>
            </a:r>
            <a:endParaRPr/>
          </a:p>
        </p:txBody>
      </p:sp>
    </p:spTree>
    <p:extLst>
      <p:ext uri="{BB962C8B-B14F-4D97-AF65-F5344CB8AC3E}">
        <p14:creationId xmlns:p14="http://schemas.microsoft.com/office/powerpoint/2010/main" val="410551982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8" name="Shape 4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4852042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5" name="Shape 4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505304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3" name="Shape 4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783369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0" name="Shape 5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061085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7" name="Shape 5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55851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have to </a:t>
            </a:r>
            <a:endParaRPr/>
          </a:p>
        </p:txBody>
      </p:sp>
    </p:spTree>
    <p:extLst>
      <p:ext uri="{BB962C8B-B14F-4D97-AF65-F5344CB8AC3E}">
        <p14:creationId xmlns:p14="http://schemas.microsoft.com/office/powerpoint/2010/main" val="798576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spcBef>
                <a:spcPts val="0"/>
              </a:spcBef>
              <a:buNone/>
              <a:defRPr sz="1000">
                <a:solidFill>
                  <a:schemeClr val="lt2"/>
                </a:solidFill>
              </a:defRPr>
            </a:lvl1pPr>
            <a:lvl2pPr lvl="1" algn="r">
              <a:spcBef>
                <a:spcPts val="0"/>
              </a:spcBef>
              <a:buNone/>
              <a:defRPr sz="1000">
                <a:solidFill>
                  <a:schemeClr val="lt2"/>
                </a:solidFill>
              </a:defRPr>
            </a:lvl2pPr>
            <a:lvl3pPr lvl="2" algn="r">
              <a:spcBef>
                <a:spcPts val="0"/>
              </a:spcBef>
              <a:buNone/>
              <a:defRPr sz="1000">
                <a:solidFill>
                  <a:schemeClr val="lt2"/>
                </a:solidFill>
              </a:defRPr>
            </a:lvl3pPr>
            <a:lvl4pPr lvl="3" algn="r">
              <a:spcBef>
                <a:spcPts val="0"/>
              </a:spcBef>
              <a:buNone/>
              <a:defRPr sz="1000">
                <a:solidFill>
                  <a:schemeClr val="lt2"/>
                </a:solidFill>
              </a:defRPr>
            </a:lvl4pPr>
            <a:lvl5pPr lvl="4" algn="r">
              <a:spcBef>
                <a:spcPts val="0"/>
              </a:spcBef>
              <a:buNone/>
              <a:defRPr sz="1000">
                <a:solidFill>
                  <a:schemeClr val="lt2"/>
                </a:solidFill>
              </a:defRPr>
            </a:lvl5pPr>
            <a:lvl6pPr lvl="5" algn="r">
              <a:spcBef>
                <a:spcPts val="0"/>
              </a:spcBef>
              <a:buNone/>
              <a:defRPr sz="1000">
                <a:solidFill>
                  <a:schemeClr val="lt2"/>
                </a:solidFill>
              </a:defRPr>
            </a:lvl6pPr>
            <a:lvl7pPr lvl="6" algn="r">
              <a:spcBef>
                <a:spcPts val="0"/>
              </a:spcBef>
              <a:buNone/>
              <a:defRPr sz="1000">
                <a:solidFill>
                  <a:schemeClr val="lt2"/>
                </a:solidFill>
              </a:defRPr>
            </a:lvl7pPr>
            <a:lvl8pPr lvl="7" algn="r">
              <a:spcBef>
                <a:spcPts val="0"/>
              </a:spcBef>
              <a:buNone/>
              <a:defRPr sz="1000">
                <a:solidFill>
                  <a:schemeClr val="lt2"/>
                </a:solidFill>
              </a:defRPr>
            </a:lvl8pPr>
            <a:lvl9pPr lvl="8" algn="r">
              <a:spcBef>
                <a:spcPts val="0"/>
              </a:spcBef>
              <a:buNone/>
              <a:defRPr sz="1000">
                <a:solidFill>
                  <a:schemeClr val="lt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gif"/></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8.xml"/><Relationship Id="rId1" Type="http://schemas.openxmlformats.org/officeDocument/2006/relationships/slideLayout" Target="../slideLayouts/slideLayout3.xml"/><Relationship Id="rId4" Type="http://schemas.openxmlformats.org/officeDocument/2006/relationships/hyperlink" Target="https://www.google.com/publicdata/explore?ds=d5bncppjof8f9_&amp;ctype=b&amp;strail=false&amp;nselm=s&amp;met_x=sp_dyn_le00_in&amp;scale_x=lin&amp;ind_x=false&amp;met_y=sp_dyn_tfrt_in&amp;scale_y=lin&amp;ind_y=false&amp;met_s=sp_pop_totl&amp;scale_s=lin&amp;ind_s=false&amp;dimp_c=country:region&amp;ifdim=country&amp;iconSize=0.5&amp;uniSize=0.035#!ctype=b&amp;strail=false&amp;bcs=d&amp;nselm=s&amp;met_x=sp_dyn_le00_in&amp;scale_x=lin&amp;ind_x=false&amp;met_y=sp_dyn_tfrt_in&amp;scale_y=lin&amp;ind_y=false&amp;met_s=sp_pop_totl&amp;scale_s=lin&amp;ind_s=false&amp;dimp_c=country:region&amp;ifdim=country&amp;pit=1421395200000&amp;hl=en_US&amp;dl=en_US&amp;ind=false"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4.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1.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8.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0.xml"/><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51.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56.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1.xml"/><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68.xm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80.xml"/><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1.xml"/><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82.xml"/><Relationship Id="rId1" Type="http://schemas.openxmlformats.org/officeDocument/2006/relationships/slideLayout" Target="../slideLayouts/slideLayout3.xml"/><Relationship Id="rId4" Type="http://schemas.openxmlformats.org/officeDocument/2006/relationships/image" Target="../media/image43.jpg"/></Relationships>
</file>

<file path=ppt/slides/_rels/slide2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3.xml"/><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8.xml"/><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92.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93.xml"/><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94.xml"/><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95.xm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0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687375" y="1760613"/>
            <a:ext cx="8145000" cy="1036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latin typeface="Georgia"/>
                <a:ea typeface="Georgia"/>
                <a:cs typeface="Georgia"/>
                <a:sym typeface="Georgia"/>
              </a:rPr>
              <a:t>Welcome to TensorFlow!</a:t>
            </a:r>
            <a:endParaRPr>
              <a:latin typeface="Georgia"/>
              <a:ea typeface="Georgia"/>
              <a:cs typeface="Georgia"/>
              <a:sym typeface="Georgia"/>
            </a:endParaRPr>
          </a:p>
        </p:txBody>
      </p:sp>
      <p:sp>
        <p:nvSpPr>
          <p:cNvPr id="55" name="Shape 55"/>
          <p:cNvSpPr txBox="1">
            <a:spLocks noGrp="1"/>
          </p:cNvSpPr>
          <p:nvPr>
            <p:ph type="subTitle" idx="1"/>
          </p:nvPr>
        </p:nvSpPr>
        <p:spPr>
          <a:xfrm>
            <a:off x="311700" y="2834125"/>
            <a:ext cx="8520600" cy="1407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marL="0" lvl="0" indent="0">
              <a:spcBef>
                <a:spcPts val="0"/>
              </a:spcBef>
              <a:spcAft>
                <a:spcPts val="0"/>
              </a:spcAft>
              <a:buNone/>
            </a:pPr>
            <a:r>
              <a:rPr lang="en" sz="1800">
                <a:latin typeface="Georgia"/>
                <a:ea typeface="Georgia"/>
                <a:cs typeface="Georgia"/>
                <a:sym typeface="Georgia"/>
              </a:rPr>
              <a:t>Lecture 1</a:t>
            </a:r>
            <a:endParaRPr sz="1800">
              <a:latin typeface="Georgia"/>
              <a:ea typeface="Georgia"/>
              <a:cs typeface="Georgia"/>
              <a:sym typeface="Georgia"/>
            </a:endParaRPr>
          </a:p>
          <a:p>
            <a:pPr marL="0" lvl="0" indent="0">
              <a:spcBef>
                <a:spcPts val="0"/>
              </a:spcBef>
              <a:spcAft>
                <a:spcPts val="0"/>
              </a:spcAft>
              <a:buNone/>
            </a:pPr>
            <a:r>
              <a:rPr lang="en" sz="1800">
                <a:latin typeface="Georgia"/>
                <a:ea typeface="Georgia"/>
                <a:cs typeface="Georgia"/>
                <a:sym typeface="Georgia"/>
              </a:rPr>
              <a:t>1/12/2018</a:t>
            </a:r>
            <a:endParaRPr sz="1800">
              <a:latin typeface="Georgia"/>
              <a:ea typeface="Georgia"/>
              <a:cs typeface="Georgia"/>
              <a:sym typeface="Georgia"/>
            </a:endParaRPr>
          </a:p>
        </p:txBody>
      </p:sp>
      <p:sp>
        <p:nvSpPr>
          <p:cNvPr id="56" name="Shape 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1</a:t>
            </a:fld>
            <a:endParaRPr>
              <a:solidFill>
                <a:schemeClr val="lt2"/>
              </a:solidFill>
            </a:endParaRPr>
          </a:p>
        </p:txBody>
      </p:sp>
      <p:pic>
        <p:nvPicPr>
          <p:cNvPr id="57" name="Shape 57"/>
          <p:cNvPicPr preferRelativeResize="0"/>
          <p:nvPr/>
        </p:nvPicPr>
        <p:blipFill>
          <a:blip r:embed="rId3">
            <a:alphaModFix/>
          </a:blip>
          <a:stretch>
            <a:fillRect/>
          </a:stretch>
        </p:blipFill>
        <p:spPr>
          <a:xfrm>
            <a:off x="3827975" y="352825"/>
            <a:ext cx="1163600" cy="1468800"/>
          </a:xfrm>
          <a:prstGeom prst="rect">
            <a:avLst/>
          </a:prstGeom>
          <a:noFill/>
          <a:ln>
            <a:noFill/>
          </a:ln>
        </p:spPr>
      </p:pic>
      <p:sp>
        <p:nvSpPr>
          <p:cNvPr id="58" name="Shape 58"/>
          <p:cNvSpPr txBox="1"/>
          <p:nvPr/>
        </p:nvSpPr>
        <p:spPr>
          <a:xfrm>
            <a:off x="0" y="4881900"/>
            <a:ext cx="2307600" cy="261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lt2"/>
                </a:solidFill>
                <a:latin typeface="Georgia"/>
                <a:ea typeface="Georgia"/>
                <a:cs typeface="Georgia"/>
                <a:sym typeface="Georgia"/>
              </a:rPr>
              <a:t>Thanks Danijar Hafner for the logo!</a:t>
            </a:r>
            <a:endParaRPr sz="1000">
              <a:solidFill>
                <a:schemeClr val="lt2"/>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410275" y="1877700"/>
            <a:ext cx="8520600" cy="90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What’s a tensor?</a:t>
            </a:r>
            <a:endParaRPr sz="1400" b="1">
              <a:latin typeface="Georgia"/>
              <a:ea typeface="Georgia"/>
              <a:cs typeface="Georgia"/>
              <a:sym typeface="Georgia"/>
            </a:endParaRPr>
          </a:p>
        </p:txBody>
      </p:sp>
      <p:sp>
        <p:nvSpPr>
          <p:cNvPr id="292" name="Shape 2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lt2"/>
                </a:solidFill>
              </a:rPr>
              <a:t>10</a:t>
            </a:fld>
            <a:endParaRPr>
              <a:solidFill>
                <a:schemeClr val="lt2"/>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tf.Variable.assign()</a:t>
            </a:r>
            <a:endParaRPr b="1">
              <a:latin typeface="Georgia"/>
              <a:ea typeface="Georgia"/>
              <a:cs typeface="Georgia"/>
              <a:sym typeface="Georgia"/>
            </a:endParaRPr>
          </a:p>
        </p:txBody>
      </p:sp>
      <p:sp>
        <p:nvSpPr>
          <p:cNvPr id="524" name="Shape 524"/>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rgbClr val="FFFFFF"/>
                </a:solidFill>
                <a:latin typeface="Consolas"/>
                <a:ea typeface="Consolas"/>
                <a:cs typeface="Consolas"/>
                <a:sym typeface="Consolas"/>
              </a:rPr>
              <a:t>W = tf.Variable(10)</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W.assign(100)</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with tf.Session() as sess:</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	sess.run(W.initializer)</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	print(W.eval()) 				# &gt;&gt; ????</a:t>
            </a:r>
            <a:endParaRPr sz="1400">
              <a:solidFill>
                <a:srgbClr val="FFFFFF"/>
              </a:solidFill>
              <a:latin typeface="Georgia"/>
              <a:ea typeface="Georgia"/>
              <a:cs typeface="Georgia"/>
              <a:sym typeface="Georgia"/>
            </a:endParaRPr>
          </a:p>
        </p:txBody>
      </p:sp>
      <p:sp>
        <p:nvSpPr>
          <p:cNvPr id="525" name="Shape 5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100</a:t>
            </a:fld>
            <a:endParaRPr/>
          </a:p>
        </p:txBody>
      </p:sp>
    </p:spTree>
    <p:extLst>
      <p:ext uri="{BB962C8B-B14F-4D97-AF65-F5344CB8AC3E}">
        <p14:creationId xmlns:p14="http://schemas.microsoft.com/office/powerpoint/2010/main" val="9580873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tf.Variable.assign()</a:t>
            </a:r>
            <a:endParaRPr b="1">
              <a:latin typeface="Georgia"/>
              <a:ea typeface="Georgia"/>
              <a:cs typeface="Georgia"/>
              <a:sym typeface="Georgia"/>
            </a:endParaRPr>
          </a:p>
        </p:txBody>
      </p:sp>
      <p:sp>
        <p:nvSpPr>
          <p:cNvPr id="531" name="Shape 531"/>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chemeClr val="dk1"/>
                </a:solidFill>
                <a:latin typeface="Consolas"/>
                <a:ea typeface="Consolas"/>
                <a:cs typeface="Consolas"/>
                <a:sym typeface="Consolas"/>
              </a:rPr>
              <a:t>W = tf.Variable(10)</a:t>
            </a:r>
            <a:endParaRPr sz="1400">
              <a:solidFill>
                <a:schemeClr val="dk1"/>
              </a:solidFill>
              <a:latin typeface="Consolas"/>
              <a:ea typeface="Consolas"/>
              <a:cs typeface="Consolas"/>
              <a:sym typeface="Consolas"/>
            </a:endParaRPr>
          </a:p>
          <a:p>
            <a:pPr marL="0" lvl="0" indent="0" rtl="0">
              <a:spcBef>
                <a:spcPts val="0"/>
              </a:spcBef>
              <a:spcAft>
                <a:spcPts val="0"/>
              </a:spcAft>
              <a:buNone/>
            </a:pPr>
            <a:r>
              <a:rPr lang="en" sz="1400">
                <a:solidFill>
                  <a:schemeClr val="dk1"/>
                </a:solidFill>
                <a:latin typeface="Consolas"/>
                <a:ea typeface="Consolas"/>
                <a:cs typeface="Consolas"/>
                <a:sym typeface="Consolas"/>
              </a:rPr>
              <a:t>W.assign(100)</a:t>
            </a:r>
            <a:endParaRPr sz="1400">
              <a:solidFill>
                <a:schemeClr val="dk1"/>
              </a:solidFill>
              <a:latin typeface="Consolas"/>
              <a:ea typeface="Consolas"/>
              <a:cs typeface="Consolas"/>
              <a:sym typeface="Consolas"/>
            </a:endParaRPr>
          </a:p>
          <a:p>
            <a:pPr marL="0" lvl="0" indent="0" rtl="0">
              <a:spcBef>
                <a:spcPts val="0"/>
              </a:spcBef>
              <a:spcAft>
                <a:spcPts val="0"/>
              </a:spcAft>
              <a:buNone/>
            </a:pPr>
            <a:r>
              <a:rPr lang="en" sz="1400">
                <a:solidFill>
                  <a:schemeClr val="dk1"/>
                </a:solidFill>
                <a:latin typeface="Consolas"/>
                <a:ea typeface="Consolas"/>
                <a:cs typeface="Consolas"/>
                <a:sym typeface="Consolas"/>
              </a:rPr>
              <a:t>with tf.Session() as sess:</a:t>
            </a:r>
            <a:endParaRPr sz="1400">
              <a:solidFill>
                <a:schemeClr val="dk1"/>
              </a:solidFill>
              <a:latin typeface="Consolas"/>
              <a:ea typeface="Consolas"/>
              <a:cs typeface="Consolas"/>
              <a:sym typeface="Consolas"/>
            </a:endParaRPr>
          </a:p>
          <a:p>
            <a:pPr marL="0" lvl="0" indent="0" rtl="0">
              <a:spcBef>
                <a:spcPts val="0"/>
              </a:spcBef>
              <a:spcAft>
                <a:spcPts val="0"/>
              </a:spcAft>
              <a:buNone/>
            </a:pPr>
            <a:r>
              <a:rPr lang="en" sz="1400">
                <a:solidFill>
                  <a:schemeClr val="dk1"/>
                </a:solidFill>
                <a:latin typeface="Consolas"/>
                <a:ea typeface="Consolas"/>
                <a:cs typeface="Consolas"/>
                <a:sym typeface="Consolas"/>
              </a:rPr>
              <a:t>	sess.run(W.initializer)</a:t>
            </a:r>
            <a:endParaRPr sz="1400">
              <a:solidFill>
                <a:schemeClr val="dk1"/>
              </a:solidFill>
              <a:latin typeface="Consolas"/>
              <a:ea typeface="Consolas"/>
              <a:cs typeface="Consolas"/>
              <a:sym typeface="Consolas"/>
            </a:endParaRPr>
          </a:p>
          <a:p>
            <a:pPr marL="0" lvl="0" indent="0" rtl="0">
              <a:spcBef>
                <a:spcPts val="0"/>
              </a:spcBef>
              <a:spcAft>
                <a:spcPts val="0"/>
              </a:spcAft>
              <a:buNone/>
            </a:pPr>
            <a:r>
              <a:rPr lang="en" sz="1400">
                <a:solidFill>
                  <a:schemeClr val="dk1"/>
                </a:solidFill>
                <a:latin typeface="Consolas"/>
                <a:ea typeface="Consolas"/>
                <a:cs typeface="Consolas"/>
                <a:sym typeface="Consolas"/>
              </a:rPr>
              <a:t>	print(W.eval()) 				# &gt;&gt; 10</a:t>
            </a:r>
            <a:endParaRPr sz="1400">
              <a:solidFill>
                <a:schemeClr val="dk1"/>
              </a:solidFill>
              <a:latin typeface="Georgia"/>
              <a:ea typeface="Georgia"/>
              <a:cs typeface="Georgia"/>
              <a:sym typeface="Georgia"/>
            </a:endParaRPr>
          </a:p>
          <a:p>
            <a:pPr marL="0" lvl="0" indent="0" rtl="0">
              <a:spcBef>
                <a:spcPts val="0"/>
              </a:spcBef>
              <a:spcAft>
                <a:spcPts val="1600"/>
              </a:spcAft>
              <a:buNone/>
            </a:pPr>
            <a:endParaRPr sz="1400">
              <a:solidFill>
                <a:srgbClr val="FFFFFF"/>
              </a:solidFill>
              <a:latin typeface="Consolas"/>
              <a:ea typeface="Consolas"/>
              <a:cs typeface="Consolas"/>
              <a:sym typeface="Consolas"/>
            </a:endParaRPr>
          </a:p>
        </p:txBody>
      </p:sp>
      <p:sp>
        <p:nvSpPr>
          <p:cNvPr id="532" name="Shape 5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101</a:t>
            </a:fld>
            <a:endParaRPr/>
          </a:p>
        </p:txBody>
      </p:sp>
      <p:sp>
        <p:nvSpPr>
          <p:cNvPr id="533" name="Shape 533"/>
          <p:cNvSpPr txBox="1"/>
          <p:nvPr/>
        </p:nvSpPr>
        <p:spPr>
          <a:xfrm>
            <a:off x="4637100" y="3592450"/>
            <a:ext cx="3274500" cy="68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600">
                <a:solidFill>
                  <a:srgbClr val="FFFFFF"/>
                </a:solidFill>
                <a:latin typeface="Times New Roman"/>
                <a:ea typeface="Times New Roman"/>
                <a:cs typeface="Times New Roman"/>
                <a:sym typeface="Times New Roman"/>
              </a:rPr>
              <a:t>Ugh, why?</a:t>
            </a:r>
            <a:endParaRPr sz="1600">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358910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Shape 5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tf.Variable.assign()</a:t>
            </a:r>
            <a:endParaRPr b="1">
              <a:latin typeface="Georgia"/>
              <a:ea typeface="Georgia"/>
              <a:cs typeface="Georgia"/>
              <a:sym typeface="Georgia"/>
            </a:endParaRPr>
          </a:p>
        </p:txBody>
      </p:sp>
      <p:sp>
        <p:nvSpPr>
          <p:cNvPr id="539" name="Shape 539"/>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chemeClr val="dk1"/>
                </a:solidFill>
                <a:latin typeface="Consolas"/>
                <a:ea typeface="Consolas"/>
                <a:cs typeface="Consolas"/>
                <a:sym typeface="Consolas"/>
              </a:rPr>
              <a:t>W = tf.Variable(10)</a:t>
            </a:r>
            <a:endParaRPr sz="1400">
              <a:solidFill>
                <a:schemeClr val="dk1"/>
              </a:solidFill>
              <a:latin typeface="Consolas"/>
              <a:ea typeface="Consolas"/>
              <a:cs typeface="Consolas"/>
              <a:sym typeface="Consolas"/>
            </a:endParaRPr>
          </a:p>
          <a:p>
            <a:pPr marL="0" lvl="0" indent="0" rtl="0">
              <a:spcBef>
                <a:spcPts val="0"/>
              </a:spcBef>
              <a:spcAft>
                <a:spcPts val="0"/>
              </a:spcAft>
              <a:buNone/>
            </a:pPr>
            <a:r>
              <a:rPr lang="en" sz="1400">
                <a:solidFill>
                  <a:schemeClr val="dk1"/>
                </a:solidFill>
                <a:latin typeface="Consolas"/>
                <a:ea typeface="Consolas"/>
                <a:cs typeface="Consolas"/>
                <a:sym typeface="Consolas"/>
              </a:rPr>
              <a:t>W.assign(100)</a:t>
            </a:r>
            <a:endParaRPr sz="1400">
              <a:solidFill>
                <a:schemeClr val="dk1"/>
              </a:solidFill>
              <a:latin typeface="Consolas"/>
              <a:ea typeface="Consolas"/>
              <a:cs typeface="Consolas"/>
              <a:sym typeface="Consolas"/>
            </a:endParaRPr>
          </a:p>
          <a:p>
            <a:pPr marL="0" lvl="0" indent="0" rtl="0">
              <a:spcBef>
                <a:spcPts val="0"/>
              </a:spcBef>
              <a:spcAft>
                <a:spcPts val="0"/>
              </a:spcAft>
              <a:buNone/>
            </a:pPr>
            <a:r>
              <a:rPr lang="en" sz="1400">
                <a:solidFill>
                  <a:schemeClr val="dk1"/>
                </a:solidFill>
                <a:latin typeface="Consolas"/>
                <a:ea typeface="Consolas"/>
                <a:cs typeface="Consolas"/>
                <a:sym typeface="Consolas"/>
              </a:rPr>
              <a:t>with tf.Session() as sess:</a:t>
            </a:r>
            <a:endParaRPr sz="1400">
              <a:solidFill>
                <a:schemeClr val="dk1"/>
              </a:solidFill>
              <a:latin typeface="Consolas"/>
              <a:ea typeface="Consolas"/>
              <a:cs typeface="Consolas"/>
              <a:sym typeface="Consolas"/>
            </a:endParaRPr>
          </a:p>
          <a:p>
            <a:pPr marL="0" lvl="0" indent="0" rtl="0">
              <a:spcBef>
                <a:spcPts val="0"/>
              </a:spcBef>
              <a:spcAft>
                <a:spcPts val="0"/>
              </a:spcAft>
              <a:buNone/>
            </a:pPr>
            <a:r>
              <a:rPr lang="en" sz="1400">
                <a:solidFill>
                  <a:schemeClr val="dk1"/>
                </a:solidFill>
                <a:latin typeface="Consolas"/>
                <a:ea typeface="Consolas"/>
                <a:cs typeface="Consolas"/>
                <a:sym typeface="Consolas"/>
              </a:rPr>
              <a:t>	sess.run(W.initializer)</a:t>
            </a:r>
            <a:endParaRPr sz="1400">
              <a:solidFill>
                <a:schemeClr val="dk1"/>
              </a:solidFill>
              <a:latin typeface="Consolas"/>
              <a:ea typeface="Consolas"/>
              <a:cs typeface="Consolas"/>
              <a:sym typeface="Consolas"/>
            </a:endParaRPr>
          </a:p>
          <a:p>
            <a:pPr marL="0" lvl="0" indent="0" rtl="0">
              <a:spcBef>
                <a:spcPts val="0"/>
              </a:spcBef>
              <a:spcAft>
                <a:spcPts val="0"/>
              </a:spcAft>
              <a:buNone/>
            </a:pPr>
            <a:r>
              <a:rPr lang="en" sz="1400">
                <a:solidFill>
                  <a:schemeClr val="dk1"/>
                </a:solidFill>
                <a:latin typeface="Consolas"/>
                <a:ea typeface="Consolas"/>
                <a:cs typeface="Consolas"/>
                <a:sym typeface="Consolas"/>
              </a:rPr>
              <a:t>	print(W.eval()) 				# &gt;&gt; 10</a:t>
            </a:r>
            <a:endParaRPr sz="1400">
              <a:solidFill>
                <a:schemeClr val="dk1"/>
              </a:solidFill>
              <a:latin typeface="Georgia"/>
              <a:ea typeface="Georgia"/>
              <a:cs typeface="Georgia"/>
              <a:sym typeface="Georgia"/>
            </a:endParaRPr>
          </a:p>
          <a:p>
            <a:pPr marL="0" lvl="0" indent="0" rtl="0">
              <a:spcBef>
                <a:spcPts val="0"/>
              </a:spcBef>
              <a:spcAft>
                <a:spcPts val="1600"/>
              </a:spcAft>
              <a:buNone/>
            </a:pPr>
            <a:endParaRPr sz="1400">
              <a:solidFill>
                <a:srgbClr val="FFFFFF"/>
              </a:solidFill>
              <a:latin typeface="Consolas"/>
              <a:ea typeface="Consolas"/>
              <a:cs typeface="Consolas"/>
              <a:sym typeface="Consolas"/>
            </a:endParaRPr>
          </a:p>
        </p:txBody>
      </p:sp>
      <p:sp>
        <p:nvSpPr>
          <p:cNvPr id="540" name="Shape 5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102</a:t>
            </a:fld>
            <a:endParaRPr/>
          </a:p>
        </p:txBody>
      </p:sp>
      <p:sp>
        <p:nvSpPr>
          <p:cNvPr id="541" name="Shape 541"/>
          <p:cNvSpPr txBox="1"/>
          <p:nvPr/>
        </p:nvSpPr>
        <p:spPr>
          <a:xfrm>
            <a:off x="4870900" y="3246825"/>
            <a:ext cx="3274500" cy="103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latin typeface="Times New Roman"/>
                <a:ea typeface="Times New Roman"/>
                <a:cs typeface="Times New Roman"/>
                <a:sym typeface="Times New Roman"/>
              </a:rPr>
              <a:t>W.assign(100) creates an assign op.</a:t>
            </a:r>
            <a:endParaRPr>
              <a:solidFill>
                <a:srgbClr val="FFFFFF"/>
              </a:solidFill>
              <a:latin typeface="Times New Roman"/>
              <a:ea typeface="Times New Roman"/>
              <a:cs typeface="Times New Roman"/>
              <a:sym typeface="Times New Roman"/>
            </a:endParaRPr>
          </a:p>
          <a:p>
            <a:pPr marL="0" lvl="0" indent="0" rtl="0">
              <a:spcBef>
                <a:spcPts val="0"/>
              </a:spcBef>
              <a:spcAft>
                <a:spcPts val="0"/>
              </a:spcAft>
              <a:buNone/>
            </a:pPr>
            <a:r>
              <a:rPr lang="en">
                <a:solidFill>
                  <a:srgbClr val="FFFFFF"/>
                </a:solidFill>
                <a:latin typeface="Times New Roman"/>
                <a:ea typeface="Times New Roman"/>
                <a:cs typeface="Times New Roman"/>
                <a:sym typeface="Times New Roman"/>
              </a:rPr>
              <a:t>That op needs to be executed in a session to take effect.</a:t>
            </a:r>
            <a:endParaRPr>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0966022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Shape 5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tf.Variable.assign()</a:t>
            </a:r>
            <a:endParaRPr b="1">
              <a:latin typeface="Georgia"/>
              <a:ea typeface="Georgia"/>
              <a:cs typeface="Georgia"/>
              <a:sym typeface="Georgia"/>
            </a:endParaRPr>
          </a:p>
        </p:txBody>
      </p:sp>
      <p:sp>
        <p:nvSpPr>
          <p:cNvPr id="547" name="Shape 547"/>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chemeClr val="dk1"/>
                </a:solidFill>
                <a:latin typeface="Consolas"/>
                <a:ea typeface="Consolas"/>
                <a:cs typeface="Consolas"/>
                <a:sym typeface="Consolas"/>
              </a:rPr>
              <a:t>W = tf.Variable(10)</a:t>
            </a:r>
            <a:endParaRPr sz="1400">
              <a:solidFill>
                <a:schemeClr val="dk1"/>
              </a:solidFill>
              <a:latin typeface="Consolas"/>
              <a:ea typeface="Consolas"/>
              <a:cs typeface="Consolas"/>
              <a:sym typeface="Consolas"/>
            </a:endParaRPr>
          </a:p>
          <a:p>
            <a:pPr marL="0" lvl="0" indent="0" rtl="0">
              <a:spcBef>
                <a:spcPts val="0"/>
              </a:spcBef>
              <a:spcAft>
                <a:spcPts val="0"/>
              </a:spcAft>
              <a:buNone/>
            </a:pPr>
            <a:r>
              <a:rPr lang="en" sz="1400">
                <a:solidFill>
                  <a:schemeClr val="dk1"/>
                </a:solidFill>
                <a:latin typeface="Consolas"/>
                <a:ea typeface="Consolas"/>
                <a:cs typeface="Consolas"/>
                <a:sym typeface="Consolas"/>
              </a:rPr>
              <a:t>W.assign(100)</a:t>
            </a:r>
            <a:endParaRPr sz="1400">
              <a:solidFill>
                <a:schemeClr val="dk1"/>
              </a:solidFill>
              <a:latin typeface="Consolas"/>
              <a:ea typeface="Consolas"/>
              <a:cs typeface="Consolas"/>
              <a:sym typeface="Consolas"/>
            </a:endParaRPr>
          </a:p>
          <a:p>
            <a:pPr marL="0" lvl="0" indent="0" rtl="0">
              <a:spcBef>
                <a:spcPts val="0"/>
              </a:spcBef>
              <a:spcAft>
                <a:spcPts val="0"/>
              </a:spcAft>
              <a:buNone/>
            </a:pPr>
            <a:r>
              <a:rPr lang="en" sz="1400">
                <a:solidFill>
                  <a:schemeClr val="dk1"/>
                </a:solidFill>
                <a:latin typeface="Consolas"/>
                <a:ea typeface="Consolas"/>
                <a:cs typeface="Consolas"/>
                <a:sym typeface="Consolas"/>
              </a:rPr>
              <a:t>with tf.Session() as sess:</a:t>
            </a:r>
            <a:endParaRPr sz="1400">
              <a:solidFill>
                <a:schemeClr val="dk1"/>
              </a:solidFill>
              <a:latin typeface="Consolas"/>
              <a:ea typeface="Consolas"/>
              <a:cs typeface="Consolas"/>
              <a:sym typeface="Consolas"/>
            </a:endParaRPr>
          </a:p>
          <a:p>
            <a:pPr marL="0" lvl="0" indent="0" rtl="0">
              <a:spcBef>
                <a:spcPts val="0"/>
              </a:spcBef>
              <a:spcAft>
                <a:spcPts val="0"/>
              </a:spcAft>
              <a:buNone/>
            </a:pPr>
            <a:r>
              <a:rPr lang="en" sz="1400">
                <a:solidFill>
                  <a:schemeClr val="dk1"/>
                </a:solidFill>
                <a:latin typeface="Consolas"/>
                <a:ea typeface="Consolas"/>
                <a:cs typeface="Consolas"/>
                <a:sym typeface="Consolas"/>
              </a:rPr>
              <a:t>	sess.run(W.initializer)</a:t>
            </a:r>
            <a:endParaRPr sz="1400">
              <a:solidFill>
                <a:schemeClr val="dk1"/>
              </a:solidFill>
              <a:latin typeface="Consolas"/>
              <a:ea typeface="Consolas"/>
              <a:cs typeface="Consolas"/>
              <a:sym typeface="Consolas"/>
            </a:endParaRPr>
          </a:p>
          <a:p>
            <a:pPr marL="0" lvl="0" indent="0" rtl="0">
              <a:spcBef>
                <a:spcPts val="0"/>
              </a:spcBef>
              <a:spcAft>
                <a:spcPts val="0"/>
              </a:spcAft>
              <a:buNone/>
            </a:pPr>
            <a:r>
              <a:rPr lang="en" sz="1400">
                <a:solidFill>
                  <a:schemeClr val="dk1"/>
                </a:solidFill>
                <a:latin typeface="Consolas"/>
                <a:ea typeface="Consolas"/>
                <a:cs typeface="Consolas"/>
                <a:sym typeface="Consolas"/>
              </a:rPr>
              <a:t>	print(W.eval()) 				# &gt;&gt; 10</a:t>
            </a:r>
            <a:endParaRPr sz="1400">
              <a:solidFill>
                <a:schemeClr val="dk1"/>
              </a:solidFill>
              <a:latin typeface="Georgia"/>
              <a:ea typeface="Georgia"/>
              <a:cs typeface="Georgia"/>
              <a:sym typeface="Georgia"/>
            </a:endParaRPr>
          </a:p>
          <a:p>
            <a:pPr marL="0" lvl="0" indent="0" rtl="0">
              <a:spcBef>
                <a:spcPts val="0"/>
              </a:spcBef>
              <a:spcAft>
                <a:spcPts val="0"/>
              </a:spcAft>
              <a:buNone/>
            </a:pP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a:t>
            </a:r>
            <a:endParaRPr sz="1400">
              <a:solidFill>
                <a:srgbClr val="FFFFFF"/>
              </a:solidFill>
              <a:latin typeface="Consolas"/>
              <a:ea typeface="Consolas"/>
              <a:cs typeface="Consolas"/>
              <a:sym typeface="Consolas"/>
            </a:endParaRPr>
          </a:p>
          <a:p>
            <a:pPr marL="0" lvl="0" indent="0" rtl="0">
              <a:spcBef>
                <a:spcPts val="0"/>
              </a:spcBef>
              <a:spcAft>
                <a:spcPts val="0"/>
              </a:spcAft>
              <a:buNone/>
            </a:pP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W = tf.Variable(10)</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highlight>
                  <a:schemeClr val="accent3"/>
                </a:highlight>
                <a:latin typeface="Consolas"/>
                <a:ea typeface="Consolas"/>
                <a:cs typeface="Consolas"/>
                <a:sym typeface="Consolas"/>
              </a:rPr>
              <a:t>assign_op = W.assign(100)</a:t>
            </a:r>
            <a:endParaRPr sz="1400">
              <a:solidFill>
                <a:srgbClr val="FFFFFF"/>
              </a:solidFill>
              <a:highlight>
                <a:schemeClr val="accent3"/>
              </a:highlight>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with tf.Session() as sess:</a:t>
            </a:r>
            <a:endParaRPr sz="1400">
              <a:solidFill>
                <a:srgbClr val="FFFFFF"/>
              </a:solidFill>
              <a:latin typeface="Consolas"/>
              <a:ea typeface="Consolas"/>
              <a:cs typeface="Consolas"/>
              <a:sym typeface="Consolas"/>
            </a:endParaRPr>
          </a:p>
          <a:p>
            <a:pPr marL="0" lvl="0" indent="457200" rtl="0">
              <a:spcBef>
                <a:spcPts val="0"/>
              </a:spcBef>
              <a:spcAft>
                <a:spcPts val="0"/>
              </a:spcAft>
              <a:buNone/>
            </a:pPr>
            <a:r>
              <a:rPr lang="en" sz="1400">
                <a:solidFill>
                  <a:srgbClr val="FFFFFF"/>
                </a:solidFill>
                <a:latin typeface="Consolas"/>
                <a:ea typeface="Consolas"/>
                <a:cs typeface="Consolas"/>
                <a:sym typeface="Consolas"/>
              </a:rPr>
              <a:t>sess.run(W.initializer)</a:t>
            </a:r>
            <a:endParaRPr sz="1400">
              <a:solidFill>
                <a:srgbClr val="FFFFFF"/>
              </a:solidFill>
              <a:latin typeface="Consolas"/>
              <a:ea typeface="Consolas"/>
              <a:cs typeface="Consolas"/>
              <a:sym typeface="Consolas"/>
            </a:endParaRPr>
          </a:p>
          <a:p>
            <a:pPr marL="0" lvl="0" indent="457200" rtl="0">
              <a:spcBef>
                <a:spcPts val="0"/>
              </a:spcBef>
              <a:spcAft>
                <a:spcPts val="0"/>
              </a:spcAft>
              <a:buNone/>
            </a:pPr>
            <a:r>
              <a:rPr lang="en" sz="1400">
                <a:solidFill>
                  <a:srgbClr val="FFFFFF"/>
                </a:solidFill>
                <a:highlight>
                  <a:schemeClr val="accent3"/>
                </a:highlight>
                <a:latin typeface="Consolas"/>
                <a:ea typeface="Consolas"/>
                <a:cs typeface="Consolas"/>
                <a:sym typeface="Consolas"/>
              </a:rPr>
              <a:t>sess.run(assign_op)</a:t>
            </a:r>
            <a:endParaRPr sz="1400">
              <a:solidFill>
                <a:srgbClr val="FFFFFF"/>
              </a:solidFill>
              <a:highlight>
                <a:schemeClr val="accent3"/>
              </a:highlight>
              <a:latin typeface="Consolas"/>
              <a:ea typeface="Consolas"/>
              <a:cs typeface="Consolas"/>
              <a:sym typeface="Consolas"/>
            </a:endParaRPr>
          </a:p>
          <a:p>
            <a:pPr marL="0" lvl="0" indent="457200" rtl="0">
              <a:spcBef>
                <a:spcPts val="0"/>
              </a:spcBef>
              <a:spcAft>
                <a:spcPts val="0"/>
              </a:spcAft>
              <a:buNone/>
            </a:pPr>
            <a:r>
              <a:rPr lang="en" sz="1400">
                <a:solidFill>
                  <a:srgbClr val="FFFFFF"/>
                </a:solidFill>
                <a:latin typeface="Consolas"/>
                <a:ea typeface="Consolas"/>
                <a:cs typeface="Consolas"/>
                <a:sym typeface="Consolas"/>
              </a:rPr>
              <a:t>print(W.eval()) 				# &gt;&gt; 100</a:t>
            </a:r>
            <a:endParaRPr sz="1400">
              <a:solidFill>
                <a:srgbClr val="FFFFFF"/>
              </a:solidFill>
              <a:latin typeface="Consolas"/>
              <a:ea typeface="Consolas"/>
              <a:cs typeface="Consolas"/>
              <a:sym typeface="Consolas"/>
            </a:endParaRPr>
          </a:p>
          <a:p>
            <a:pPr marL="0" lvl="0" indent="0" rtl="0">
              <a:spcBef>
                <a:spcPts val="0"/>
              </a:spcBef>
              <a:spcAft>
                <a:spcPts val="1600"/>
              </a:spcAft>
              <a:buNone/>
            </a:pPr>
            <a:endParaRPr sz="1400">
              <a:solidFill>
                <a:srgbClr val="FFFFFF"/>
              </a:solidFill>
              <a:latin typeface="Georgia"/>
              <a:ea typeface="Georgia"/>
              <a:cs typeface="Georgia"/>
              <a:sym typeface="Georgia"/>
            </a:endParaRPr>
          </a:p>
        </p:txBody>
      </p:sp>
      <p:sp>
        <p:nvSpPr>
          <p:cNvPr id="548" name="Shape 5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103</a:t>
            </a:fld>
            <a:endParaRPr/>
          </a:p>
        </p:txBody>
      </p:sp>
    </p:spTree>
    <p:extLst>
      <p:ext uri="{BB962C8B-B14F-4D97-AF65-F5344CB8AC3E}">
        <p14:creationId xmlns:p14="http://schemas.microsoft.com/office/powerpoint/2010/main" val="2262082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Shape 5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tf.Variable.assign()</a:t>
            </a:r>
            <a:endParaRPr b="1">
              <a:latin typeface="Georgia"/>
              <a:ea typeface="Georgia"/>
              <a:cs typeface="Georgia"/>
              <a:sym typeface="Georgia"/>
            </a:endParaRPr>
          </a:p>
        </p:txBody>
      </p:sp>
      <p:sp>
        <p:nvSpPr>
          <p:cNvPr id="554" name="Shape 554"/>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FFFFFF"/>
                </a:solidFill>
                <a:latin typeface="Consolas"/>
                <a:ea typeface="Consolas"/>
                <a:cs typeface="Consolas"/>
                <a:sym typeface="Consolas"/>
              </a:rPr>
              <a:t># create a variable whose original value is 2</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my_var</a:t>
            </a:r>
            <a:r>
              <a:rPr lang="en" sz="1200">
                <a:solidFill>
                  <a:srgbClr val="FFFFFF"/>
                </a:solidFill>
                <a:latin typeface="Consolas"/>
                <a:ea typeface="Consolas"/>
                <a:cs typeface="Consolas"/>
                <a:sym typeface="Consolas"/>
              </a:rPr>
              <a:t> = tf.Variable(2, name="</a:t>
            </a:r>
            <a:r>
              <a:rPr lang="en" sz="1200">
                <a:solidFill>
                  <a:schemeClr val="dk1"/>
                </a:solidFill>
                <a:latin typeface="Consolas"/>
                <a:ea typeface="Consolas"/>
                <a:cs typeface="Consolas"/>
                <a:sym typeface="Consolas"/>
              </a:rPr>
              <a:t>my_var</a:t>
            </a:r>
            <a:r>
              <a:rPr lang="en"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a:p>
            <a:pPr marL="0" lvl="0" indent="0" rtl="0">
              <a:spcBef>
                <a:spcPts val="0"/>
              </a:spcBef>
              <a:spcAft>
                <a:spcPts val="0"/>
              </a:spcAft>
              <a:buNone/>
            </a:pP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assign a * 2 to a and call that op a_times_two</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my_var</a:t>
            </a:r>
            <a:r>
              <a:rPr lang="en" sz="1200">
                <a:solidFill>
                  <a:srgbClr val="FFFFFF"/>
                </a:solidFill>
                <a:latin typeface="Consolas"/>
                <a:ea typeface="Consolas"/>
                <a:cs typeface="Consolas"/>
                <a:sym typeface="Consolas"/>
              </a:rPr>
              <a:t>_times_two = </a:t>
            </a:r>
            <a:r>
              <a:rPr lang="en" sz="1200">
                <a:solidFill>
                  <a:schemeClr val="dk1"/>
                </a:solidFill>
                <a:latin typeface="Consolas"/>
                <a:ea typeface="Consolas"/>
                <a:cs typeface="Consolas"/>
                <a:sym typeface="Consolas"/>
              </a:rPr>
              <a:t>my_var</a:t>
            </a:r>
            <a:r>
              <a:rPr lang="en" sz="1200">
                <a:solidFill>
                  <a:srgbClr val="FFFFFF"/>
                </a:solidFill>
                <a:latin typeface="Consolas"/>
                <a:ea typeface="Consolas"/>
                <a:cs typeface="Consolas"/>
                <a:sym typeface="Consolas"/>
              </a:rPr>
              <a:t>.assign(2 * </a:t>
            </a:r>
            <a:r>
              <a:rPr lang="en" sz="1200">
                <a:solidFill>
                  <a:schemeClr val="dk1"/>
                </a:solidFill>
                <a:latin typeface="Consolas"/>
                <a:ea typeface="Consolas"/>
                <a:cs typeface="Consolas"/>
                <a:sym typeface="Consolas"/>
              </a:rPr>
              <a:t>my_var</a:t>
            </a:r>
            <a:r>
              <a:rPr lang="en" sz="1200">
                <a:solidFill>
                  <a:srgbClr val="FFFFFF"/>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marL="0" lvl="0" indent="0" rtl="0">
              <a:spcBef>
                <a:spcPts val="0"/>
              </a:spcBef>
              <a:spcAft>
                <a:spcPts val="0"/>
              </a:spcAft>
              <a:buNone/>
            </a:pP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with tf.Session() as sess:</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sess.run(</a:t>
            </a:r>
            <a:r>
              <a:rPr lang="en" sz="1200">
                <a:solidFill>
                  <a:schemeClr val="dk1"/>
                </a:solidFill>
                <a:latin typeface="Consolas"/>
                <a:ea typeface="Consolas"/>
                <a:cs typeface="Consolas"/>
                <a:sym typeface="Consolas"/>
              </a:rPr>
              <a:t>my_var.initializer</a:t>
            </a:r>
            <a:r>
              <a:rPr lang="en" sz="1200">
                <a:solidFill>
                  <a:srgbClr val="FFFFFF"/>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sess.run(</a:t>
            </a:r>
            <a:r>
              <a:rPr lang="en" sz="1200">
                <a:solidFill>
                  <a:schemeClr val="dk1"/>
                </a:solidFill>
                <a:latin typeface="Consolas"/>
                <a:ea typeface="Consolas"/>
                <a:cs typeface="Consolas"/>
                <a:sym typeface="Consolas"/>
              </a:rPr>
              <a:t>my_var</a:t>
            </a:r>
            <a:r>
              <a:rPr lang="en" sz="1200">
                <a:solidFill>
                  <a:srgbClr val="FFFFFF"/>
                </a:solidFill>
                <a:latin typeface="Consolas"/>
                <a:ea typeface="Consolas"/>
                <a:cs typeface="Consolas"/>
                <a:sym typeface="Consolas"/>
              </a:rPr>
              <a:t>_times_two) 				# &gt;&gt; what’s the value of my_var now?</a:t>
            </a:r>
            <a:endParaRPr sz="1200">
              <a:solidFill>
                <a:srgbClr val="FFFFFF"/>
              </a:solidFill>
              <a:latin typeface="Consolas"/>
              <a:ea typeface="Consolas"/>
              <a:cs typeface="Consolas"/>
              <a:sym typeface="Consolas"/>
            </a:endParaRPr>
          </a:p>
          <a:p>
            <a:pPr marL="0" lvl="0" indent="0" rtl="0">
              <a:spcBef>
                <a:spcPts val="0"/>
              </a:spcBef>
              <a:spcAft>
                <a:spcPts val="0"/>
              </a:spcAft>
              <a:buNone/>
            </a:pPr>
            <a:endParaRPr sz="1100">
              <a:solidFill>
                <a:srgbClr val="FFFFFF"/>
              </a:solidFill>
              <a:latin typeface="Georgia"/>
              <a:ea typeface="Georgia"/>
              <a:cs typeface="Georgia"/>
              <a:sym typeface="Georgia"/>
            </a:endParaRPr>
          </a:p>
          <a:p>
            <a:pPr marL="0" lvl="0" indent="0" rtl="0">
              <a:spcBef>
                <a:spcPts val="0"/>
              </a:spcBef>
              <a:spcAft>
                <a:spcPts val="0"/>
              </a:spcAft>
              <a:buNone/>
            </a:pPr>
            <a:endParaRPr sz="1100">
              <a:solidFill>
                <a:srgbClr val="FFFFFF"/>
              </a:solidFill>
              <a:latin typeface="Georgia"/>
              <a:ea typeface="Georgia"/>
              <a:cs typeface="Georgia"/>
              <a:sym typeface="Georgia"/>
            </a:endParaRPr>
          </a:p>
          <a:p>
            <a:pPr marL="0" lvl="0" indent="0" rtl="0">
              <a:spcBef>
                <a:spcPts val="0"/>
              </a:spcBef>
              <a:spcAft>
                <a:spcPts val="0"/>
              </a:spcAft>
              <a:buNone/>
            </a:pPr>
            <a:endParaRPr sz="1400">
              <a:solidFill>
                <a:srgbClr val="FFFFFF"/>
              </a:solidFill>
              <a:latin typeface="Georgia"/>
              <a:ea typeface="Georgia"/>
              <a:cs typeface="Georgia"/>
              <a:sym typeface="Georgia"/>
            </a:endParaRPr>
          </a:p>
          <a:p>
            <a:pPr marL="0" lvl="0" indent="0" rtl="0">
              <a:spcBef>
                <a:spcPts val="1600"/>
              </a:spcBef>
              <a:spcAft>
                <a:spcPts val="0"/>
              </a:spcAft>
              <a:buNone/>
            </a:pPr>
            <a:endParaRPr sz="1400">
              <a:solidFill>
                <a:srgbClr val="FFFFFF"/>
              </a:solidFill>
              <a:latin typeface="Georgia"/>
              <a:ea typeface="Georgia"/>
              <a:cs typeface="Georgia"/>
              <a:sym typeface="Georgia"/>
            </a:endParaRPr>
          </a:p>
          <a:p>
            <a:pPr marL="0" lvl="0" indent="0" rtl="0">
              <a:spcBef>
                <a:spcPts val="1600"/>
              </a:spcBef>
              <a:spcAft>
                <a:spcPts val="1600"/>
              </a:spcAft>
              <a:buNone/>
            </a:pPr>
            <a:endParaRPr sz="1400">
              <a:solidFill>
                <a:srgbClr val="FFFFFF"/>
              </a:solidFill>
              <a:latin typeface="Georgia"/>
              <a:ea typeface="Georgia"/>
              <a:cs typeface="Georgia"/>
              <a:sym typeface="Georgia"/>
            </a:endParaRPr>
          </a:p>
        </p:txBody>
      </p:sp>
      <p:sp>
        <p:nvSpPr>
          <p:cNvPr id="555" name="Shape 5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104</a:t>
            </a:fld>
            <a:endParaRPr/>
          </a:p>
        </p:txBody>
      </p:sp>
    </p:spTree>
    <p:extLst>
      <p:ext uri="{BB962C8B-B14F-4D97-AF65-F5344CB8AC3E}">
        <p14:creationId xmlns:p14="http://schemas.microsoft.com/office/powerpoint/2010/main" val="42422507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tf.Variable.assign()</a:t>
            </a:r>
            <a:endParaRPr b="1">
              <a:latin typeface="Georgia"/>
              <a:ea typeface="Georgia"/>
              <a:cs typeface="Georgia"/>
              <a:sym typeface="Georgia"/>
            </a:endParaRPr>
          </a:p>
        </p:txBody>
      </p:sp>
      <p:sp>
        <p:nvSpPr>
          <p:cNvPr id="561" name="Shape 561"/>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FFFFFF"/>
                </a:solidFill>
                <a:latin typeface="Consolas"/>
                <a:ea typeface="Consolas"/>
                <a:cs typeface="Consolas"/>
                <a:sym typeface="Consolas"/>
              </a:rPr>
              <a:t># create a variable whose original value is 2</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my_var = tf.Variable(2, name="my_var") </a:t>
            </a:r>
            <a:endParaRPr sz="1200">
              <a:solidFill>
                <a:srgbClr val="FFFFFF"/>
              </a:solidFill>
              <a:latin typeface="Consolas"/>
              <a:ea typeface="Consolas"/>
              <a:cs typeface="Consolas"/>
              <a:sym typeface="Consolas"/>
            </a:endParaRPr>
          </a:p>
          <a:p>
            <a:pPr marL="0" lvl="0" indent="0" rtl="0">
              <a:spcBef>
                <a:spcPts val="0"/>
              </a:spcBef>
              <a:spcAft>
                <a:spcPts val="0"/>
              </a:spcAft>
              <a:buNone/>
            </a:pP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assign a * 2 to a and call that op a_times_two</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my_var_times_two = </a:t>
            </a:r>
            <a:r>
              <a:rPr lang="en" sz="1200">
                <a:solidFill>
                  <a:schemeClr val="dk1"/>
                </a:solidFill>
                <a:latin typeface="Consolas"/>
                <a:ea typeface="Consolas"/>
                <a:cs typeface="Consolas"/>
                <a:sym typeface="Consolas"/>
              </a:rPr>
              <a:t>my_var</a:t>
            </a:r>
            <a:r>
              <a:rPr lang="en" sz="1200">
                <a:solidFill>
                  <a:srgbClr val="FFFFFF"/>
                </a:solidFill>
                <a:latin typeface="Consolas"/>
                <a:ea typeface="Consolas"/>
                <a:cs typeface="Consolas"/>
                <a:sym typeface="Consolas"/>
              </a:rPr>
              <a:t>.assign(2 * my_var)</a:t>
            </a:r>
            <a:endParaRPr sz="1200">
              <a:solidFill>
                <a:srgbClr val="FFFFFF"/>
              </a:solidFill>
              <a:latin typeface="Consolas"/>
              <a:ea typeface="Consolas"/>
              <a:cs typeface="Consolas"/>
              <a:sym typeface="Consolas"/>
            </a:endParaRPr>
          </a:p>
          <a:p>
            <a:pPr marL="0" lvl="0" indent="0" rtl="0">
              <a:spcBef>
                <a:spcPts val="0"/>
              </a:spcBef>
              <a:spcAft>
                <a:spcPts val="0"/>
              </a:spcAft>
              <a:buNone/>
            </a:pP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with tf.Session() as sess:</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sess.run(</a:t>
            </a:r>
            <a:r>
              <a:rPr lang="en" sz="1200">
                <a:solidFill>
                  <a:schemeClr val="dk1"/>
                </a:solidFill>
                <a:latin typeface="Consolas"/>
                <a:ea typeface="Consolas"/>
                <a:cs typeface="Consolas"/>
                <a:sym typeface="Consolas"/>
              </a:rPr>
              <a:t>my_var</a:t>
            </a:r>
            <a:r>
              <a:rPr lang="en" sz="1200">
                <a:solidFill>
                  <a:srgbClr val="FFFFFF"/>
                </a:solidFill>
                <a:latin typeface="Consolas"/>
                <a:ea typeface="Consolas"/>
                <a:cs typeface="Consolas"/>
                <a:sym typeface="Consolas"/>
              </a:rPr>
              <a:t>.initializer)</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sess.run(</a:t>
            </a:r>
            <a:r>
              <a:rPr lang="en" sz="1200">
                <a:solidFill>
                  <a:schemeClr val="dk1"/>
                </a:solidFill>
                <a:latin typeface="Consolas"/>
                <a:ea typeface="Consolas"/>
                <a:cs typeface="Consolas"/>
                <a:sym typeface="Consolas"/>
              </a:rPr>
              <a:t>my_var</a:t>
            </a:r>
            <a:r>
              <a:rPr lang="en" sz="1200">
                <a:solidFill>
                  <a:srgbClr val="FFFFFF"/>
                </a:solidFill>
                <a:latin typeface="Consolas"/>
                <a:ea typeface="Consolas"/>
                <a:cs typeface="Consolas"/>
                <a:sym typeface="Consolas"/>
              </a:rPr>
              <a:t>_times_two) 				# &gt;&gt; the value of my_var now is 4</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sess.run(</a:t>
            </a:r>
            <a:r>
              <a:rPr lang="en" sz="1200">
                <a:solidFill>
                  <a:schemeClr val="dk1"/>
                </a:solidFill>
                <a:latin typeface="Consolas"/>
                <a:ea typeface="Consolas"/>
                <a:cs typeface="Consolas"/>
                <a:sym typeface="Consolas"/>
              </a:rPr>
              <a:t>my_var</a:t>
            </a:r>
            <a:r>
              <a:rPr lang="en" sz="1200">
                <a:solidFill>
                  <a:srgbClr val="FFFFFF"/>
                </a:solidFill>
                <a:latin typeface="Consolas"/>
                <a:ea typeface="Consolas"/>
                <a:cs typeface="Consolas"/>
                <a:sym typeface="Consolas"/>
              </a:rPr>
              <a:t>_times_two) 				# &gt;&gt; </a:t>
            </a:r>
            <a:r>
              <a:rPr lang="en" sz="1200">
                <a:solidFill>
                  <a:schemeClr val="dk1"/>
                </a:solidFill>
                <a:latin typeface="Consolas"/>
                <a:ea typeface="Consolas"/>
                <a:cs typeface="Consolas"/>
                <a:sym typeface="Consolas"/>
              </a:rPr>
              <a:t>the value of my_var now is ???</a:t>
            </a:r>
            <a:endParaRPr sz="1200">
              <a:solidFill>
                <a:srgbClr val="FFFFFF"/>
              </a:solidFill>
              <a:latin typeface="Consolas"/>
              <a:ea typeface="Consolas"/>
              <a:cs typeface="Consolas"/>
              <a:sym typeface="Consolas"/>
            </a:endParaRPr>
          </a:p>
          <a:p>
            <a:pPr marL="0" lvl="0" indent="0" rtl="0">
              <a:spcBef>
                <a:spcPts val="0"/>
              </a:spcBef>
              <a:spcAft>
                <a:spcPts val="0"/>
              </a:spcAft>
              <a:buNone/>
            </a:pPr>
            <a:endParaRPr sz="1100">
              <a:solidFill>
                <a:srgbClr val="FFFFFF"/>
              </a:solidFill>
              <a:latin typeface="Georgia"/>
              <a:ea typeface="Georgia"/>
              <a:cs typeface="Georgia"/>
              <a:sym typeface="Georgia"/>
            </a:endParaRPr>
          </a:p>
          <a:p>
            <a:pPr marL="0" lvl="0" indent="0" rtl="0">
              <a:spcBef>
                <a:spcPts val="0"/>
              </a:spcBef>
              <a:spcAft>
                <a:spcPts val="0"/>
              </a:spcAft>
              <a:buNone/>
            </a:pPr>
            <a:endParaRPr sz="1100">
              <a:solidFill>
                <a:srgbClr val="FFFFFF"/>
              </a:solidFill>
              <a:latin typeface="Georgia"/>
              <a:ea typeface="Georgia"/>
              <a:cs typeface="Georgia"/>
              <a:sym typeface="Georgia"/>
            </a:endParaRPr>
          </a:p>
          <a:p>
            <a:pPr marL="0" lvl="0" indent="0" rtl="0">
              <a:spcBef>
                <a:spcPts val="0"/>
              </a:spcBef>
              <a:spcAft>
                <a:spcPts val="0"/>
              </a:spcAft>
              <a:buNone/>
            </a:pPr>
            <a:endParaRPr sz="1400">
              <a:solidFill>
                <a:srgbClr val="FFFFFF"/>
              </a:solidFill>
              <a:latin typeface="Georgia"/>
              <a:ea typeface="Georgia"/>
              <a:cs typeface="Georgia"/>
              <a:sym typeface="Georgia"/>
            </a:endParaRPr>
          </a:p>
          <a:p>
            <a:pPr marL="0" lvl="0" indent="0" rtl="0">
              <a:spcBef>
                <a:spcPts val="1600"/>
              </a:spcBef>
              <a:spcAft>
                <a:spcPts val="0"/>
              </a:spcAft>
              <a:buNone/>
            </a:pPr>
            <a:endParaRPr sz="1400">
              <a:solidFill>
                <a:srgbClr val="FFFFFF"/>
              </a:solidFill>
              <a:latin typeface="Georgia"/>
              <a:ea typeface="Georgia"/>
              <a:cs typeface="Georgia"/>
              <a:sym typeface="Georgia"/>
            </a:endParaRPr>
          </a:p>
          <a:p>
            <a:pPr marL="0" lvl="0" indent="0" rtl="0">
              <a:spcBef>
                <a:spcPts val="1600"/>
              </a:spcBef>
              <a:spcAft>
                <a:spcPts val="1600"/>
              </a:spcAft>
              <a:buNone/>
            </a:pPr>
            <a:endParaRPr sz="1400">
              <a:solidFill>
                <a:srgbClr val="FFFFFF"/>
              </a:solidFill>
              <a:latin typeface="Georgia"/>
              <a:ea typeface="Georgia"/>
              <a:cs typeface="Georgia"/>
              <a:sym typeface="Georgia"/>
            </a:endParaRPr>
          </a:p>
        </p:txBody>
      </p:sp>
      <p:sp>
        <p:nvSpPr>
          <p:cNvPr id="562" name="Shape 5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105</a:t>
            </a:fld>
            <a:endParaRPr/>
          </a:p>
        </p:txBody>
      </p:sp>
    </p:spTree>
    <p:extLst>
      <p:ext uri="{BB962C8B-B14F-4D97-AF65-F5344CB8AC3E}">
        <p14:creationId xmlns:p14="http://schemas.microsoft.com/office/powerpoint/2010/main" val="29007820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tf.Variable.assign()</a:t>
            </a:r>
            <a:endParaRPr b="1">
              <a:latin typeface="Georgia"/>
              <a:ea typeface="Georgia"/>
              <a:cs typeface="Georgia"/>
              <a:sym typeface="Georgia"/>
            </a:endParaRPr>
          </a:p>
        </p:txBody>
      </p:sp>
      <p:sp>
        <p:nvSpPr>
          <p:cNvPr id="568" name="Shape 568"/>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FFFFFF"/>
                </a:solidFill>
                <a:latin typeface="Consolas"/>
                <a:ea typeface="Consolas"/>
                <a:cs typeface="Consolas"/>
                <a:sym typeface="Consolas"/>
              </a:rPr>
              <a:t># create a variable whose original value is 2</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my_var</a:t>
            </a:r>
            <a:r>
              <a:rPr lang="en" sz="1200">
                <a:solidFill>
                  <a:srgbClr val="FFFFFF"/>
                </a:solidFill>
                <a:latin typeface="Consolas"/>
                <a:ea typeface="Consolas"/>
                <a:cs typeface="Consolas"/>
                <a:sym typeface="Consolas"/>
              </a:rPr>
              <a:t> = tf.Variable(2, name="my_var") </a:t>
            </a:r>
            <a:endParaRPr sz="1200">
              <a:solidFill>
                <a:srgbClr val="FFFFFF"/>
              </a:solidFill>
              <a:latin typeface="Consolas"/>
              <a:ea typeface="Consolas"/>
              <a:cs typeface="Consolas"/>
              <a:sym typeface="Consolas"/>
            </a:endParaRPr>
          </a:p>
          <a:p>
            <a:pPr marL="0" lvl="0" indent="0" rtl="0">
              <a:spcBef>
                <a:spcPts val="0"/>
              </a:spcBef>
              <a:spcAft>
                <a:spcPts val="0"/>
              </a:spcAft>
              <a:buNone/>
            </a:pP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assign a * 2 to a and call that op a_times_two</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my_var</a:t>
            </a:r>
            <a:r>
              <a:rPr lang="en" sz="1200">
                <a:solidFill>
                  <a:srgbClr val="FFFFFF"/>
                </a:solidFill>
                <a:latin typeface="Consolas"/>
                <a:ea typeface="Consolas"/>
                <a:cs typeface="Consolas"/>
                <a:sym typeface="Consolas"/>
              </a:rPr>
              <a:t>_times_two = </a:t>
            </a:r>
            <a:r>
              <a:rPr lang="en" sz="1200">
                <a:solidFill>
                  <a:schemeClr val="dk1"/>
                </a:solidFill>
                <a:latin typeface="Consolas"/>
                <a:ea typeface="Consolas"/>
                <a:cs typeface="Consolas"/>
                <a:sym typeface="Consolas"/>
              </a:rPr>
              <a:t>my_var</a:t>
            </a:r>
            <a:r>
              <a:rPr lang="en" sz="1200">
                <a:solidFill>
                  <a:srgbClr val="FFFFFF"/>
                </a:solidFill>
                <a:latin typeface="Consolas"/>
                <a:ea typeface="Consolas"/>
                <a:cs typeface="Consolas"/>
                <a:sym typeface="Consolas"/>
              </a:rPr>
              <a:t>.assign(2 * </a:t>
            </a:r>
            <a:r>
              <a:rPr lang="en" sz="1200">
                <a:solidFill>
                  <a:schemeClr val="dk1"/>
                </a:solidFill>
                <a:latin typeface="Consolas"/>
                <a:ea typeface="Consolas"/>
                <a:cs typeface="Consolas"/>
                <a:sym typeface="Consolas"/>
              </a:rPr>
              <a:t>my_var</a:t>
            </a:r>
            <a:r>
              <a:rPr lang="en" sz="1200">
                <a:solidFill>
                  <a:srgbClr val="FFFFFF"/>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marL="0" lvl="0" indent="0" rtl="0">
              <a:spcBef>
                <a:spcPts val="0"/>
              </a:spcBef>
              <a:spcAft>
                <a:spcPts val="0"/>
              </a:spcAft>
              <a:buNone/>
            </a:pP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with tf.Session() as sess:</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sess.run(</a:t>
            </a:r>
            <a:r>
              <a:rPr lang="en" sz="1200">
                <a:solidFill>
                  <a:schemeClr val="dk1"/>
                </a:solidFill>
                <a:latin typeface="Consolas"/>
                <a:ea typeface="Consolas"/>
                <a:cs typeface="Consolas"/>
                <a:sym typeface="Consolas"/>
              </a:rPr>
              <a:t>my_var.initializer</a:t>
            </a:r>
            <a:r>
              <a:rPr lang="en" sz="1200">
                <a:solidFill>
                  <a:srgbClr val="FFFFFF"/>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sess.run(</a:t>
            </a:r>
            <a:r>
              <a:rPr lang="en" sz="1200">
                <a:solidFill>
                  <a:schemeClr val="dk1"/>
                </a:solidFill>
                <a:latin typeface="Consolas"/>
                <a:ea typeface="Consolas"/>
                <a:cs typeface="Consolas"/>
                <a:sym typeface="Consolas"/>
              </a:rPr>
              <a:t>my_var</a:t>
            </a:r>
            <a:r>
              <a:rPr lang="en" sz="1200">
                <a:solidFill>
                  <a:srgbClr val="FFFFFF"/>
                </a:solidFill>
                <a:latin typeface="Consolas"/>
                <a:ea typeface="Consolas"/>
                <a:cs typeface="Consolas"/>
                <a:sym typeface="Consolas"/>
              </a:rPr>
              <a:t>_times_two) 				</a:t>
            </a:r>
            <a:r>
              <a:rPr lang="en" sz="1200">
                <a:solidFill>
                  <a:schemeClr val="dk1"/>
                </a:solidFill>
                <a:latin typeface="Consolas"/>
                <a:ea typeface="Consolas"/>
                <a:cs typeface="Consolas"/>
                <a:sym typeface="Consolas"/>
              </a:rPr>
              <a:t># &gt;&gt; the value of my_var now is 4</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	sess.run(my_var_times_two) 				# &gt;&gt; the value of my_var now is 8</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sess.run(</a:t>
            </a:r>
            <a:r>
              <a:rPr lang="en" sz="1200">
                <a:solidFill>
                  <a:schemeClr val="dk1"/>
                </a:solidFill>
                <a:latin typeface="Consolas"/>
                <a:ea typeface="Consolas"/>
                <a:cs typeface="Consolas"/>
                <a:sym typeface="Consolas"/>
              </a:rPr>
              <a:t>my_var</a:t>
            </a:r>
            <a:r>
              <a:rPr lang="en" sz="1200">
                <a:solidFill>
                  <a:srgbClr val="FFFFFF"/>
                </a:solidFill>
                <a:latin typeface="Consolas"/>
                <a:ea typeface="Consolas"/>
                <a:cs typeface="Consolas"/>
                <a:sym typeface="Consolas"/>
              </a:rPr>
              <a:t>_times_two) 				# &gt;&gt; </a:t>
            </a:r>
            <a:r>
              <a:rPr lang="en" sz="1200">
                <a:solidFill>
                  <a:schemeClr val="dk1"/>
                </a:solidFill>
                <a:latin typeface="Consolas"/>
                <a:ea typeface="Consolas"/>
                <a:cs typeface="Consolas"/>
                <a:sym typeface="Consolas"/>
              </a:rPr>
              <a:t>the value of my_var now is </a:t>
            </a:r>
            <a:r>
              <a:rPr lang="en" sz="1200">
                <a:solidFill>
                  <a:srgbClr val="FFFFFF"/>
                </a:solidFill>
                <a:latin typeface="Consolas"/>
                <a:ea typeface="Consolas"/>
                <a:cs typeface="Consolas"/>
                <a:sym typeface="Consolas"/>
              </a:rPr>
              <a:t>16</a:t>
            </a:r>
            <a:endParaRPr sz="1200">
              <a:solidFill>
                <a:srgbClr val="FFFFFF"/>
              </a:solidFill>
              <a:latin typeface="Consolas"/>
              <a:ea typeface="Consolas"/>
              <a:cs typeface="Consolas"/>
              <a:sym typeface="Consolas"/>
            </a:endParaRPr>
          </a:p>
          <a:p>
            <a:pPr marL="0" lvl="0" indent="0" rtl="0">
              <a:spcBef>
                <a:spcPts val="0"/>
              </a:spcBef>
              <a:spcAft>
                <a:spcPts val="0"/>
              </a:spcAft>
              <a:buNone/>
            </a:pPr>
            <a:endParaRPr sz="1100">
              <a:solidFill>
                <a:srgbClr val="FFFFFF"/>
              </a:solidFill>
              <a:latin typeface="Georgia"/>
              <a:ea typeface="Georgia"/>
              <a:cs typeface="Georgia"/>
              <a:sym typeface="Georgia"/>
            </a:endParaRPr>
          </a:p>
          <a:p>
            <a:pPr marL="0" lvl="0" indent="0" rtl="0">
              <a:spcBef>
                <a:spcPts val="0"/>
              </a:spcBef>
              <a:spcAft>
                <a:spcPts val="0"/>
              </a:spcAft>
              <a:buNone/>
            </a:pPr>
            <a:endParaRPr sz="1100">
              <a:solidFill>
                <a:srgbClr val="FFFFFF"/>
              </a:solidFill>
              <a:latin typeface="Georgia"/>
              <a:ea typeface="Georgia"/>
              <a:cs typeface="Georgia"/>
              <a:sym typeface="Georgia"/>
            </a:endParaRPr>
          </a:p>
          <a:p>
            <a:pPr marL="0" lvl="0" indent="0" rtl="0">
              <a:spcBef>
                <a:spcPts val="0"/>
              </a:spcBef>
              <a:spcAft>
                <a:spcPts val="0"/>
              </a:spcAft>
              <a:buNone/>
            </a:pPr>
            <a:endParaRPr sz="1100">
              <a:solidFill>
                <a:srgbClr val="FFFFFF"/>
              </a:solidFill>
              <a:latin typeface="Georgia"/>
              <a:ea typeface="Georgia"/>
              <a:cs typeface="Georgia"/>
              <a:sym typeface="Georgia"/>
            </a:endParaRPr>
          </a:p>
          <a:p>
            <a:pPr marL="0" lvl="0" indent="0" rtl="0">
              <a:spcBef>
                <a:spcPts val="0"/>
              </a:spcBef>
              <a:spcAft>
                <a:spcPts val="0"/>
              </a:spcAft>
              <a:buNone/>
            </a:pPr>
            <a:endParaRPr sz="1400">
              <a:solidFill>
                <a:srgbClr val="FFFFFF"/>
              </a:solidFill>
              <a:latin typeface="Georgia"/>
              <a:ea typeface="Georgia"/>
              <a:cs typeface="Georgia"/>
              <a:sym typeface="Georgia"/>
            </a:endParaRPr>
          </a:p>
          <a:p>
            <a:pPr marL="0" lvl="0" indent="0" rtl="0">
              <a:spcBef>
                <a:spcPts val="1600"/>
              </a:spcBef>
              <a:spcAft>
                <a:spcPts val="0"/>
              </a:spcAft>
              <a:buNone/>
            </a:pPr>
            <a:endParaRPr sz="1400">
              <a:solidFill>
                <a:srgbClr val="FFFFFF"/>
              </a:solidFill>
              <a:latin typeface="Georgia"/>
              <a:ea typeface="Georgia"/>
              <a:cs typeface="Georgia"/>
              <a:sym typeface="Georgia"/>
            </a:endParaRPr>
          </a:p>
          <a:p>
            <a:pPr marL="0" lvl="0" indent="0" rtl="0">
              <a:spcBef>
                <a:spcPts val="1600"/>
              </a:spcBef>
              <a:spcAft>
                <a:spcPts val="1600"/>
              </a:spcAft>
              <a:buNone/>
            </a:pPr>
            <a:endParaRPr sz="1400">
              <a:solidFill>
                <a:srgbClr val="FFFFFF"/>
              </a:solidFill>
              <a:latin typeface="Georgia"/>
              <a:ea typeface="Georgia"/>
              <a:cs typeface="Georgia"/>
              <a:sym typeface="Georgia"/>
            </a:endParaRPr>
          </a:p>
        </p:txBody>
      </p:sp>
      <p:sp>
        <p:nvSpPr>
          <p:cNvPr id="569" name="Shape 569"/>
          <p:cNvSpPr txBox="1"/>
          <p:nvPr/>
        </p:nvSpPr>
        <p:spPr>
          <a:xfrm>
            <a:off x="5112550" y="1776650"/>
            <a:ext cx="3274500" cy="68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latin typeface="Times New Roman"/>
                <a:ea typeface="Times New Roman"/>
                <a:cs typeface="Times New Roman"/>
                <a:sym typeface="Times New Roman"/>
              </a:rPr>
              <a:t>It assign 2 * </a:t>
            </a:r>
            <a:r>
              <a:rPr lang="en" sz="1200">
                <a:solidFill>
                  <a:schemeClr val="dk1"/>
                </a:solidFill>
                <a:latin typeface="Consolas"/>
                <a:ea typeface="Consolas"/>
                <a:cs typeface="Consolas"/>
                <a:sym typeface="Consolas"/>
              </a:rPr>
              <a:t>my_var</a:t>
            </a:r>
            <a:r>
              <a:rPr lang="en">
                <a:solidFill>
                  <a:srgbClr val="FFFFFF"/>
                </a:solidFill>
                <a:latin typeface="Times New Roman"/>
                <a:ea typeface="Times New Roman"/>
                <a:cs typeface="Times New Roman"/>
                <a:sym typeface="Times New Roman"/>
              </a:rPr>
              <a:t> to my_var every time </a:t>
            </a:r>
            <a:r>
              <a:rPr lang="en" sz="1200">
                <a:solidFill>
                  <a:schemeClr val="dk1"/>
                </a:solidFill>
                <a:latin typeface="Consolas"/>
                <a:ea typeface="Consolas"/>
                <a:cs typeface="Consolas"/>
                <a:sym typeface="Consolas"/>
              </a:rPr>
              <a:t>my_var</a:t>
            </a:r>
            <a:r>
              <a:rPr lang="en">
                <a:solidFill>
                  <a:srgbClr val="FFFFFF"/>
                </a:solidFill>
                <a:latin typeface="Times New Roman"/>
                <a:ea typeface="Times New Roman"/>
                <a:cs typeface="Times New Roman"/>
                <a:sym typeface="Times New Roman"/>
              </a:rPr>
              <a:t>_times_two op is executed.</a:t>
            </a:r>
            <a:endParaRPr>
              <a:solidFill>
                <a:srgbClr val="FFFFFF"/>
              </a:solidFill>
              <a:latin typeface="Times New Roman"/>
              <a:ea typeface="Times New Roman"/>
              <a:cs typeface="Times New Roman"/>
              <a:sym typeface="Times New Roman"/>
            </a:endParaRPr>
          </a:p>
        </p:txBody>
      </p:sp>
      <p:sp>
        <p:nvSpPr>
          <p:cNvPr id="570" name="Shape 5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106</a:t>
            </a:fld>
            <a:endParaRPr/>
          </a:p>
        </p:txBody>
      </p:sp>
    </p:spTree>
    <p:extLst>
      <p:ext uri="{BB962C8B-B14F-4D97-AF65-F5344CB8AC3E}">
        <p14:creationId xmlns:p14="http://schemas.microsoft.com/office/powerpoint/2010/main" val="33495543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Shape 57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assign_add() and assign_sub()</a:t>
            </a:r>
            <a:endParaRPr b="1">
              <a:latin typeface="Georgia"/>
              <a:ea typeface="Georgia"/>
              <a:cs typeface="Georgia"/>
              <a:sym typeface="Georgia"/>
            </a:endParaRPr>
          </a:p>
        </p:txBody>
      </p:sp>
      <p:sp>
        <p:nvSpPr>
          <p:cNvPr id="576" name="Shape 576"/>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rgbClr val="FFFFFF"/>
                </a:solidFill>
                <a:latin typeface="Consolas"/>
                <a:ea typeface="Consolas"/>
                <a:cs typeface="Consolas"/>
                <a:sym typeface="Consolas"/>
              </a:rPr>
              <a:t>my_var = tf.Variable(10)</a:t>
            </a:r>
            <a:endParaRPr sz="1400">
              <a:solidFill>
                <a:srgbClr val="FFFFFF"/>
              </a:solidFill>
              <a:latin typeface="Consolas"/>
              <a:ea typeface="Consolas"/>
              <a:cs typeface="Consolas"/>
              <a:sym typeface="Consolas"/>
            </a:endParaRPr>
          </a:p>
          <a:p>
            <a:pPr marL="0" lvl="0" indent="0" rtl="0">
              <a:spcBef>
                <a:spcPts val="1600"/>
              </a:spcBef>
              <a:spcAft>
                <a:spcPts val="0"/>
              </a:spcAft>
              <a:buNone/>
            </a:pPr>
            <a:r>
              <a:rPr lang="en" sz="1400">
                <a:solidFill>
                  <a:srgbClr val="FFFFFF"/>
                </a:solidFill>
                <a:latin typeface="Consolas"/>
                <a:ea typeface="Consolas"/>
                <a:cs typeface="Consolas"/>
                <a:sym typeface="Consolas"/>
              </a:rPr>
              <a:t>With tf.Session() as sess:</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sess.run(</a:t>
            </a:r>
            <a:r>
              <a:rPr lang="en" sz="1400">
                <a:solidFill>
                  <a:schemeClr val="dk1"/>
                </a:solidFill>
                <a:latin typeface="Consolas"/>
                <a:ea typeface="Consolas"/>
                <a:cs typeface="Consolas"/>
                <a:sym typeface="Consolas"/>
              </a:rPr>
              <a:t>my_var</a:t>
            </a:r>
            <a:r>
              <a:rPr lang="en" sz="1400">
                <a:solidFill>
                  <a:srgbClr val="FFFFFF"/>
                </a:solidFill>
                <a:latin typeface="Consolas"/>
                <a:ea typeface="Consolas"/>
                <a:cs typeface="Consolas"/>
                <a:sym typeface="Consolas"/>
              </a:rPr>
              <a:t>.initializer)</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 increment by 10 </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sess.run(my_var.assign_add(10)) # &gt;&gt; 20</a:t>
            </a:r>
            <a:endParaRPr sz="1400">
              <a:solidFill>
                <a:srgbClr val="FFFFFF"/>
              </a:solidFill>
              <a:latin typeface="Consolas"/>
              <a:ea typeface="Consolas"/>
              <a:cs typeface="Consolas"/>
              <a:sym typeface="Consolas"/>
            </a:endParaRPr>
          </a:p>
          <a:p>
            <a:pPr marL="457200" lvl="0" indent="0" rtl="0">
              <a:spcBef>
                <a:spcPts val="1600"/>
              </a:spcBef>
              <a:spcAft>
                <a:spcPts val="1600"/>
              </a:spcAft>
              <a:buNone/>
            </a:pPr>
            <a:r>
              <a:rPr lang="en" sz="1400">
                <a:solidFill>
                  <a:srgbClr val="FFFFFF"/>
                </a:solidFill>
                <a:latin typeface="Consolas"/>
                <a:ea typeface="Consolas"/>
                <a:cs typeface="Consolas"/>
                <a:sym typeface="Consolas"/>
              </a:rPr>
              <a:t># decrement by 2 </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sess.run(my_var.assign_sub(2)) # &gt;&gt; 18</a:t>
            </a:r>
            <a:endParaRPr sz="1400">
              <a:solidFill>
                <a:srgbClr val="FFFFFF"/>
              </a:solidFill>
              <a:latin typeface="Consolas"/>
              <a:ea typeface="Consolas"/>
              <a:cs typeface="Consolas"/>
              <a:sym typeface="Consolas"/>
            </a:endParaRPr>
          </a:p>
        </p:txBody>
      </p:sp>
      <p:sp>
        <p:nvSpPr>
          <p:cNvPr id="577" name="Shape 5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107</a:t>
            </a:fld>
            <a:endParaRPr/>
          </a:p>
        </p:txBody>
      </p:sp>
    </p:spTree>
    <p:extLst>
      <p:ext uri="{BB962C8B-B14F-4D97-AF65-F5344CB8AC3E}">
        <p14:creationId xmlns:p14="http://schemas.microsoft.com/office/powerpoint/2010/main" val="15336040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Shape 58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Each session maintains its own copy of variables</a:t>
            </a:r>
            <a:endParaRPr b="1">
              <a:latin typeface="Georgia"/>
              <a:ea typeface="Georgia"/>
              <a:cs typeface="Georgia"/>
              <a:sym typeface="Georgia"/>
            </a:endParaRPr>
          </a:p>
        </p:txBody>
      </p:sp>
      <p:sp>
        <p:nvSpPr>
          <p:cNvPr id="583" name="Shape 583"/>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W = tf.Variable(10)</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sess1 = tf.Session()</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sess2 = tf.Session()</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sess1.run(W.initializer)</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sess2.run(W.initializer)</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print(sess1.run(W.assign_add(10))) 		# &gt;&gt; 20</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print(sess2.run(W.assign_sub(2))) 		# &gt;&gt; ?</a:t>
            </a:r>
            <a:endParaRPr sz="1400">
              <a:solidFill>
                <a:srgbClr val="FFFFFF"/>
              </a:solidFill>
              <a:latin typeface="Consolas"/>
              <a:ea typeface="Consolas"/>
              <a:cs typeface="Consolas"/>
              <a:sym typeface="Consolas"/>
            </a:endParaRPr>
          </a:p>
        </p:txBody>
      </p:sp>
      <p:sp>
        <p:nvSpPr>
          <p:cNvPr id="584" name="Shape 5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108</a:t>
            </a:fld>
            <a:endParaRPr/>
          </a:p>
        </p:txBody>
      </p:sp>
    </p:spTree>
    <p:extLst>
      <p:ext uri="{BB962C8B-B14F-4D97-AF65-F5344CB8AC3E}">
        <p14:creationId xmlns:p14="http://schemas.microsoft.com/office/powerpoint/2010/main" val="27778563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Each session maintains its own copy of variables</a:t>
            </a:r>
            <a:endParaRPr b="1">
              <a:latin typeface="Georgia"/>
              <a:ea typeface="Georgia"/>
              <a:cs typeface="Georgia"/>
              <a:sym typeface="Georgia"/>
            </a:endParaRPr>
          </a:p>
        </p:txBody>
      </p:sp>
      <p:sp>
        <p:nvSpPr>
          <p:cNvPr id="590" name="Shape 590"/>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W = tf.Variable(10)</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sess1 = tf.Session()</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sess2 = tf.Session()</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sess1.run(W.initializer)</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sess2.run(W.initializer)</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print(sess1.run(W.assign_add(10))) 		# &gt;&gt; 20</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print(sess2.run(W.assign_sub(2))) 		# &gt;&gt; 8</a:t>
            </a:r>
            <a:endParaRPr sz="1400">
              <a:solidFill>
                <a:srgbClr val="FFFFFF"/>
              </a:solidFill>
              <a:latin typeface="Consolas"/>
              <a:ea typeface="Consolas"/>
              <a:cs typeface="Consolas"/>
              <a:sym typeface="Consolas"/>
            </a:endParaRPr>
          </a:p>
        </p:txBody>
      </p:sp>
      <p:sp>
        <p:nvSpPr>
          <p:cNvPr id="591" name="Shape 5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109</a:t>
            </a:fld>
            <a:endParaRPr/>
          </a:p>
        </p:txBody>
      </p:sp>
    </p:spTree>
    <p:extLst>
      <p:ext uri="{BB962C8B-B14F-4D97-AF65-F5344CB8AC3E}">
        <p14:creationId xmlns:p14="http://schemas.microsoft.com/office/powerpoint/2010/main" val="1759618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What’s a tensor?</a:t>
            </a:r>
            <a:endParaRPr b="1">
              <a:latin typeface="Georgia"/>
              <a:ea typeface="Georgia"/>
              <a:cs typeface="Georgia"/>
              <a:sym typeface="Georgia"/>
            </a:endParaRPr>
          </a:p>
        </p:txBody>
      </p:sp>
      <p:sp>
        <p:nvSpPr>
          <p:cNvPr id="298" name="Shape 298"/>
          <p:cNvSpPr txBox="1">
            <a:spLocks noGrp="1"/>
          </p:cNvSpPr>
          <p:nvPr>
            <p:ph type="body" idx="1"/>
          </p:nvPr>
        </p:nvSpPr>
        <p:spPr>
          <a:xfrm>
            <a:off x="311700" y="1330250"/>
            <a:ext cx="8520600" cy="2367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b="1">
                <a:latin typeface="Georgia"/>
                <a:ea typeface="Georgia"/>
                <a:cs typeface="Georgia"/>
                <a:sym typeface="Georgia"/>
              </a:rPr>
              <a:t>An n-dimensional array</a:t>
            </a:r>
            <a:endParaRPr sz="2000" b="1">
              <a:latin typeface="Georgia"/>
              <a:ea typeface="Georgia"/>
              <a:cs typeface="Georgia"/>
              <a:sym typeface="Georgia"/>
            </a:endParaRPr>
          </a:p>
          <a:p>
            <a:pPr marL="0" lvl="0" indent="0" rtl="0">
              <a:spcBef>
                <a:spcPts val="1600"/>
              </a:spcBef>
              <a:spcAft>
                <a:spcPts val="0"/>
              </a:spcAft>
              <a:buNone/>
            </a:pPr>
            <a:r>
              <a:rPr lang="en">
                <a:latin typeface="Georgia"/>
                <a:ea typeface="Georgia"/>
                <a:cs typeface="Georgia"/>
                <a:sym typeface="Georgia"/>
              </a:rPr>
              <a:t>0-d tensor: scalar (number) </a:t>
            </a:r>
            <a:endParaRPr>
              <a:latin typeface="Georgia"/>
              <a:ea typeface="Georgia"/>
              <a:cs typeface="Georgia"/>
              <a:sym typeface="Georgia"/>
            </a:endParaRPr>
          </a:p>
          <a:p>
            <a:pPr marL="0" lvl="0" indent="0" rtl="0">
              <a:spcBef>
                <a:spcPts val="1600"/>
              </a:spcBef>
              <a:spcAft>
                <a:spcPts val="0"/>
              </a:spcAft>
              <a:buNone/>
            </a:pPr>
            <a:r>
              <a:rPr lang="en">
                <a:latin typeface="Georgia"/>
                <a:ea typeface="Georgia"/>
                <a:cs typeface="Georgia"/>
                <a:sym typeface="Georgia"/>
              </a:rPr>
              <a:t>1-d tensor: vector</a:t>
            </a:r>
            <a:endParaRPr>
              <a:latin typeface="Georgia"/>
              <a:ea typeface="Georgia"/>
              <a:cs typeface="Georgia"/>
              <a:sym typeface="Georgia"/>
            </a:endParaRPr>
          </a:p>
          <a:p>
            <a:pPr marL="0" lvl="0" indent="0" rtl="0">
              <a:spcBef>
                <a:spcPts val="1600"/>
              </a:spcBef>
              <a:spcAft>
                <a:spcPts val="0"/>
              </a:spcAft>
              <a:buNone/>
            </a:pPr>
            <a:r>
              <a:rPr lang="en">
                <a:latin typeface="Georgia"/>
                <a:ea typeface="Georgia"/>
                <a:cs typeface="Georgia"/>
                <a:sym typeface="Georgia"/>
              </a:rPr>
              <a:t>2-d tensor: matrix</a:t>
            </a:r>
            <a:endParaRPr>
              <a:latin typeface="Georgia"/>
              <a:ea typeface="Georgia"/>
              <a:cs typeface="Georgia"/>
              <a:sym typeface="Georgia"/>
            </a:endParaRPr>
          </a:p>
          <a:p>
            <a:pPr marL="0" lvl="0" indent="0" rtl="0">
              <a:spcBef>
                <a:spcPts val="1600"/>
              </a:spcBef>
              <a:spcAft>
                <a:spcPts val="1600"/>
              </a:spcAft>
              <a:buNone/>
            </a:pPr>
            <a:r>
              <a:rPr lang="en">
                <a:latin typeface="Georgia"/>
                <a:ea typeface="Georgia"/>
                <a:cs typeface="Georgia"/>
                <a:sym typeface="Georgia"/>
              </a:rPr>
              <a:t>and so on </a:t>
            </a:r>
            <a:endParaRPr>
              <a:latin typeface="Georgia"/>
              <a:ea typeface="Georgia"/>
              <a:cs typeface="Georgia"/>
              <a:sym typeface="Georgia"/>
            </a:endParaRPr>
          </a:p>
        </p:txBody>
      </p:sp>
      <p:sp>
        <p:nvSpPr>
          <p:cNvPr id="299" name="Shape 299"/>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00" name="Shape 3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11</a:t>
            </a:fld>
            <a:endParaRPr>
              <a:solidFill>
                <a:schemeClr val="lt2"/>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Each session maintains its own copy of variables</a:t>
            </a:r>
            <a:endParaRPr b="1">
              <a:latin typeface="Georgia"/>
              <a:ea typeface="Georgia"/>
              <a:cs typeface="Georgia"/>
              <a:sym typeface="Georgia"/>
            </a:endParaRPr>
          </a:p>
        </p:txBody>
      </p:sp>
      <p:sp>
        <p:nvSpPr>
          <p:cNvPr id="597" name="Shape 597"/>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W = tf.Variable(10)</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sess1 = tf.Session()</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sess2 = tf.Session()</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sess1.run(W.initializer)</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sess2.run(W.initializer)</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print(sess1.run(W.assign_add(10))) 		# &gt;&gt; 20</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print(sess2.run(W.assign_sub(2))) 		# &gt;&gt; 8</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print(sess1.run(W.assign_add(100))) 		# &gt;&gt; 120</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print(sess2.run(W.assign_sub(50))) 		# &gt;&gt; -42</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sess1.close()</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sess2.close()</a:t>
            </a:r>
            <a:endParaRPr sz="1400">
              <a:solidFill>
                <a:srgbClr val="FFFFFF"/>
              </a:solidFill>
              <a:latin typeface="Consolas"/>
              <a:ea typeface="Consolas"/>
              <a:cs typeface="Consolas"/>
              <a:sym typeface="Consolas"/>
            </a:endParaRPr>
          </a:p>
        </p:txBody>
      </p:sp>
      <p:sp>
        <p:nvSpPr>
          <p:cNvPr id="598" name="Shape 5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110</a:t>
            </a:fld>
            <a:endParaRPr/>
          </a:p>
        </p:txBody>
      </p:sp>
    </p:spTree>
    <p:extLst>
      <p:ext uri="{BB962C8B-B14F-4D97-AF65-F5344CB8AC3E}">
        <p14:creationId xmlns:p14="http://schemas.microsoft.com/office/powerpoint/2010/main" val="4979896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Control Dependencies</a:t>
            </a:r>
            <a:endParaRPr b="1">
              <a:latin typeface="Georgia"/>
              <a:ea typeface="Georgia"/>
              <a:cs typeface="Georgia"/>
              <a:sym typeface="Georgia"/>
            </a:endParaRPr>
          </a:p>
        </p:txBody>
      </p:sp>
      <p:sp>
        <p:nvSpPr>
          <p:cNvPr id="604" name="Shape 604"/>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latin typeface="Consolas"/>
                <a:ea typeface="Consolas"/>
                <a:cs typeface="Consolas"/>
                <a:sym typeface="Consolas"/>
              </a:rPr>
              <a:t>tf.Graph.control_dependencies(control_inputs)</a:t>
            </a:r>
            <a:endParaRPr>
              <a:solidFill>
                <a:srgbClr val="FFFFFF"/>
              </a:solidFill>
              <a:latin typeface="Consolas"/>
              <a:ea typeface="Consolas"/>
              <a:cs typeface="Consolas"/>
              <a:sym typeface="Consolas"/>
            </a:endParaRPr>
          </a:p>
          <a:p>
            <a:pPr marL="0" lvl="0" indent="0" rtl="0">
              <a:spcBef>
                <a:spcPts val="1600"/>
              </a:spcBef>
              <a:spcAft>
                <a:spcPts val="0"/>
              </a:spcAft>
              <a:buNone/>
            </a:pPr>
            <a:r>
              <a:rPr lang="en">
                <a:latin typeface="Georgia"/>
                <a:ea typeface="Georgia"/>
                <a:cs typeface="Georgia"/>
                <a:sym typeface="Georgia"/>
              </a:rPr>
              <a:t># defines which ops should be run first</a:t>
            </a:r>
            <a:endParaRPr>
              <a:latin typeface="Georgia"/>
              <a:ea typeface="Georgia"/>
              <a:cs typeface="Georgia"/>
              <a:sym typeface="Georgia"/>
            </a:endParaRPr>
          </a:p>
          <a:p>
            <a:pPr marL="0" lvl="0" indent="0" rtl="0">
              <a:spcBef>
                <a:spcPts val="1600"/>
              </a:spcBef>
              <a:spcAft>
                <a:spcPts val="0"/>
              </a:spcAft>
              <a:buNone/>
            </a:pPr>
            <a:r>
              <a:rPr lang="en" sz="1200">
                <a:solidFill>
                  <a:srgbClr val="FFFFFF"/>
                </a:solidFill>
                <a:latin typeface="Consolas"/>
                <a:ea typeface="Consolas"/>
                <a:cs typeface="Consolas"/>
                <a:sym typeface="Consolas"/>
              </a:rPr>
              <a:t># your graph g have 5 ops: a, b, c, d, e</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g = tf.get_default_graph()</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with g.control_dependencies([a, b, c]):</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 'd' and 'e' will only run after 'a', 'b', and 'c' have executed.</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d = ...</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e = …</a:t>
            </a:r>
            <a:endParaRPr sz="1200">
              <a:solidFill>
                <a:srgbClr val="FFFFFF"/>
              </a:solidFill>
              <a:latin typeface="Consolas"/>
              <a:ea typeface="Consolas"/>
              <a:cs typeface="Consolas"/>
              <a:sym typeface="Consolas"/>
            </a:endParaRPr>
          </a:p>
          <a:p>
            <a:pPr marL="0" lvl="0" indent="0" rtl="0">
              <a:spcBef>
                <a:spcPts val="0"/>
              </a:spcBef>
              <a:spcAft>
                <a:spcPts val="0"/>
              </a:spcAft>
              <a:buNone/>
            </a:pPr>
            <a:endParaRPr sz="1200">
              <a:solidFill>
                <a:srgbClr val="FFFFFF"/>
              </a:solidFill>
              <a:latin typeface="Consolas"/>
              <a:ea typeface="Consolas"/>
              <a:cs typeface="Consolas"/>
              <a:sym typeface="Consolas"/>
            </a:endParaRPr>
          </a:p>
        </p:txBody>
      </p:sp>
      <p:sp>
        <p:nvSpPr>
          <p:cNvPr id="605" name="Shape 6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111</a:t>
            </a:fld>
            <a:endParaRPr/>
          </a:p>
        </p:txBody>
      </p:sp>
    </p:spTree>
    <p:extLst>
      <p:ext uri="{BB962C8B-B14F-4D97-AF65-F5344CB8AC3E}">
        <p14:creationId xmlns:p14="http://schemas.microsoft.com/office/powerpoint/2010/main" val="26601556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Shape 610"/>
          <p:cNvSpPr txBox="1">
            <a:spLocks noGrp="1"/>
          </p:cNvSpPr>
          <p:nvPr>
            <p:ph type="ctrTitle"/>
          </p:nvPr>
        </p:nvSpPr>
        <p:spPr>
          <a:xfrm>
            <a:off x="687375" y="2568250"/>
            <a:ext cx="8145000" cy="910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Georgia"/>
                <a:ea typeface="Georgia"/>
                <a:cs typeface="Georgia"/>
                <a:sym typeface="Georgia"/>
              </a:rPr>
              <a:t>Getting to know each other?</a:t>
            </a:r>
            <a:endParaRPr>
              <a:latin typeface="Georgia"/>
              <a:ea typeface="Georgia"/>
              <a:cs typeface="Georgia"/>
              <a:sym typeface="Georgia"/>
            </a:endParaRPr>
          </a:p>
        </p:txBody>
      </p:sp>
      <p:sp>
        <p:nvSpPr>
          <p:cNvPr id="611" name="Shape 6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112</a:t>
            </a:fld>
            <a:endParaRPr/>
          </a:p>
        </p:txBody>
      </p:sp>
      <p:pic>
        <p:nvPicPr>
          <p:cNvPr id="612" name="Shape 612"/>
          <p:cNvPicPr preferRelativeResize="0"/>
          <p:nvPr/>
        </p:nvPicPr>
        <p:blipFill>
          <a:blip r:embed="rId3">
            <a:alphaModFix/>
          </a:blip>
          <a:stretch>
            <a:fillRect/>
          </a:stretch>
        </p:blipFill>
        <p:spPr>
          <a:xfrm>
            <a:off x="3876375" y="407650"/>
            <a:ext cx="1163700" cy="1468975"/>
          </a:xfrm>
          <a:prstGeom prst="rect">
            <a:avLst/>
          </a:prstGeom>
          <a:noFill/>
          <a:ln>
            <a:noFill/>
          </a:ln>
        </p:spPr>
      </p:pic>
    </p:spTree>
    <p:extLst>
      <p:ext uri="{BB962C8B-B14F-4D97-AF65-F5344CB8AC3E}">
        <p14:creationId xmlns:p14="http://schemas.microsoft.com/office/powerpoint/2010/main" val="36839561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Shape 617"/>
          <p:cNvSpPr txBox="1">
            <a:spLocks noGrp="1"/>
          </p:cNvSpPr>
          <p:nvPr>
            <p:ph type="ctrTitle"/>
          </p:nvPr>
        </p:nvSpPr>
        <p:spPr>
          <a:xfrm>
            <a:off x="687375" y="2058525"/>
            <a:ext cx="8145000" cy="910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Georgia"/>
                <a:ea typeface="Georgia"/>
                <a:cs typeface="Georgia"/>
                <a:sym typeface="Georgia"/>
              </a:rPr>
              <a:t>Placeholder</a:t>
            </a:r>
            <a:endParaRPr>
              <a:latin typeface="Georgia"/>
              <a:ea typeface="Georgia"/>
              <a:cs typeface="Georgia"/>
              <a:sym typeface="Georgia"/>
            </a:endParaRPr>
          </a:p>
        </p:txBody>
      </p:sp>
      <p:sp>
        <p:nvSpPr>
          <p:cNvPr id="618" name="Shape 6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113</a:t>
            </a:fld>
            <a:endParaRPr/>
          </a:p>
        </p:txBody>
      </p:sp>
      <p:pic>
        <p:nvPicPr>
          <p:cNvPr id="619" name="Shape 619"/>
          <p:cNvPicPr preferRelativeResize="0"/>
          <p:nvPr/>
        </p:nvPicPr>
        <p:blipFill>
          <a:blip r:embed="rId3">
            <a:alphaModFix/>
          </a:blip>
          <a:stretch>
            <a:fillRect/>
          </a:stretch>
        </p:blipFill>
        <p:spPr>
          <a:xfrm>
            <a:off x="3876375" y="407650"/>
            <a:ext cx="1163700" cy="1468975"/>
          </a:xfrm>
          <a:prstGeom prst="rect">
            <a:avLst/>
          </a:prstGeom>
          <a:noFill/>
          <a:ln>
            <a:noFill/>
          </a:ln>
        </p:spPr>
      </p:pic>
    </p:spTree>
    <p:extLst>
      <p:ext uri="{BB962C8B-B14F-4D97-AF65-F5344CB8AC3E}">
        <p14:creationId xmlns:p14="http://schemas.microsoft.com/office/powerpoint/2010/main" val="9579984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Shape 624"/>
          <p:cNvSpPr txBox="1">
            <a:spLocks noGrp="1"/>
          </p:cNvSpPr>
          <p:nvPr>
            <p:ph type="title"/>
          </p:nvPr>
        </p:nvSpPr>
        <p:spPr>
          <a:xfrm>
            <a:off x="397800" y="1521050"/>
            <a:ext cx="8520600" cy="259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a:solidFill>
                  <a:schemeClr val="lt2"/>
                </a:solidFill>
                <a:latin typeface="Georgia"/>
                <a:ea typeface="Georgia"/>
                <a:cs typeface="Georgia"/>
                <a:sym typeface="Georgia"/>
              </a:rPr>
              <a:t>A TF program often has 2 phases: </a:t>
            </a:r>
            <a:endParaRPr sz="1800">
              <a:solidFill>
                <a:schemeClr val="lt2"/>
              </a:solidFill>
              <a:latin typeface="Georgia"/>
              <a:ea typeface="Georgia"/>
              <a:cs typeface="Georgia"/>
              <a:sym typeface="Georgia"/>
            </a:endParaRPr>
          </a:p>
          <a:p>
            <a:pPr marL="457200" lvl="0" indent="-342900" rtl="0">
              <a:spcBef>
                <a:spcPts val="0"/>
              </a:spcBef>
              <a:spcAft>
                <a:spcPts val="0"/>
              </a:spcAft>
              <a:buClr>
                <a:schemeClr val="lt2"/>
              </a:buClr>
              <a:buSzPts val="1800"/>
              <a:buFont typeface="Georgia"/>
              <a:buAutoNum type="arabicPeriod"/>
            </a:pPr>
            <a:r>
              <a:rPr lang="en" sz="1800">
                <a:solidFill>
                  <a:schemeClr val="lt2"/>
                </a:solidFill>
                <a:latin typeface="Georgia"/>
                <a:ea typeface="Georgia"/>
                <a:cs typeface="Georgia"/>
                <a:sym typeface="Georgia"/>
              </a:rPr>
              <a:t>Assemble a graph </a:t>
            </a:r>
            <a:endParaRPr sz="1800">
              <a:solidFill>
                <a:schemeClr val="lt2"/>
              </a:solidFill>
              <a:latin typeface="Georgia"/>
              <a:ea typeface="Georgia"/>
              <a:cs typeface="Georgia"/>
              <a:sym typeface="Georgia"/>
            </a:endParaRPr>
          </a:p>
          <a:p>
            <a:pPr marL="457200" lvl="0" indent="-342900" rtl="0">
              <a:spcBef>
                <a:spcPts val="0"/>
              </a:spcBef>
              <a:spcAft>
                <a:spcPts val="0"/>
              </a:spcAft>
              <a:buClr>
                <a:schemeClr val="lt2"/>
              </a:buClr>
              <a:buSzPts val="1800"/>
              <a:buFont typeface="Georgia"/>
              <a:buAutoNum type="arabicPeriod"/>
            </a:pPr>
            <a:r>
              <a:rPr lang="en" sz="1800">
                <a:solidFill>
                  <a:schemeClr val="lt2"/>
                </a:solidFill>
                <a:latin typeface="Georgia"/>
                <a:ea typeface="Georgia"/>
                <a:cs typeface="Georgia"/>
                <a:sym typeface="Georgia"/>
              </a:rPr>
              <a:t>Use a session to execute operations in the graph.</a:t>
            </a:r>
            <a:endParaRPr sz="1800" b="1">
              <a:latin typeface="Georgia"/>
              <a:ea typeface="Georgia"/>
              <a:cs typeface="Georgia"/>
              <a:sym typeface="Georgia"/>
            </a:endParaRPr>
          </a:p>
        </p:txBody>
      </p:sp>
      <p:sp>
        <p:nvSpPr>
          <p:cNvPr id="625" name="Shape 6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A quick reminder</a:t>
            </a:r>
            <a:endParaRPr b="1">
              <a:latin typeface="Georgia"/>
              <a:ea typeface="Georgia"/>
              <a:cs typeface="Georgia"/>
              <a:sym typeface="Georgia"/>
            </a:endParaRPr>
          </a:p>
        </p:txBody>
      </p:sp>
      <p:sp>
        <p:nvSpPr>
          <p:cNvPr id="626" name="Shape 6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114</a:t>
            </a:fld>
            <a:endParaRPr/>
          </a:p>
        </p:txBody>
      </p:sp>
    </p:spTree>
    <p:extLst>
      <p:ext uri="{BB962C8B-B14F-4D97-AF65-F5344CB8AC3E}">
        <p14:creationId xmlns:p14="http://schemas.microsoft.com/office/powerpoint/2010/main" val="24389206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Shape 631"/>
          <p:cNvSpPr txBox="1">
            <a:spLocks noGrp="1"/>
          </p:cNvSpPr>
          <p:nvPr>
            <p:ph type="title"/>
          </p:nvPr>
        </p:nvSpPr>
        <p:spPr>
          <a:xfrm>
            <a:off x="397800" y="1521050"/>
            <a:ext cx="8520600" cy="259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a:solidFill>
                  <a:schemeClr val="lt2"/>
                </a:solidFill>
                <a:latin typeface="Georgia"/>
                <a:ea typeface="Georgia"/>
                <a:cs typeface="Georgia"/>
                <a:sym typeface="Georgia"/>
              </a:rPr>
              <a:t>A TF program often has 2 phases: </a:t>
            </a:r>
            <a:endParaRPr sz="1800">
              <a:solidFill>
                <a:schemeClr val="lt2"/>
              </a:solidFill>
              <a:latin typeface="Georgia"/>
              <a:ea typeface="Georgia"/>
              <a:cs typeface="Georgia"/>
              <a:sym typeface="Georgia"/>
            </a:endParaRPr>
          </a:p>
          <a:p>
            <a:pPr marL="457200" lvl="0" indent="-342900" rtl="0">
              <a:spcBef>
                <a:spcPts val="0"/>
              </a:spcBef>
              <a:spcAft>
                <a:spcPts val="0"/>
              </a:spcAft>
              <a:buClr>
                <a:schemeClr val="lt2"/>
              </a:buClr>
              <a:buSzPts val="1800"/>
              <a:buFont typeface="Georgia"/>
              <a:buAutoNum type="arabicPeriod"/>
            </a:pPr>
            <a:r>
              <a:rPr lang="en" sz="1800">
                <a:solidFill>
                  <a:schemeClr val="lt2"/>
                </a:solidFill>
                <a:latin typeface="Georgia"/>
                <a:ea typeface="Georgia"/>
                <a:cs typeface="Georgia"/>
                <a:sym typeface="Georgia"/>
              </a:rPr>
              <a:t>Assemble a graph </a:t>
            </a:r>
            <a:endParaRPr sz="1800">
              <a:solidFill>
                <a:schemeClr val="lt2"/>
              </a:solidFill>
              <a:latin typeface="Georgia"/>
              <a:ea typeface="Georgia"/>
              <a:cs typeface="Georgia"/>
              <a:sym typeface="Georgia"/>
            </a:endParaRPr>
          </a:p>
          <a:p>
            <a:pPr marL="457200" lvl="0" indent="-342900" rtl="0">
              <a:spcBef>
                <a:spcPts val="0"/>
              </a:spcBef>
              <a:spcAft>
                <a:spcPts val="0"/>
              </a:spcAft>
              <a:buClr>
                <a:schemeClr val="lt2"/>
              </a:buClr>
              <a:buSzPts val="1800"/>
              <a:buFont typeface="Georgia"/>
              <a:buAutoNum type="arabicPeriod"/>
            </a:pPr>
            <a:r>
              <a:rPr lang="en" sz="1800">
                <a:solidFill>
                  <a:schemeClr val="lt2"/>
                </a:solidFill>
                <a:latin typeface="Georgia"/>
                <a:ea typeface="Georgia"/>
                <a:cs typeface="Georgia"/>
                <a:sym typeface="Georgia"/>
              </a:rPr>
              <a:t>Use a session to execute operations in the graph.</a:t>
            </a:r>
            <a:endParaRPr sz="1800">
              <a:solidFill>
                <a:schemeClr val="lt2"/>
              </a:solidFill>
              <a:latin typeface="Georgia"/>
              <a:ea typeface="Georgia"/>
              <a:cs typeface="Georgia"/>
              <a:sym typeface="Georgia"/>
            </a:endParaRPr>
          </a:p>
          <a:p>
            <a:pPr marL="0" lvl="0" indent="0" rtl="0">
              <a:spcBef>
                <a:spcPts val="0"/>
              </a:spcBef>
              <a:spcAft>
                <a:spcPts val="0"/>
              </a:spcAft>
              <a:buNone/>
            </a:pPr>
            <a:endParaRPr sz="1800">
              <a:solidFill>
                <a:schemeClr val="lt2"/>
              </a:solidFill>
              <a:latin typeface="Georgia"/>
              <a:ea typeface="Georgia"/>
              <a:cs typeface="Georgia"/>
              <a:sym typeface="Georgia"/>
            </a:endParaRPr>
          </a:p>
          <a:p>
            <a:pPr marL="0" lvl="0" indent="0" rtl="0">
              <a:spcBef>
                <a:spcPts val="0"/>
              </a:spcBef>
              <a:spcAft>
                <a:spcPts val="0"/>
              </a:spcAft>
              <a:buNone/>
            </a:pPr>
            <a:r>
              <a:rPr lang="en" sz="1800">
                <a:solidFill>
                  <a:schemeClr val="lt2"/>
                </a:solidFill>
                <a:latin typeface="Georgia"/>
                <a:ea typeface="Georgia"/>
                <a:cs typeface="Georgia"/>
                <a:sym typeface="Georgia"/>
              </a:rPr>
              <a:t>⇒ Assemble the graph first without knowing the values needed for computation</a:t>
            </a:r>
            <a:endParaRPr sz="1800">
              <a:solidFill>
                <a:schemeClr val="lt2"/>
              </a:solidFill>
              <a:latin typeface="Georgia"/>
              <a:ea typeface="Georgia"/>
              <a:cs typeface="Georgia"/>
              <a:sym typeface="Georgia"/>
            </a:endParaRPr>
          </a:p>
        </p:txBody>
      </p:sp>
      <p:sp>
        <p:nvSpPr>
          <p:cNvPr id="632" name="Shape 6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Placeholders</a:t>
            </a:r>
            <a:endParaRPr b="1">
              <a:latin typeface="Georgia"/>
              <a:ea typeface="Georgia"/>
              <a:cs typeface="Georgia"/>
              <a:sym typeface="Georgia"/>
            </a:endParaRPr>
          </a:p>
        </p:txBody>
      </p:sp>
      <p:sp>
        <p:nvSpPr>
          <p:cNvPr id="633" name="Shape 6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115</a:t>
            </a:fld>
            <a:endParaRPr/>
          </a:p>
        </p:txBody>
      </p:sp>
    </p:spTree>
    <p:extLst>
      <p:ext uri="{BB962C8B-B14F-4D97-AF65-F5344CB8AC3E}">
        <p14:creationId xmlns:p14="http://schemas.microsoft.com/office/powerpoint/2010/main" val="13962238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Shape 638"/>
          <p:cNvSpPr txBox="1">
            <a:spLocks noGrp="1"/>
          </p:cNvSpPr>
          <p:nvPr>
            <p:ph type="title"/>
          </p:nvPr>
        </p:nvSpPr>
        <p:spPr>
          <a:xfrm>
            <a:off x="397800" y="1521050"/>
            <a:ext cx="8520600" cy="2874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a:solidFill>
                  <a:schemeClr val="lt2"/>
                </a:solidFill>
                <a:latin typeface="Georgia"/>
                <a:ea typeface="Georgia"/>
                <a:cs typeface="Georgia"/>
                <a:sym typeface="Georgia"/>
              </a:rPr>
              <a:t>A TF program often has 2 phases: </a:t>
            </a:r>
            <a:endParaRPr sz="1800">
              <a:solidFill>
                <a:schemeClr val="lt2"/>
              </a:solidFill>
              <a:latin typeface="Georgia"/>
              <a:ea typeface="Georgia"/>
              <a:cs typeface="Georgia"/>
              <a:sym typeface="Georgia"/>
            </a:endParaRPr>
          </a:p>
          <a:p>
            <a:pPr marL="457200" lvl="0" indent="-342900" rtl="0">
              <a:spcBef>
                <a:spcPts val="0"/>
              </a:spcBef>
              <a:spcAft>
                <a:spcPts val="0"/>
              </a:spcAft>
              <a:buClr>
                <a:schemeClr val="lt2"/>
              </a:buClr>
              <a:buSzPts val="1800"/>
              <a:buFont typeface="Georgia"/>
              <a:buAutoNum type="arabicPeriod"/>
            </a:pPr>
            <a:r>
              <a:rPr lang="en" sz="1800">
                <a:solidFill>
                  <a:schemeClr val="lt2"/>
                </a:solidFill>
                <a:latin typeface="Georgia"/>
                <a:ea typeface="Georgia"/>
                <a:cs typeface="Georgia"/>
                <a:sym typeface="Georgia"/>
              </a:rPr>
              <a:t>Assemble a graph </a:t>
            </a:r>
            <a:endParaRPr sz="1800">
              <a:solidFill>
                <a:schemeClr val="lt2"/>
              </a:solidFill>
              <a:latin typeface="Georgia"/>
              <a:ea typeface="Georgia"/>
              <a:cs typeface="Georgia"/>
              <a:sym typeface="Georgia"/>
            </a:endParaRPr>
          </a:p>
          <a:p>
            <a:pPr marL="457200" lvl="0" indent="-342900" rtl="0">
              <a:spcBef>
                <a:spcPts val="0"/>
              </a:spcBef>
              <a:spcAft>
                <a:spcPts val="0"/>
              </a:spcAft>
              <a:buClr>
                <a:schemeClr val="lt2"/>
              </a:buClr>
              <a:buSzPts val="1800"/>
              <a:buFont typeface="Georgia"/>
              <a:buAutoNum type="arabicPeriod"/>
            </a:pPr>
            <a:r>
              <a:rPr lang="en" sz="1800">
                <a:solidFill>
                  <a:schemeClr val="lt2"/>
                </a:solidFill>
                <a:latin typeface="Georgia"/>
                <a:ea typeface="Georgia"/>
                <a:cs typeface="Georgia"/>
                <a:sym typeface="Georgia"/>
              </a:rPr>
              <a:t>Use a session to execute operations in the graph.</a:t>
            </a:r>
            <a:endParaRPr sz="1800">
              <a:solidFill>
                <a:schemeClr val="lt2"/>
              </a:solidFill>
              <a:latin typeface="Georgia"/>
              <a:ea typeface="Georgia"/>
              <a:cs typeface="Georgia"/>
              <a:sym typeface="Georgia"/>
            </a:endParaRPr>
          </a:p>
          <a:p>
            <a:pPr marL="0" lvl="0" indent="0" rtl="0">
              <a:spcBef>
                <a:spcPts val="0"/>
              </a:spcBef>
              <a:spcAft>
                <a:spcPts val="0"/>
              </a:spcAft>
              <a:buNone/>
            </a:pPr>
            <a:endParaRPr sz="1800">
              <a:solidFill>
                <a:schemeClr val="lt2"/>
              </a:solidFill>
              <a:latin typeface="Georgia"/>
              <a:ea typeface="Georgia"/>
              <a:cs typeface="Georgia"/>
              <a:sym typeface="Georgia"/>
            </a:endParaRPr>
          </a:p>
          <a:p>
            <a:pPr marL="0" lvl="0" indent="0">
              <a:spcBef>
                <a:spcPts val="0"/>
              </a:spcBef>
              <a:spcAft>
                <a:spcPts val="0"/>
              </a:spcAft>
              <a:buNone/>
            </a:pPr>
            <a:r>
              <a:rPr lang="en" sz="1800">
                <a:solidFill>
                  <a:schemeClr val="lt2"/>
                </a:solidFill>
                <a:latin typeface="Georgia"/>
                <a:ea typeface="Georgia"/>
                <a:cs typeface="Georgia"/>
                <a:sym typeface="Georgia"/>
              </a:rPr>
              <a:t>⇒ Assemble the graph first without knowing the values needed for computation</a:t>
            </a:r>
            <a:endParaRPr sz="1800">
              <a:solidFill>
                <a:schemeClr val="lt2"/>
              </a:solidFill>
              <a:latin typeface="Georgia"/>
              <a:ea typeface="Georgia"/>
              <a:cs typeface="Georgia"/>
              <a:sym typeface="Georgia"/>
            </a:endParaRPr>
          </a:p>
          <a:p>
            <a:pPr marL="0" lvl="0" indent="0">
              <a:spcBef>
                <a:spcPts val="0"/>
              </a:spcBef>
              <a:spcAft>
                <a:spcPts val="0"/>
              </a:spcAft>
              <a:buNone/>
            </a:pPr>
            <a:endParaRPr sz="1800">
              <a:solidFill>
                <a:schemeClr val="lt2"/>
              </a:solidFill>
              <a:latin typeface="Georgia"/>
              <a:ea typeface="Georgia"/>
              <a:cs typeface="Georgia"/>
              <a:sym typeface="Georgia"/>
            </a:endParaRPr>
          </a:p>
          <a:p>
            <a:pPr marL="0" lvl="0" indent="0">
              <a:spcBef>
                <a:spcPts val="0"/>
              </a:spcBef>
              <a:spcAft>
                <a:spcPts val="0"/>
              </a:spcAft>
              <a:buNone/>
            </a:pPr>
            <a:r>
              <a:rPr lang="en" sz="1800" u="sng">
                <a:solidFill>
                  <a:schemeClr val="lt2"/>
                </a:solidFill>
                <a:latin typeface="Georgia"/>
                <a:ea typeface="Georgia"/>
                <a:cs typeface="Georgia"/>
                <a:sym typeface="Georgia"/>
              </a:rPr>
              <a:t>Analogy</a:t>
            </a:r>
            <a:r>
              <a:rPr lang="en" sz="1800">
                <a:solidFill>
                  <a:schemeClr val="lt2"/>
                </a:solidFill>
                <a:latin typeface="Georgia"/>
                <a:ea typeface="Georgia"/>
                <a:cs typeface="Georgia"/>
                <a:sym typeface="Georgia"/>
              </a:rPr>
              <a:t>:</a:t>
            </a:r>
            <a:endParaRPr sz="1800">
              <a:solidFill>
                <a:schemeClr val="lt2"/>
              </a:solidFill>
              <a:latin typeface="Georgia"/>
              <a:ea typeface="Georgia"/>
              <a:cs typeface="Georgia"/>
              <a:sym typeface="Georgia"/>
            </a:endParaRPr>
          </a:p>
          <a:p>
            <a:pPr marL="0" lvl="0" indent="0">
              <a:spcBef>
                <a:spcPts val="0"/>
              </a:spcBef>
              <a:spcAft>
                <a:spcPts val="0"/>
              </a:spcAft>
              <a:buNone/>
            </a:pPr>
            <a:r>
              <a:rPr lang="en" sz="1800">
                <a:solidFill>
                  <a:schemeClr val="lt2"/>
                </a:solidFill>
                <a:latin typeface="Georgia"/>
                <a:ea typeface="Georgia"/>
                <a:cs typeface="Georgia"/>
                <a:sym typeface="Georgia"/>
              </a:rPr>
              <a:t>Define the function f(x, y) = 2 * x + y without knowing value of x or y. </a:t>
            </a:r>
            <a:endParaRPr sz="1800">
              <a:solidFill>
                <a:schemeClr val="lt2"/>
              </a:solidFill>
              <a:latin typeface="Georgia"/>
              <a:ea typeface="Georgia"/>
              <a:cs typeface="Georgia"/>
              <a:sym typeface="Georgia"/>
            </a:endParaRPr>
          </a:p>
          <a:p>
            <a:pPr marL="0" lvl="0" indent="0" rtl="0">
              <a:spcBef>
                <a:spcPts val="0"/>
              </a:spcBef>
              <a:spcAft>
                <a:spcPts val="0"/>
              </a:spcAft>
              <a:buNone/>
            </a:pPr>
            <a:r>
              <a:rPr lang="en" sz="1800">
                <a:solidFill>
                  <a:schemeClr val="lt2"/>
                </a:solidFill>
                <a:latin typeface="Georgia"/>
                <a:ea typeface="Georgia"/>
                <a:cs typeface="Georgia"/>
                <a:sym typeface="Georgia"/>
              </a:rPr>
              <a:t>x, y are placeholders for the actual values.</a:t>
            </a:r>
            <a:endParaRPr sz="1800">
              <a:solidFill>
                <a:schemeClr val="lt2"/>
              </a:solidFill>
              <a:latin typeface="Georgia"/>
              <a:ea typeface="Georgia"/>
              <a:cs typeface="Georgia"/>
              <a:sym typeface="Georgia"/>
            </a:endParaRPr>
          </a:p>
        </p:txBody>
      </p:sp>
      <p:sp>
        <p:nvSpPr>
          <p:cNvPr id="639" name="Shape 6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Placeholders</a:t>
            </a:r>
            <a:endParaRPr b="1">
              <a:latin typeface="Georgia"/>
              <a:ea typeface="Georgia"/>
              <a:cs typeface="Georgia"/>
              <a:sym typeface="Georgia"/>
            </a:endParaRPr>
          </a:p>
        </p:txBody>
      </p:sp>
      <p:sp>
        <p:nvSpPr>
          <p:cNvPr id="640" name="Shape 6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116</a:t>
            </a:fld>
            <a:endParaRPr/>
          </a:p>
        </p:txBody>
      </p:sp>
    </p:spTree>
    <p:extLst>
      <p:ext uri="{BB962C8B-B14F-4D97-AF65-F5344CB8AC3E}">
        <p14:creationId xmlns:p14="http://schemas.microsoft.com/office/powerpoint/2010/main" val="17723319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Shape 6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Why placeholders?</a:t>
            </a:r>
            <a:endParaRPr b="1">
              <a:latin typeface="Georgia"/>
              <a:ea typeface="Georgia"/>
              <a:cs typeface="Georgia"/>
              <a:sym typeface="Georgia"/>
            </a:endParaRPr>
          </a:p>
        </p:txBody>
      </p:sp>
      <p:sp>
        <p:nvSpPr>
          <p:cNvPr id="646" name="Shape 646"/>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2400">
              <a:latin typeface="Georgia"/>
              <a:ea typeface="Georgia"/>
              <a:cs typeface="Georgia"/>
              <a:sym typeface="Georgia"/>
            </a:endParaRPr>
          </a:p>
          <a:p>
            <a:pPr marL="0" lvl="0" indent="0" algn="ctr" rtl="0">
              <a:spcBef>
                <a:spcPts val="1600"/>
              </a:spcBef>
              <a:spcAft>
                <a:spcPts val="1600"/>
              </a:spcAft>
              <a:buNone/>
            </a:pPr>
            <a:r>
              <a:rPr lang="en" sz="2400">
                <a:latin typeface="Georgia"/>
                <a:ea typeface="Georgia"/>
                <a:cs typeface="Georgia"/>
                <a:sym typeface="Georgia"/>
              </a:rPr>
              <a:t>We, or our clients, can later supply their own data when they need to execute the computation. </a:t>
            </a:r>
            <a:endParaRPr sz="2400">
              <a:latin typeface="Georgia"/>
              <a:ea typeface="Georgia"/>
              <a:cs typeface="Georgia"/>
              <a:sym typeface="Georgia"/>
            </a:endParaRPr>
          </a:p>
        </p:txBody>
      </p:sp>
      <p:sp>
        <p:nvSpPr>
          <p:cNvPr id="647" name="Shape 6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117</a:t>
            </a:fld>
            <a:endParaRPr/>
          </a:p>
        </p:txBody>
      </p:sp>
    </p:spTree>
    <p:extLst>
      <p:ext uri="{BB962C8B-B14F-4D97-AF65-F5344CB8AC3E}">
        <p14:creationId xmlns:p14="http://schemas.microsoft.com/office/powerpoint/2010/main" val="8337597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Placeholders</a:t>
            </a:r>
            <a:endParaRPr b="1">
              <a:latin typeface="Georgia"/>
              <a:ea typeface="Georgia"/>
              <a:cs typeface="Georgia"/>
              <a:sym typeface="Georgia"/>
            </a:endParaRPr>
          </a:p>
        </p:txBody>
      </p:sp>
      <p:sp>
        <p:nvSpPr>
          <p:cNvPr id="653" name="Shape 653"/>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a:solidFill>
                  <a:srgbClr val="FFFFFF"/>
                </a:solidFill>
                <a:latin typeface="Consolas"/>
                <a:ea typeface="Consolas"/>
                <a:cs typeface="Consolas"/>
                <a:sym typeface="Consolas"/>
              </a:rPr>
              <a:t>tf.placeholder(dtype, shape=None, name=None)</a:t>
            </a:r>
            <a:endParaRPr b="1">
              <a:solidFill>
                <a:srgbClr val="FFFFFF"/>
              </a:solidFill>
              <a:latin typeface="Consolas"/>
              <a:ea typeface="Consolas"/>
              <a:cs typeface="Consolas"/>
              <a:sym typeface="Consolas"/>
            </a:endParaRPr>
          </a:p>
          <a:p>
            <a:pPr marL="0" lvl="0" indent="0">
              <a:spcBef>
                <a:spcPts val="1600"/>
              </a:spcBef>
              <a:spcAft>
                <a:spcPts val="0"/>
              </a:spcAft>
              <a:buNone/>
            </a:pPr>
            <a:r>
              <a:rPr lang="en" sz="1100">
                <a:solidFill>
                  <a:srgbClr val="FFFFFF"/>
                </a:solidFill>
                <a:latin typeface="Consolas"/>
                <a:ea typeface="Consolas"/>
                <a:cs typeface="Consolas"/>
                <a:sym typeface="Consolas"/>
              </a:rPr>
              <a:t># create a placeholder for a vector of 3 elements, type tf.float32</a:t>
            </a:r>
            <a:endParaRPr sz="1100">
              <a:solidFill>
                <a:srgbClr val="FFFFFF"/>
              </a:solidFill>
              <a:latin typeface="Consolas"/>
              <a:ea typeface="Consolas"/>
              <a:cs typeface="Consolas"/>
              <a:sym typeface="Consolas"/>
            </a:endParaRPr>
          </a:p>
          <a:p>
            <a:pPr marL="0" lvl="0" indent="0">
              <a:spcBef>
                <a:spcPts val="0"/>
              </a:spcBef>
              <a:spcAft>
                <a:spcPts val="0"/>
              </a:spcAft>
              <a:buNone/>
            </a:pPr>
            <a:r>
              <a:rPr lang="en" sz="1100">
                <a:solidFill>
                  <a:srgbClr val="FFFFFF"/>
                </a:solidFill>
                <a:latin typeface="Consolas"/>
                <a:ea typeface="Consolas"/>
                <a:cs typeface="Consolas"/>
                <a:sym typeface="Consolas"/>
              </a:rPr>
              <a:t>a = tf.placeholder(tf.float32, shape=[3])</a:t>
            </a:r>
            <a:endParaRPr sz="1100">
              <a:solidFill>
                <a:srgbClr val="FFFFFF"/>
              </a:solidFill>
              <a:latin typeface="Consolas"/>
              <a:ea typeface="Consolas"/>
              <a:cs typeface="Consolas"/>
              <a:sym typeface="Consolas"/>
            </a:endParaRPr>
          </a:p>
          <a:p>
            <a:pPr marL="0" lvl="0" indent="0">
              <a:spcBef>
                <a:spcPts val="0"/>
              </a:spcBef>
              <a:spcAft>
                <a:spcPts val="0"/>
              </a:spcAft>
              <a:buNone/>
            </a:pPr>
            <a:endParaRPr sz="1100">
              <a:solidFill>
                <a:srgbClr val="FFFFFF"/>
              </a:solidFill>
              <a:latin typeface="Consolas"/>
              <a:ea typeface="Consolas"/>
              <a:cs typeface="Consolas"/>
              <a:sym typeface="Consolas"/>
            </a:endParaRPr>
          </a:p>
          <a:p>
            <a:pPr marL="0" lvl="0" indent="0">
              <a:spcBef>
                <a:spcPts val="0"/>
              </a:spcBef>
              <a:spcAft>
                <a:spcPts val="0"/>
              </a:spcAft>
              <a:buNone/>
            </a:pPr>
            <a:r>
              <a:rPr lang="en" sz="1100">
                <a:solidFill>
                  <a:srgbClr val="FFFFFF"/>
                </a:solidFill>
                <a:latin typeface="Consolas"/>
                <a:ea typeface="Consolas"/>
                <a:cs typeface="Consolas"/>
                <a:sym typeface="Consolas"/>
              </a:rPr>
              <a:t>b = tf.constant([5, 5, 5], tf.float32)</a:t>
            </a:r>
            <a:endParaRPr sz="1100">
              <a:solidFill>
                <a:srgbClr val="FFFFFF"/>
              </a:solidFill>
              <a:latin typeface="Consolas"/>
              <a:ea typeface="Consolas"/>
              <a:cs typeface="Consolas"/>
              <a:sym typeface="Consolas"/>
            </a:endParaRPr>
          </a:p>
          <a:p>
            <a:pPr marL="0" lvl="0" indent="0">
              <a:spcBef>
                <a:spcPts val="0"/>
              </a:spcBef>
              <a:spcAft>
                <a:spcPts val="0"/>
              </a:spcAft>
              <a:buNone/>
            </a:pPr>
            <a:endParaRPr sz="1100">
              <a:solidFill>
                <a:srgbClr val="FFFFFF"/>
              </a:solidFill>
              <a:latin typeface="Consolas"/>
              <a:ea typeface="Consolas"/>
              <a:cs typeface="Consolas"/>
              <a:sym typeface="Consolas"/>
            </a:endParaRPr>
          </a:p>
          <a:p>
            <a:pPr marL="0" lvl="0" indent="0">
              <a:spcBef>
                <a:spcPts val="0"/>
              </a:spcBef>
              <a:spcAft>
                <a:spcPts val="0"/>
              </a:spcAft>
              <a:buNone/>
            </a:pPr>
            <a:r>
              <a:rPr lang="en" sz="1100">
                <a:solidFill>
                  <a:srgbClr val="FFFFFF"/>
                </a:solidFill>
                <a:latin typeface="Consolas"/>
                <a:ea typeface="Consolas"/>
                <a:cs typeface="Consolas"/>
                <a:sym typeface="Consolas"/>
              </a:rPr>
              <a:t># use the placeholder as you would a constant or a variable</a:t>
            </a:r>
            <a:endParaRPr sz="1100">
              <a:solidFill>
                <a:srgbClr val="FFFFFF"/>
              </a:solidFill>
              <a:latin typeface="Consolas"/>
              <a:ea typeface="Consolas"/>
              <a:cs typeface="Consolas"/>
              <a:sym typeface="Consolas"/>
            </a:endParaRPr>
          </a:p>
          <a:p>
            <a:pPr marL="0" lvl="0" indent="0">
              <a:spcBef>
                <a:spcPts val="0"/>
              </a:spcBef>
              <a:spcAft>
                <a:spcPts val="0"/>
              </a:spcAft>
              <a:buNone/>
            </a:pPr>
            <a:r>
              <a:rPr lang="en" sz="1100">
                <a:solidFill>
                  <a:srgbClr val="FFFFFF"/>
                </a:solidFill>
                <a:latin typeface="Consolas"/>
                <a:ea typeface="Consolas"/>
                <a:cs typeface="Consolas"/>
                <a:sym typeface="Consolas"/>
              </a:rPr>
              <a:t>c = a + b  # short for tf.add(a, b)</a:t>
            </a:r>
            <a:endParaRPr sz="1100">
              <a:solidFill>
                <a:srgbClr val="FFFFFF"/>
              </a:solidFill>
              <a:latin typeface="Consolas"/>
              <a:ea typeface="Consolas"/>
              <a:cs typeface="Consolas"/>
              <a:sym typeface="Consolas"/>
            </a:endParaRPr>
          </a:p>
          <a:p>
            <a:pPr marL="0" lvl="0" indent="0">
              <a:spcBef>
                <a:spcPts val="0"/>
              </a:spcBef>
              <a:spcAft>
                <a:spcPts val="0"/>
              </a:spcAft>
              <a:buNone/>
            </a:pPr>
            <a:endParaRPr sz="1100">
              <a:solidFill>
                <a:srgbClr val="FFFFFF"/>
              </a:solidFill>
              <a:latin typeface="Consolas"/>
              <a:ea typeface="Consolas"/>
              <a:cs typeface="Consolas"/>
              <a:sym typeface="Consolas"/>
            </a:endParaRPr>
          </a:p>
          <a:p>
            <a:pPr marL="0" lvl="0" indent="0">
              <a:spcBef>
                <a:spcPts val="0"/>
              </a:spcBef>
              <a:spcAft>
                <a:spcPts val="0"/>
              </a:spcAft>
              <a:buNone/>
            </a:pPr>
            <a:r>
              <a:rPr lang="en" sz="1100">
                <a:solidFill>
                  <a:srgbClr val="FFFFFF"/>
                </a:solidFill>
                <a:latin typeface="Consolas"/>
                <a:ea typeface="Consolas"/>
                <a:cs typeface="Consolas"/>
                <a:sym typeface="Consolas"/>
              </a:rPr>
              <a:t>with tf.Session() as sess:</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	print(sess.run(c)) 				# &gt;&gt; ???</a:t>
            </a:r>
            <a:endParaRPr>
              <a:latin typeface="Consolas"/>
              <a:ea typeface="Consolas"/>
              <a:cs typeface="Consolas"/>
              <a:sym typeface="Consolas"/>
            </a:endParaRPr>
          </a:p>
        </p:txBody>
      </p:sp>
      <p:sp>
        <p:nvSpPr>
          <p:cNvPr id="654" name="Shape 6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118</a:t>
            </a:fld>
            <a:endParaRPr/>
          </a:p>
        </p:txBody>
      </p:sp>
    </p:spTree>
    <p:extLst>
      <p:ext uri="{BB962C8B-B14F-4D97-AF65-F5344CB8AC3E}">
        <p14:creationId xmlns:p14="http://schemas.microsoft.com/office/powerpoint/2010/main" val="17350440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Shape 6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Placeholders</a:t>
            </a:r>
            <a:endParaRPr b="1">
              <a:latin typeface="Georgia"/>
              <a:ea typeface="Georgia"/>
              <a:cs typeface="Georgia"/>
              <a:sym typeface="Georgia"/>
            </a:endParaRPr>
          </a:p>
        </p:txBody>
      </p:sp>
      <p:sp>
        <p:nvSpPr>
          <p:cNvPr id="660" name="Shape 660"/>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FFFFFF"/>
                </a:solidFill>
                <a:latin typeface="Consolas"/>
                <a:ea typeface="Consolas"/>
                <a:cs typeface="Consolas"/>
                <a:sym typeface="Consolas"/>
              </a:rPr>
              <a:t>tf.placeholder(dtype, shape=None, name=None)</a:t>
            </a:r>
            <a:endParaRPr b="1">
              <a:solidFill>
                <a:srgbClr val="FFFFFF"/>
              </a:solidFill>
              <a:latin typeface="Consolas"/>
              <a:ea typeface="Consolas"/>
              <a:cs typeface="Consolas"/>
              <a:sym typeface="Consolas"/>
            </a:endParaRPr>
          </a:p>
          <a:p>
            <a:pPr marL="0" lvl="0" indent="0" rtl="0">
              <a:spcBef>
                <a:spcPts val="1600"/>
              </a:spcBef>
              <a:spcAft>
                <a:spcPts val="0"/>
              </a:spcAft>
              <a:buNone/>
            </a:pPr>
            <a:r>
              <a:rPr lang="en" sz="1100">
                <a:solidFill>
                  <a:srgbClr val="FFFFFF"/>
                </a:solidFill>
                <a:latin typeface="Consolas"/>
                <a:ea typeface="Consolas"/>
                <a:cs typeface="Consolas"/>
                <a:sym typeface="Consolas"/>
              </a:rPr>
              <a:t># create a placeholder for a vector of 3 elements, type tf.float32</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a = tf.placeholder(tf.float32, shape=[3])</a:t>
            </a:r>
            <a:endParaRPr sz="1100">
              <a:solidFill>
                <a:srgbClr val="FFFFFF"/>
              </a:solidFill>
              <a:latin typeface="Consolas"/>
              <a:ea typeface="Consolas"/>
              <a:cs typeface="Consolas"/>
              <a:sym typeface="Consolas"/>
            </a:endParaRPr>
          </a:p>
          <a:p>
            <a:pPr marL="0" lvl="0" indent="0" rtl="0">
              <a:spcBef>
                <a:spcPts val="0"/>
              </a:spcBef>
              <a:spcAft>
                <a:spcPts val="0"/>
              </a:spcAft>
              <a:buNone/>
            </a:pP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b = tf.constant([5, 5, 5], tf.float32)</a:t>
            </a:r>
            <a:endParaRPr sz="1100">
              <a:solidFill>
                <a:srgbClr val="FFFFFF"/>
              </a:solidFill>
              <a:latin typeface="Consolas"/>
              <a:ea typeface="Consolas"/>
              <a:cs typeface="Consolas"/>
              <a:sym typeface="Consolas"/>
            </a:endParaRPr>
          </a:p>
          <a:p>
            <a:pPr marL="0" lvl="0" indent="0" rtl="0">
              <a:spcBef>
                <a:spcPts val="0"/>
              </a:spcBef>
              <a:spcAft>
                <a:spcPts val="0"/>
              </a:spcAft>
              <a:buNone/>
            </a:pP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 use the placeholder as you would a constant or a variable</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c = a + b  # short for tf.add(a, b)</a:t>
            </a:r>
            <a:endParaRPr sz="1100">
              <a:solidFill>
                <a:srgbClr val="FFFFFF"/>
              </a:solidFill>
              <a:latin typeface="Consolas"/>
              <a:ea typeface="Consolas"/>
              <a:cs typeface="Consolas"/>
              <a:sym typeface="Consolas"/>
            </a:endParaRPr>
          </a:p>
          <a:p>
            <a:pPr marL="0" lvl="0" indent="0" rtl="0">
              <a:spcBef>
                <a:spcPts val="0"/>
              </a:spcBef>
              <a:spcAft>
                <a:spcPts val="0"/>
              </a:spcAft>
              <a:buNone/>
            </a:pP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with tf.Session() as sess:</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chemeClr val="dk1"/>
                </a:solidFill>
                <a:latin typeface="Consolas"/>
                <a:ea typeface="Consolas"/>
                <a:cs typeface="Consolas"/>
                <a:sym typeface="Consolas"/>
              </a:rPr>
              <a:t>	print(sess.run(c)) 			# &gt;&gt; </a:t>
            </a:r>
            <a:r>
              <a:rPr lang="en" sz="1200">
                <a:solidFill>
                  <a:schemeClr val="dk1"/>
                </a:solidFill>
                <a:highlight>
                  <a:schemeClr val="accent3"/>
                </a:highlight>
                <a:latin typeface="Consolas"/>
                <a:ea typeface="Consolas"/>
                <a:cs typeface="Consolas"/>
                <a:sym typeface="Consolas"/>
              </a:rPr>
              <a:t>InvalidArgumentError</a:t>
            </a:r>
            <a:r>
              <a:rPr lang="en" sz="1100">
                <a:solidFill>
                  <a:schemeClr val="dk1"/>
                </a:solidFill>
                <a:highlight>
                  <a:schemeClr val="accent3"/>
                </a:highlight>
                <a:latin typeface="Consolas"/>
                <a:ea typeface="Consolas"/>
                <a:cs typeface="Consolas"/>
                <a:sym typeface="Consolas"/>
              </a:rPr>
              <a:t>: a doesn’t an actual value</a:t>
            </a:r>
            <a:endParaRPr>
              <a:latin typeface="Consolas"/>
              <a:ea typeface="Consolas"/>
              <a:cs typeface="Consolas"/>
              <a:sym typeface="Consolas"/>
            </a:endParaRPr>
          </a:p>
        </p:txBody>
      </p:sp>
      <p:sp>
        <p:nvSpPr>
          <p:cNvPr id="661" name="Shape 6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119</a:t>
            </a:fld>
            <a:endParaRPr/>
          </a:p>
        </p:txBody>
      </p:sp>
    </p:spTree>
    <p:extLst>
      <p:ext uri="{BB962C8B-B14F-4D97-AF65-F5344CB8AC3E}">
        <p14:creationId xmlns:p14="http://schemas.microsoft.com/office/powerpoint/2010/main" val="1445298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Data Flow Graphs</a:t>
            </a:r>
            <a:endParaRPr b="1">
              <a:latin typeface="Georgia"/>
              <a:ea typeface="Georgia"/>
              <a:cs typeface="Georgia"/>
              <a:sym typeface="Georgia"/>
            </a:endParaRPr>
          </a:p>
        </p:txBody>
      </p:sp>
      <p:sp>
        <p:nvSpPr>
          <p:cNvPr id="306" name="Shape 306"/>
          <p:cNvSpPr txBox="1">
            <a:spLocks noGrp="1"/>
          </p:cNvSpPr>
          <p:nvPr>
            <p:ph type="body" idx="1"/>
          </p:nvPr>
        </p:nvSpPr>
        <p:spPr>
          <a:xfrm>
            <a:off x="311700" y="1330250"/>
            <a:ext cx="8520600" cy="23082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07" name="Shape 307"/>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08" name="Shape 308"/>
          <p:cNvSpPr txBox="1"/>
          <p:nvPr/>
        </p:nvSpPr>
        <p:spPr>
          <a:xfrm>
            <a:off x="4367875" y="1370925"/>
            <a:ext cx="3347400" cy="42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EFEFEF"/>
                </a:solidFill>
              </a:rPr>
              <a:t>Visualized by TensorBoard</a:t>
            </a:r>
            <a:endParaRPr>
              <a:solidFill>
                <a:srgbClr val="EFEFEF"/>
              </a:solidFill>
            </a:endParaRPr>
          </a:p>
        </p:txBody>
      </p:sp>
      <p:sp>
        <p:nvSpPr>
          <p:cNvPr id="309" name="Shape 3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12</a:t>
            </a:fld>
            <a:endParaRPr>
              <a:solidFill>
                <a:schemeClr val="lt2"/>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Shape 666"/>
          <p:cNvSpPr txBox="1">
            <a:spLocks noGrp="1"/>
          </p:cNvSpPr>
          <p:nvPr>
            <p:ph type="title"/>
          </p:nvPr>
        </p:nvSpPr>
        <p:spPr>
          <a:xfrm>
            <a:off x="389950" y="1552425"/>
            <a:ext cx="8520600" cy="90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Supplement the values to placeholders using a dictionary</a:t>
            </a:r>
            <a:endParaRPr sz="1400" b="1">
              <a:latin typeface="Georgia"/>
              <a:ea typeface="Georgia"/>
              <a:cs typeface="Georgia"/>
              <a:sym typeface="Georgia"/>
            </a:endParaRPr>
          </a:p>
        </p:txBody>
      </p:sp>
      <p:sp>
        <p:nvSpPr>
          <p:cNvPr id="667" name="Shape 6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120</a:t>
            </a:fld>
            <a:endParaRPr/>
          </a:p>
        </p:txBody>
      </p:sp>
    </p:spTree>
    <p:extLst>
      <p:ext uri="{BB962C8B-B14F-4D97-AF65-F5344CB8AC3E}">
        <p14:creationId xmlns:p14="http://schemas.microsoft.com/office/powerpoint/2010/main" val="7073851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Placeholders</a:t>
            </a:r>
            <a:endParaRPr b="1">
              <a:latin typeface="Georgia"/>
              <a:ea typeface="Georgia"/>
              <a:cs typeface="Georgia"/>
              <a:sym typeface="Georgia"/>
            </a:endParaRPr>
          </a:p>
        </p:txBody>
      </p:sp>
      <p:sp>
        <p:nvSpPr>
          <p:cNvPr id="673" name="Shape 673"/>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FFFFFF"/>
                </a:solidFill>
                <a:latin typeface="Consolas"/>
                <a:ea typeface="Consolas"/>
                <a:cs typeface="Consolas"/>
                <a:sym typeface="Consolas"/>
              </a:rPr>
              <a:t>tf.placeholder(dtype, shape=None, name=None)</a:t>
            </a:r>
            <a:endParaRPr b="1">
              <a:solidFill>
                <a:srgbClr val="FFFFFF"/>
              </a:solidFill>
              <a:latin typeface="Consolas"/>
              <a:ea typeface="Consolas"/>
              <a:cs typeface="Consolas"/>
              <a:sym typeface="Consolas"/>
            </a:endParaRPr>
          </a:p>
          <a:p>
            <a:pPr marL="0" lvl="0" indent="0" rtl="0">
              <a:spcBef>
                <a:spcPts val="1600"/>
              </a:spcBef>
              <a:spcAft>
                <a:spcPts val="0"/>
              </a:spcAft>
              <a:buNone/>
            </a:pPr>
            <a:r>
              <a:rPr lang="en" sz="1100">
                <a:solidFill>
                  <a:srgbClr val="FFFFFF"/>
                </a:solidFill>
                <a:latin typeface="Consolas"/>
                <a:ea typeface="Consolas"/>
                <a:cs typeface="Consolas"/>
                <a:sym typeface="Consolas"/>
              </a:rPr>
              <a:t># create a placeholder for a vector of 3 elements, type tf.float32</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a = tf.placeholder(tf.float32, shape=[3])</a:t>
            </a:r>
            <a:endParaRPr sz="1100">
              <a:solidFill>
                <a:srgbClr val="FFFFFF"/>
              </a:solidFill>
              <a:latin typeface="Consolas"/>
              <a:ea typeface="Consolas"/>
              <a:cs typeface="Consolas"/>
              <a:sym typeface="Consolas"/>
            </a:endParaRPr>
          </a:p>
          <a:p>
            <a:pPr marL="0" lvl="0" indent="0" rtl="0">
              <a:spcBef>
                <a:spcPts val="0"/>
              </a:spcBef>
              <a:spcAft>
                <a:spcPts val="0"/>
              </a:spcAft>
              <a:buNone/>
            </a:pP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b = tf.constant([5, 5, 5], tf.float32)</a:t>
            </a:r>
            <a:endParaRPr sz="1100">
              <a:solidFill>
                <a:srgbClr val="FFFFFF"/>
              </a:solidFill>
              <a:latin typeface="Consolas"/>
              <a:ea typeface="Consolas"/>
              <a:cs typeface="Consolas"/>
              <a:sym typeface="Consolas"/>
            </a:endParaRPr>
          </a:p>
          <a:p>
            <a:pPr marL="0" lvl="0" indent="0" rtl="0">
              <a:spcBef>
                <a:spcPts val="0"/>
              </a:spcBef>
              <a:spcAft>
                <a:spcPts val="0"/>
              </a:spcAft>
              <a:buNone/>
            </a:pP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 use the placeholder as you would a constant or a variable</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c = a + b  # short for tf.add(a, b)</a:t>
            </a:r>
            <a:endParaRPr sz="1100">
              <a:solidFill>
                <a:srgbClr val="FFFFFF"/>
              </a:solidFill>
              <a:latin typeface="Consolas"/>
              <a:ea typeface="Consolas"/>
              <a:cs typeface="Consolas"/>
              <a:sym typeface="Consolas"/>
            </a:endParaRPr>
          </a:p>
          <a:p>
            <a:pPr marL="0" lvl="0" indent="0" rtl="0">
              <a:spcBef>
                <a:spcPts val="0"/>
              </a:spcBef>
              <a:spcAft>
                <a:spcPts val="0"/>
              </a:spcAft>
              <a:buNone/>
            </a:pP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with tf.Session() as sess:</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chemeClr val="dk1"/>
                </a:solidFill>
                <a:latin typeface="Consolas"/>
                <a:ea typeface="Consolas"/>
                <a:cs typeface="Consolas"/>
                <a:sym typeface="Consolas"/>
              </a:rPr>
              <a:t>	print(sess.run(c, </a:t>
            </a:r>
            <a:r>
              <a:rPr lang="en" sz="1100">
                <a:solidFill>
                  <a:schemeClr val="dk1"/>
                </a:solidFill>
                <a:highlight>
                  <a:schemeClr val="accent3"/>
                </a:highlight>
                <a:latin typeface="Consolas"/>
                <a:ea typeface="Consolas"/>
                <a:cs typeface="Consolas"/>
                <a:sym typeface="Consolas"/>
              </a:rPr>
              <a:t>feed_dict={a: [1, 2, 3]}</a:t>
            </a:r>
            <a:r>
              <a:rPr lang="en" sz="1100">
                <a:solidFill>
                  <a:schemeClr val="dk1"/>
                </a:solidFill>
                <a:latin typeface="Consolas"/>
                <a:ea typeface="Consolas"/>
                <a:cs typeface="Consolas"/>
                <a:sym typeface="Consolas"/>
              </a:rPr>
              <a:t>)) 	# the tensor a is the key, not the string ‘a’</a:t>
            </a:r>
            <a:endParaRPr sz="1100">
              <a:solidFill>
                <a:schemeClr val="dk1"/>
              </a:solidFill>
              <a:latin typeface="Consolas"/>
              <a:ea typeface="Consolas"/>
              <a:cs typeface="Consolas"/>
              <a:sym typeface="Consolas"/>
            </a:endParaRPr>
          </a:p>
          <a:p>
            <a:pPr marL="0" lvl="0" indent="0" rtl="0">
              <a:spcBef>
                <a:spcPts val="0"/>
              </a:spcBef>
              <a:spcAft>
                <a:spcPts val="0"/>
              </a:spcAft>
              <a:buNone/>
            </a:pPr>
            <a:endParaRPr sz="1100">
              <a:solidFill>
                <a:schemeClr val="dk1"/>
              </a:solidFill>
              <a:latin typeface="Consolas"/>
              <a:ea typeface="Consolas"/>
              <a:cs typeface="Consolas"/>
              <a:sym typeface="Consolas"/>
            </a:endParaRPr>
          </a:p>
          <a:p>
            <a:pPr marL="0" lvl="0" indent="0" rtl="0">
              <a:spcBef>
                <a:spcPts val="0"/>
              </a:spcBef>
              <a:spcAft>
                <a:spcPts val="0"/>
              </a:spcAft>
              <a:buNone/>
            </a:pPr>
            <a:r>
              <a:rPr lang="en" sz="1100">
                <a:solidFill>
                  <a:schemeClr val="dk1"/>
                </a:solidFill>
                <a:latin typeface="Consolas"/>
                <a:ea typeface="Consolas"/>
                <a:cs typeface="Consolas"/>
                <a:sym typeface="Consolas"/>
              </a:rPr>
              <a:t># &gt;&gt; [6, 7, 8]</a:t>
            </a:r>
            <a:endParaRPr sz="1100">
              <a:solidFill>
                <a:srgbClr val="FFFFFF"/>
              </a:solidFill>
              <a:latin typeface="Consolas"/>
              <a:ea typeface="Consolas"/>
              <a:cs typeface="Consolas"/>
              <a:sym typeface="Consolas"/>
            </a:endParaRPr>
          </a:p>
        </p:txBody>
      </p:sp>
      <p:sp>
        <p:nvSpPr>
          <p:cNvPr id="674" name="Shape 6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121</a:t>
            </a:fld>
            <a:endParaRPr/>
          </a:p>
        </p:txBody>
      </p:sp>
    </p:spTree>
    <p:extLst>
      <p:ext uri="{BB962C8B-B14F-4D97-AF65-F5344CB8AC3E}">
        <p14:creationId xmlns:p14="http://schemas.microsoft.com/office/powerpoint/2010/main" val="25168861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Shape 6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Placeholders</a:t>
            </a:r>
            <a:endParaRPr b="1">
              <a:latin typeface="Georgia"/>
              <a:ea typeface="Georgia"/>
              <a:cs typeface="Georgia"/>
              <a:sym typeface="Georgia"/>
            </a:endParaRPr>
          </a:p>
        </p:txBody>
      </p:sp>
      <p:sp>
        <p:nvSpPr>
          <p:cNvPr id="680" name="Shape 680"/>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chemeClr val="dk1"/>
                </a:solidFill>
                <a:latin typeface="Consolas"/>
                <a:ea typeface="Consolas"/>
                <a:cs typeface="Consolas"/>
                <a:sym typeface="Consolas"/>
              </a:rPr>
              <a:t>tf.placeholder(dtype, </a:t>
            </a:r>
            <a:r>
              <a:rPr lang="en" b="1">
                <a:solidFill>
                  <a:schemeClr val="dk1"/>
                </a:solidFill>
                <a:highlight>
                  <a:schemeClr val="accent3"/>
                </a:highlight>
                <a:latin typeface="Consolas"/>
                <a:ea typeface="Consolas"/>
                <a:cs typeface="Consolas"/>
                <a:sym typeface="Consolas"/>
              </a:rPr>
              <a:t>shape=None</a:t>
            </a:r>
            <a:r>
              <a:rPr lang="en" b="1">
                <a:solidFill>
                  <a:schemeClr val="dk1"/>
                </a:solidFill>
                <a:latin typeface="Consolas"/>
                <a:ea typeface="Consolas"/>
                <a:cs typeface="Consolas"/>
                <a:sym typeface="Consolas"/>
              </a:rPr>
              <a:t>, name=None)</a:t>
            </a:r>
            <a:endParaRPr b="1">
              <a:solidFill>
                <a:schemeClr val="dk1"/>
              </a:solidFill>
              <a:latin typeface="Consolas"/>
              <a:ea typeface="Consolas"/>
              <a:cs typeface="Consolas"/>
              <a:sym typeface="Consolas"/>
            </a:endParaRPr>
          </a:p>
          <a:p>
            <a:pPr marL="0" lvl="0" indent="0" rtl="0">
              <a:spcBef>
                <a:spcPts val="1600"/>
              </a:spcBef>
              <a:spcAft>
                <a:spcPts val="0"/>
              </a:spcAft>
              <a:buNone/>
            </a:pPr>
            <a:r>
              <a:rPr lang="en" sz="1100">
                <a:solidFill>
                  <a:schemeClr val="dk1"/>
                </a:solidFill>
                <a:latin typeface="Consolas"/>
                <a:ea typeface="Consolas"/>
                <a:cs typeface="Consolas"/>
                <a:sym typeface="Consolas"/>
              </a:rPr>
              <a:t># create a placeholder for a vector of 3 elements, type tf.float32</a:t>
            </a:r>
            <a:endParaRPr sz="1100">
              <a:solidFill>
                <a:schemeClr val="dk1"/>
              </a:solidFill>
              <a:latin typeface="Consolas"/>
              <a:ea typeface="Consolas"/>
              <a:cs typeface="Consolas"/>
              <a:sym typeface="Consolas"/>
            </a:endParaRPr>
          </a:p>
          <a:p>
            <a:pPr marL="0" lvl="0" indent="0" rtl="0">
              <a:spcBef>
                <a:spcPts val="0"/>
              </a:spcBef>
              <a:spcAft>
                <a:spcPts val="0"/>
              </a:spcAft>
              <a:buNone/>
            </a:pPr>
            <a:r>
              <a:rPr lang="en" sz="1100">
                <a:solidFill>
                  <a:schemeClr val="dk1"/>
                </a:solidFill>
                <a:latin typeface="Consolas"/>
                <a:ea typeface="Consolas"/>
                <a:cs typeface="Consolas"/>
                <a:sym typeface="Consolas"/>
              </a:rPr>
              <a:t>a = tf.placeholder(tf.float32, shape=[3])</a:t>
            </a:r>
            <a:endParaRPr sz="1100">
              <a:solidFill>
                <a:schemeClr val="dk1"/>
              </a:solidFill>
              <a:latin typeface="Consolas"/>
              <a:ea typeface="Consolas"/>
              <a:cs typeface="Consolas"/>
              <a:sym typeface="Consolas"/>
            </a:endParaRPr>
          </a:p>
          <a:p>
            <a:pPr marL="0" lvl="0" indent="0" rtl="0">
              <a:spcBef>
                <a:spcPts val="0"/>
              </a:spcBef>
              <a:spcAft>
                <a:spcPts val="0"/>
              </a:spcAft>
              <a:buNone/>
            </a:pPr>
            <a:endParaRPr sz="1100">
              <a:solidFill>
                <a:schemeClr val="dk1"/>
              </a:solidFill>
              <a:latin typeface="Consolas"/>
              <a:ea typeface="Consolas"/>
              <a:cs typeface="Consolas"/>
              <a:sym typeface="Consolas"/>
            </a:endParaRPr>
          </a:p>
          <a:p>
            <a:pPr marL="0" lvl="0" indent="0" rtl="0">
              <a:spcBef>
                <a:spcPts val="0"/>
              </a:spcBef>
              <a:spcAft>
                <a:spcPts val="0"/>
              </a:spcAft>
              <a:buNone/>
            </a:pPr>
            <a:r>
              <a:rPr lang="en" sz="1100">
                <a:solidFill>
                  <a:schemeClr val="dk1"/>
                </a:solidFill>
                <a:latin typeface="Consolas"/>
                <a:ea typeface="Consolas"/>
                <a:cs typeface="Consolas"/>
                <a:sym typeface="Consolas"/>
              </a:rPr>
              <a:t>b = tf.constant([5, 5, 5], tf.float32)</a:t>
            </a:r>
            <a:endParaRPr sz="1100">
              <a:solidFill>
                <a:schemeClr val="dk1"/>
              </a:solidFill>
              <a:latin typeface="Consolas"/>
              <a:ea typeface="Consolas"/>
              <a:cs typeface="Consolas"/>
              <a:sym typeface="Consolas"/>
            </a:endParaRPr>
          </a:p>
          <a:p>
            <a:pPr marL="0" lvl="0" indent="0" rtl="0">
              <a:spcBef>
                <a:spcPts val="0"/>
              </a:spcBef>
              <a:spcAft>
                <a:spcPts val="0"/>
              </a:spcAft>
              <a:buNone/>
            </a:pPr>
            <a:endParaRPr sz="1100">
              <a:solidFill>
                <a:schemeClr val="dk1"/>
              </a:solidFill>
              <a:latin typeface="Consolas"/>
              <a:ea typeface="Consolas"/>
              <a:cs typeface="Consolas"/>
              <a:sym typeface="Consolas"/>
            </a:endParaRPr>
          </a:p>
          <a:p>
            <a:pPr marL="0" lvl="0" indent="0" rtl="0">
              <a:spcBef>
                <a:spcPts val="0"/>
              </a:spcBef>
              <a:spcAft>
                <a:spcPts val="0"/>
              </a:spcAft>
              <a:buNone/>
            </a:pPr>
            <a:r>
              <a:rPr lang="en" sz="1100">
                <a:solidFill>
                  <a:schemeClr val="dk1"/>
                </a:solidFill>
                <a:latin typeface="Consolas"/>
                <a:ea typeface="Consolas"/>
                <a:cs typeface="Consolas"/>
                <a:sym typeface="Consolas"/>
              </a:rPr>
              <a:t># use the placeholder as you would a constant or a variable</a:t>
            </a:r>
            <a:endParaRPr sz="1100">
              <a:solidFill>
                <a:schemeClr val="dk1"/>
              </a:solidFill>
              <a:latin typeface="Consolas"/>
              <a:ea typeface="Consolas"/>
              <a:cs typeface="Consolas"/>
              <a:sym typeface="Consolas"/>
            </a:endParaRPr>
          </a:p>
          <a:p>
            <a:pPr marL="0" lvl="0" indent="0" rtl="0">
              <a:spcBef>
                <a:spcPts val="0"/>
              </a:spcBef>
              <a:spcAft>
                <a:spcPts val="0"/>
              </a:spcAft>
              <a:buNone/>
            </a:pPr>
            <a:r>
              <a:rPr lang="en" sz="1100">
                <a:solidFill>
                  <a:schemeClr val="dk1"/>
                </a:solidFill>
                <a:latin typeface="Consolas"/>
                <a:ea typeface="Consolas"/>
                <a:cs typeface="Consolas"/>
                <a:sym typeface="Consolas"/>
              </a:rPr>
              <a:t>c = a + b  # short for tf.add(a, b)</a:t>
            </a:r>
            <a:endParaRPr sz="1100">
              <a:solidFill>
                <a:schemeClr val="dk1"/>
              </a:solidFill>
              <a:latin typeface="Consolas"/>
              <a:ea typeface="Consolas"/>
              <a:cs typeface="Consolas"/>
              <a:sym typeface="Consolas"/>
            </a:endParaRPr>
          </a:p>
          <a:p>
            <a:pPr marL="0" lvl="0" indent="0" rtl="0">
              <a:spcBef>
                <a:spcPts val="0"/>
              </a:spcBef>
              <a:spcAft>
                <a:spcPts val="0"/>
              </a:spcAft>
              <a:buNone/>
            </a:pPr>
            <a:endParaRPr sz="1100">
              <a:solidFill>
                <a:schemeClr val="dk1"/>
              </a:solidFill>
              <a:latin typeface="Consolas"/>
              <a:ea typeface="Consolas"/>
              <a:cs typeface="Consolas"/>
              <a:sym typeface="Consolas"/>
            </a:endParaRPr>
          </a:p>
          <a:p>
            <a:pPr marL="0" lvl="0" indent="0" rtl="0">
              <a:spcBef>
                <a:spcPts val="0"/>
              </a:spcBef>
              <a:spcAft>
                <a:spcPts val="0"/>
              </a:spcAft>
              <a:buNone/>
            </a:pPr>
            <a:r>
              <a:rPr lang="en" sz="1100">
                <a:solidFill>
                  <a:schemeClr val="dk1"/>
                </a:solidFill>
                <a:latin typeface="Consolas"/>
                <a:ea typeface="Consolas"/>
                <a:cs typeface="Consolas"/>
                <a:sym typeface="Consolas"/>
              </a:rPr>
              <a:t>with tf.Session() as sess:</a:t>
            </a:r>
            <a:endParaRPr sz="1100">
              <a:solidFill>
                <a:schemeClr val="dk1"/>
              </a:solidFill>
              <a:latin typeface="Consolas"/>
              <a:ea typeface="Consolas"/>
              <a:cs typeface="Consolas"/>
              <a:sym typeface="Consolas"/>
            </a:endParaRPr>
          </a:p>
          <a:p>
            <a:pPr marL="0" lvl="0" indent="0" rtl="0">
              <a:spcBef>
                <a:spcPts val="0"/>
              </a:spcBef>
              <a:spcAft>
                <a:spcPts val="0"/>
              </a:spcAft>
              <a:buNone/>
            </a:pPr>
            <a:r>
              <a:rPr lang="en" sz="1100">
                <a:solidFill>
                  <a:schemeClr val="dk1"/>
                </a:solidFill>
                <a:latin typeface="Consolas"/>
                <a:ea typeface="Consolas"/>
                <a:cs typeface="Consolas"/>
                <a:sym typeface="Consolas"/>
              </a:rPr>
              <a:t>	print(sess.run(c, </a:t>
            </a:r>
            <a:r>
              <a:rPr lang="en" sz="1100">
                <a:solidFill>
                  <a:schemeClr val="dk1"/>
                </a:solidFill>
                <a:highlight>
                  <a:schemeClr val="accent3"/>
                </a:highlight>
                <a:latin typeface="Consolas"/>
                <a:ea typeface="Consolas"/>
                <a:cs typeface="Consolas"/>
                <a:sym typeface="Consolas"/>
              </a:rPr>
              <a:t>feed_dict={a: [1, 2, 3]}</a:t>
            </a: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marL="0" lvl="0" indent="0" rtl="0">
              <a:spcBef>
                <a:spcPts val="0"/>
              </a:spcBef>
              <a:spcAft>
                <a:spcPts val="0"/>
              </a:spcAft>
              <a:buNone/>
            </a:pPr>
            <a:endParaRPr sz="1100">
              <a:solidFill>
                <a:schemeClr val="dk1"/>
              </a:solidFill>
              <a:latin typeface="Consolas"/>
              <a:ea typeface="Consolas"/>
              <a:cs typeface="Consolas"/>
              <a:sym typeface="Consolas"/>
            </a:endParaRPr>
          </a:p>
          <a:p>
            <a:pPr marL="0" lvl="0" indent="0" rtl="0">
              <a:spcBef>
                <a:spcPts val="0"/>
              </a:spcBef>
              <a:spcAft>
                <a:spcPts val="0"/>
              </a:spcAft>
              <a:buNone/>
            </a:pPr>
            <a:r>
              <a:rPr lang="en" sz="1100">
                <a:solidFill>
                  <a:schemeClr val="dk1"/>
                </a:solidFill>
                <a:latin typeface="Consolas"/>
                <a:ea typeface="Consolas"/>
                <a:cs typeface="Consolas"/>
                <a:sym typeface="Consolas"/>
              </a:rPr>
              <a:t># &gt;&gt; [6, 7, 8]</a:t>
            </a:r>
            <a:endParaRPr b="1">
              <a:solidFill>
                <a:srgbClr val="FFFFFF"/>
              </a:solidFill>
              <a:latin typeface="Consolas"/>
              <a:ea typeface="Consolas"/>
              <a:cs typeface="Consolas"/>
              <a:sym typeface="Consolas"/>
            </a:endParaRPr>
          </a:p>
        </p:txBody>
      </p:sp>
      <p:sp>
        <p:nvSpPr>
          <p:cNvPr id="681" name="Shape 681"/>
          <p:cNvSpPr txBox="1"/>
          <p:nvPr/>
        </p:nvSpPr>
        <p:spPr>
          <a:xfrm>
            <a:off x="5713675" y="2429750"/>
            <a:ext cx="2993100" cy="180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u="sng">
                <a:solidFill>
                  <a:srgbClr val="FFFFFF"/>
                </a:solidFill>
                <a:latin typeface="Times New Roman"/>
                <a:ea typeface="Times New Roman"/>
                <a:cs typeface="Times New Roman"/>
                <a:sym typeface="Times New Roman"/>
              </a:rPr>
              <a:t>Quirk:</a:t>
            </a:r>
            <a:endParaRPr u="sng">
              <a:solidFill>
                <a:srgbClr val="FFFFFF"/>
              </a:solidFill>
              <a:latin typeface="Times New Roman"/>
              <a:ea typeface="Times New Roman"/>
              <a:cs typeface="Times New Roman"/>
              <a:sym typeface="Times New Roman"/>
            </a:endParaRPr>
          </a:p>
          <a:p>
            <a:pPr marL="0" lvl="0" indent="0">
              <a:spcBef>
                <a:spcPts val="0"/>
              </a:spcBef>
              <a:spcAft>
                <a:spcPts val="0"/>
              </a:spcAft>
              <a:buNone/>
            </a:pPr>
            <a:r>
              <a:rPr lang="en">
                <a:solidFill>
                  <a:srgbClr val="FFFFFF"/>
                </a:solidFill>
                <a:latin typeface="Times New Roman"/>
                <a:ea typeface="Times New Roman"/>
                <a:cs typeface="Times New Roman"/>
                <a:sym typeface="Times New Roman"/>
              </a:rPr>
              <a:t>shape=None means that tensor of any shape will be accepted as value for placeholder.</a:t>
            </a:r>
            <a:endParaRPr>
              <a:solidFill>
                <a:srgbClr val="FFFFFF"/>
              </a:solidFill>
              <a:latin typeface="Times New Roman"/>
              <a:ea typeface="Times New Roman"/>
              <a:cs typeface="Times New Roman"/>
              <a:sym typeface="Times New Roman"/>
            </a:endParaRPr>
          </a:p>
          <a:p>
            <a:pPr marL="0" lvl="0" indent="0" rtl="0">
              <a:spcBef>
                <a:spcPts val="0"/>
              </a:spcBef>
              <a:spcAft>
                <a:spcPts val="0"/>
              </a:spcAft>
              <a:buNone/>
            </a:pPr>
            <a:endParaRPr>
              <a:solidFill>
                <a:srgbClr val="FFFFFF"/>
              </a:solidFill>
              <a:latin typeface="Times New Roman"/>
              <a:ea typeface="Times New Roman"/>
              <a:cs typeface="Times New Roman"/>
              <a:sym typeface="Times New Roman"/>
            </a:endParaRPr>
          </a:p>
          <a:p>
            <a:pPr marL="0" lvl="0" indent="0" rtl="0">
              <a:spcBef>
                <a:spcPts val="0"/>
              </a:spcBef>
              <a:spcAft>
                <a:spcPts val="0"/>
              </a:spcAft>
              <a:buNone/>
            </a:pPr>
            <a:r>
              <a:rPr lang="en">
                <a:solidFill>
                  <a:srgbClr val="FFFFFF"/>
                </a:solidFill>
                <a:latin typeface="Times New Roman"/>
                <a:ea typeface="Times New Roman"/>
                <a:cs typeface="Times New Roman"/>
                <a:sym typeface="Times New Roman"/>
              </a:rPr>
              <a:t>shape=None is easy to construct graphs, but nightmarish for debugging</a:t>
            </a:r>
            <a:endParaRPr>
              <a:solidFill>
                <a:srgbClr val="FFFFFF"/>
              </a:solidFill>
              <a:latin typeface="Times New Roman"/>
              <a:ea typeface="Times New Roman"/>
              <a:cs typeface="Times New Roman"/>
              <a:sym typeface="Times New Roman"/>
            </a:endParaRPr>
          </a:p>
        </p:txBody>
      </p:sp>
      <p:sp>
        <p:nvSpPr>
          <p:cNvPr id="682" name="Shape 6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122</a:t>
            </a:fld>
            <a:endParaRPr/>
          </a:p>
        </p:txBody>
      </p:sp>
    </p:spTree>
    <p:extLst>
      <p:ext uri="{BB962C8B-B14F-4D97-AF65-F5344CB8AC3E}">
        <p14:creationId xmlns:p14="http://schemas.microsoft.com/office/powerpoint/2010/main" val="4192522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Shape 6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Placeholders</a:t>
            </a:r>
            <a:endParaRPr b="1">
              <a:latin typeface="Georgia"/>
              <a:ea typeface="Georgia"/>
              <a:cs typeface="Georgia"/>
              <a:sym typeface="Georgia"/>
            </a:endParaRPr>
          </a:p>
        </p:txBody>
      </p:sp>
      <p:sp>
        <p:nvSpPr>
          <p:cNvPr id="688" name="Shape 688"/>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FFFFFF"/>
                </a:solidFill>
                <a:latin typeface="Consolas"/>
                <a:ea typeface="Consolas"/>
                <a:cs typeface="Consolas"/>
                <a:sym typeface="Consolas"/>
              </a:rPr>
              <a:t>tf.placeholder(dtype, shape=None, name=None)</a:t>
            </a:r>
            <a:endParaRPr b="1">
              <a:solidFill>
                <a:srgbClr val="FFFFFF"/>
              </a:solidFill>
              <a:latin typeface="Consolas"/>
              <a:ea typeface="Consolas"/>
              <a:cs typeface="Consolas"/>
              <a:sym typeface="Consolas"/>
            </a:endParaRPr>
          </a:p>
          <a:p>
            <a:pPr marL="0" lvl="0" indent="0" rtl="0">
              <a:spcBef>
                <a:spcPts val="1600"/>
              </a:spcBef>
              <a:spcAft>
                <a:spcPts val="0"/>
              </a:spcAft>
              <a:buNone/>
            </a:pPr>
            <a:r>
              <a:rPr lang="en" sz="1100">
                <a:solidFill>
                  <a:srgbClr val="FFFFFF"/>
                </a:solidFill>
                <a:latin typeface="Consolas"/>
                <a:ea typeface="Consolas"/>
                <a:cs typeface="Consolas"/>
                <a:sym typeface="Consolas"/>
              </a:rPr>
              <a:t># create a placeholder of type float 32-bit, shape is a vector of 3 elements</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a = tf.placeholder(tf.float32, shape=[3])</a:t>
            </a:r>
            <a:endParaRPr sz="1100">
              <a:solidFill>
                <a:srgbClr val="FFFFFF"/>
              </a:solidFill>
              <a:latin typeface="Consolas"/>
              <a:ea typeface="Consolas"/>
              <a:cs typeface="Consolas"/>
              <a:sym typeface="Consolas"/>
            </a:endParaRPr>
          </a:p>
          <a:p>
            <a:pPr marL="0" lvl="0" indent="0" rtl="0">
              <a:spcBef>
                <a:spcPts val="0"/>
              </a:spcBef>
              <a:spcAft>
                <a:spcPts val="0"/>
              </a:spcAft>
              <a:buNone/>
            </a:pP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 create a constant of type float 32-bit, shape is a vector of 3 elements</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b = tf.constant([5, 5, 5], tf.float32)</a:t>
            </a:r>
            <a:endParaRPr sz="1100">
              <a:solidFill>
                <a:srgbClr val="FFFFFF"/>
              </a:solidFill>
              <a:latin typeface="Consolas"/>
              <a:ea typeface="Consolas"/>
              <a:cs typeface="Consolas"/>
              <a:sym typeface="Consolas"/>
            </a:endParaRPr>
          </a:p>
          <a:p>
            <a:pPr marL="0" lvl="0" indent="0" rtl="0">
              <a:spcBef>
                <a:spcPts val="0"/>
              </a:spcBef>
              <a:spcAft>
                <a:spcPts val="0"/>
              </a:spcAft>
              <a:buNone/>
            </a:pP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 use the placeholder as you would a constant or a variable</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c = a + b  # Short for tf.add(a, b)</a:t>
            </a:r>
            <a:endParaRPr sz="1100">
              <a:solidFill>
                <a:srgbClr val="FFFFFF"/>
              </a:solidFill>
              <a:latin typeface="Consolas"/>
              <a:ea typeface="Consolas"/>
              <a:cs typeface="Consolas"/>
              <a:sym typeface="Consolas"/>
            </a:endParaRPr>
          </a:p>
          <a:p>
            <a:pPr marL="0" lvl="0" indent="0" rtl="0">
              <a:spcBef>
                <a:spcPts val="0"/>
              </a:spcBef>
              <a:spcAft>
                <a:spcPts val="0"/>
              </a:spcAft>
              <a:buNone/>
            </a:pP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with tf.Session() as sess:</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	print(sess.run(c, </a:t>
            </a:r>
            <a:r>
              <a:rPr lang="en" sz="1100">
                <a:solidFill>
                  <a:srgbClr val="FFFFFF"/>
                </a:solidFill>
                <a:highlight>
                  <a:schemeClr val="accent3"/>
                </a:highlight>
                <a:latin typeface="Consolas"/>
                <a:ea typeface="Consolas"/>
                <a:cs typeface="Consolas"/>
                <a:sym typeface="Consolas"/>
              </a:rPr>
              <a:t>{a: [1, 2, 3]}</a:t>
            </a:r>
            <a:r>
              <a:rPr lang="en" sz="1100">
                <a:solidFill>
                  <a:srgbClr val="FFFFFF"/>
                </a:solidFill>
                <a:latin typeface="Consolas"/>
                <a:ea typeface="Consolas"/>
                <a:cs typeface="Consolas"/>
                <a:sym typeface="Consolas"/>
              </a:rPr>
              <a:t>))</a:t>
            </a:r>
            <a:endParaRPr sz="1100">
              <a:solidFill>
                <a:srgbClr val="FFFFFF"/>
              </a:solidFill>
              <a:latin typeface="Consolas"/>
              <a:ea typeface="Consolas"/>
              <a:cs typeface="Consolas"/>
              <a:sym typeface="Consolas"/>
            </a:endParaRPr>
          </a:p>
          <a:p>
            <a:pPr marL="0" lvl="0" indent="0" rtl="0">
              <a:spcBef>
                <a:spcPts val="0"/>
              </a:spcBef>
              <a:spcAft>
                <a:spcPts val="0"/>
              </a:spcAft>
              <a:buNone/>
            </a:pP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 &gt;&gt; [6, 7, 8]</a:t>
            </a:r>
            <a:endParaRPr sz="1100">
              <a:solidFill>
                <a:srgbClr val="FFFFFF"/>
              </a:solidFill>
              <a:latin typeface="Consolas"/>
              <a:ea typeface="Consolas"/>
              <a:cs typeface="Consolas"/>
              <a:sym typeface="Consolas"/>
            </a:endParaRPr>
          </a:p>
        </p:txBody>
      </p:sp>
      <p:sp>
        <p:nvSpPr>
          <p:cNvPr id="689" name="Shape 689"/>
          <p:cNvSpPr txBox="1"/>
          <p:nvPr/>
        </p:nvSpPr>
        <p:spPr>
          <a:xfrm>
            <a:off x="5723850" y="2877025"/>
            <a:ext cx="2993100" cy="180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u="sng">
                <a:solidFill>
                  <a:srgbClr val="FFFFFF"/>
                </a:solidFill>
                <a:latin typeface="Times New Roman"/>
                <a:ea typeface="Times New Roman"/>
                <a:cs typeface="Times New Roman"/>
                <a:sym typeface="Times New Roman"/>
              </a:rPr>
              <a:t>Quirk:</a:t>
            </a:r>
            <a:endParaRPr u="sng">
              <a:solidFill>
                <a:srgbClr val="FFFFFF"/>
              </a:solidFill>
              <a:latin typeface="Times New Roman"/>
              <a:ea typeface="Times New Roman"/>
              <a:cs typeface="Times New Roman"/>
              <a:sym typeface="Times New Roman"/>
            </a:endParaRPr>
          </a:p>
          <a:p>
            <a:pPr marL="0" lvl="0" indent="0" rtl="0">
              <a:spcBef>
                <a:spcPts val="0"/>
              </a:spcBef>
              <a:spcAft>
                <a:spcPts val="0"/>
              </a:spcAft>
              <a:buNone/>
            </a:pPr>
            <a:r>
              <a:rPr lang="en">
                <a:solidFill>
                  <a:srgbClr val="FFFFFF"/>
                </a:solidFill>
                <a:latin typeface="Times New Roman"/>
                <a:ea typeface="Times New Roman"/>
                <a:cs typeface="Times New Roman"/>
                <a:sym typeface="Times New Roman"/>
              </a:rPr>
              <a:t>shape=None also breaks all following shape inference, which makes many ops not work because they expect certain rank.</a:t>
            </a:r>
            <a:endParaRPr>
              <a:solidFill>
                <a:srgbClr val="FFFFFF"/>
              </a:solidFill>
              <a:latin typeface="Times New Roman"/>
              <a:ea typeface="Times New Roman"/>
              <a:cs typeface="Times New Roman"/>
              <a:sym typeface="Times New Roman"/>
            </a:endParaRPr>
          </a:p>
        </p:txBody>
      </p:sp>
      <p:sp>
        <p:nvSpPr>
          <p:cNvPr id="690" name="Shape 6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123</a:t>
            </a:fld>
            <a:endParaRPr/>
          </a:p>
        </p:txBody>
      </p:sp>
    </p:spTree>
    <p:extLst>
      <p:ext uri="{BB962C8B-B14F-4D97-AF65-F5344CB8AC3E}">
        <p14:creationId xmlns:p14="http://schemas.microsoft.com/office/powerpoint/2010/main" val="28776248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Shape 6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Placeholders are valid ops</a:t>
            </a:r>
            <a:endParaRPr b="1">
              <a:latin typeface="Georgia"/>
              <a:ea typeface="Georgia"/>
              <a:cs typeface="Georgia"/>
              <a:sym typeface="Georgia"/>
            </a:endParaRPr>
          </a:p>
        </p:txBody>
      </p:sp>
      <p:sp>
        <p:nvSpPr>
          <p:cNvPr id="696" name="Shape 696"/>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chemeClr val="dk1"/>
                </a:solidFill>
                <a:latin typeface="Consolas"/>
                <a:ea typeface="Consolas"/>
                <a:cs typeface="Consolas"/>
                <a:sym typeface="Consolas"/>
              </a:rPr>
              <a:t>tf.placeholder(dtype, shape=None, name=None)</a:t>
            </a:r>
            <a:endParaRPr b="1">
              <a:solidFill>
                <a:schemeClr val="dk1"/>
              </a:solidFill>
              <a:latin typeface="Consolas"/>
              <a:ea typeface="Consolas"/>
              <a:cs typeface="Consolas"/>
              <a:sym typeface="Consolas"/>
            </a:endParaRPr>
          </a:p>
          <a:p>
            <a:pPr marL="0" lvl="0" indent="0" rtl="0">
              <a:spcBef>
                <a:spcPts val="1600"/>
              </a:spcBef>
              <a:spcAft>
                <a:spcPts val="0"/>
              </a:spcAft>
              <a:buNone/>
            </a:pPr>
            <a:r>
              <a:rPr lang="en" sz="1100">
                <a:solidFill>
                  <a:schemeClr val="dk1"/>
                </a:solidFill>
                <a:latin typeface="Consolas"/>
                <a:ea typeface="Consolas"/>
                <a:cs typeface="Consolas"/>
                <a:sym typeface="Consolas"/>
              </a:rPr>
              <a:t># create a placeholder of type float 32-bit, shape is a vector of 3 elements</a:t>
            </a:r>
            <a:endParaRPr sz="1100">
              <a:solidFill>
                <a:schemeClr val="dk1"/>
              </a:solidFill>
              <a:latin typeface="Consolas"/>
              <a:ea typeface="Consolas"/>
              <a:cs typeface="Consolas"/>
              <a:sym typeface="Consolas"/>
            </a:endParaRPr>
          </a:p>
          <a:p>
            <a:pPr marL="0" lvl="0" indent="0" rtl="0">
              <a:spcBef>
                <a:spcPts val="0"/>
              </a:spcBef>
              <a:spcAft>
                <a:spcPts val="0"/>
              </a:spcAft>
              <a:buNone/>
            </a:pPr>
            <a:r>
              <a:rPr lang="en" sz="1100">
                <a:solidFill>
                  <a:schemeClr val="dk1"/>
                </a:solidFill>
                <a:latin typeface="Consolas"/>
                <a:ea typeface="Consolas"/>
                <a:cs typeface="Consolas"/>
                <a:sym typeface="Consolas"/>
              </a:rPr>
              <a:t>a = tf.placeholder(tf.float32, shape=[3])</a:t>
            </a:r>
            <a:endParaRPr sz="1100">
              <a:solidFill>
                <a:schemeClr val="dk1"/>
              </a:solidFill>
              <a:latin typeface="Consolas"/>
              <a:ea typeface="Consolas"/>
              <a:cs typeface="Consolas"/>
              <a:sym typeface="Consolas"/>
            </a:endParaRPr>
          </a:p>
          <a:p>
            <a:pPr marL="0" lvl="0" indent="0" rtl="0">
              <a:spcBef>
                <a:spcPts val="0"/>
              </a:spcBef>
              <a:spcAft>
                <a:spcPts val="0"/>
              </a:spcAft>
              <a:buNone/>
            </a:pPr>
            <a:endParaRPr sz="1100">
              <a:solidFill>
                <a:schemeClr val="dk1"/>
              </a:solidFill>
              <a:latin typeface="Consolas"/>
              <a:ea typeface="Consolas"/>
              <a:cs typeface="Consolas"/>
              <a:sym typeface="Consolas"/>
            </a:endParaRPr>
          </a:p>
          <a:p>
            <a:pPr marL="0" lvl="0" indent="0" rtl="0">
              <a:spcBef>
                <a:spcPts val="0"/>
              </a:spcBef>
              <a:spcAft>
                <a:spcPts val="0"/>
              </a:spcAft>
              <a:buNone/>
            </a:pPr>
            <a:r>
              <a:rPr lang="en" sz="1100">
                <a:solidFill>
                  <a:schemeClr val="dk1"/>
                </a:solidFill>
                <a:latin typeface="Consolas"/>
                <a:ea typeface="Consolas"/>
                <a:cs typeface="Consolas"/>
                <a:sym typeface="Consolas"/>
              </a:rPr>
              <a:t># create a constant of type float 32-bit, shape is a vector of 3 elements</a:t>
            </a:r>
            <a:endParaRPr sz="1100">
              <a:solidFill>
                <a:schemeClr val="dk1"/>
              </a:solidFill>
              <a:latin typeface="Consolas"/>
              <a:ea typeface="Consolas"/>
              <a:cs typeface="Consolas"/>
              <a:sym typeface="Consolas"/>
            </a:endParaRPr>
          </a:p>
          <a:p>
            <a:pPr marL="0" lvl="0" indent="0" rtl="0">
              <a:spcBef>
                <a:spcPts val="0"/>
              </a:spcBef>
              <a:spcAft>
                <a:spcPts val="0"/>
              </a:spcAft>
              <a:buNone/>
            </a:pPr>
            <a:r>
              <a:rPr lang="en" sz="1100">
                <a:solidFill>
                  <a:schemeClr val="dk1"/>
                </a:solidFill>
                <a:latin typeface="Consolas"/>
                <a:ea typeface="Consolas"/>
                <a:cs typeface="Consolas"/>
                <a:sym typeface="Consolas"/>
              </a:rPr>
              <a:t>b = tf.constant([5, 5, 5], tf.float32)</a:t>
            </a:r>
            <a:endParaRPr sz="1100">
              <a:solidFill>
                <a:schemeClr val="dk1"/>
              </a:solidFill>
              <a:latin typeface="Consolas"/>
              <a:ea typeface="Consolas"/>
              <a:cs typeface="Consolas"/>
              <a:sym typeface="Consolas"/>
            </a:endParaRPr>
          </a:p>
          <a:p>
            <a:pPr marL="0" lvl="0" indent="0" rtl="0">
              <a:spcBef>
                <a:spcPts val="0"/>
              </a:spcBef>
              <a:spcAft>
                <a:spcPts val="0"/>
              </a:spcAft>
              <a:buNone/>
            </a:pPr>
            <a:endParaRPr sz="1100">
              <a:solidFill>
                <a:schemeClr val="dk1"/>
              </a:solidFill>
              <a:latin typeface="Consolas"/>
              <a:ea typeface="Consolas"/>
              <a:cs typeface="Consolas"/>
              <a:sym typeface="Consolas"/>
            </a:endParaRPr>
          </a:p>
          <a:p>
            <a:pPr marL="0" lvl="0" indent="0" rtl="0">
              <a:spcBef>
                <a:spcPts val="0"/>
              </a:spcBef>
              <a:spcAft>
                <a:spcPts val="0"/>
              </a:spcAft>
              <a:buNone/>
            </a:pPr>
            <a:r>
              <a:rPr lang="en" sz="1100">
                <a:solidFill>
                  <a:schemeClr val="dk1"/>
                </a:solidFill>
                <a:latin typeface="Consolas"/>
                <a:ea typeface="Consolas"/>
                <a:cs typeface="Consolas"/>
                <a:sym typeface="Consolas"/>
              </a:rPr>
              <a:t># use the placeholder as you would a constant or a variable</a:t>
            </a:r>
            <a:endParaRPr sz="1100">
              <a:solidFill>
                <a:schemeClr val="dk1"/>
              </a:solidFill>
              <a:latin typeface="Consolas"/>
              <a:ea typeface="Consolas"/>
              <a:cs typeface="Consolas"/>
              <a:sym typeface="Consolas"/>
            </a:endParaRPr>
          </a:p>
          <a:p>
            <a:pPr marL="0" lvl="0" indent="0" rtl="0">
              <a:spcBef>
                <a:spcPts val="0"/>
              </a:spcBef>
              <a:spcAft>
                <a:spcPts val="0"/>
              </a:spcAft>
              <a:buNone/>
            </a:pPr>
            <a:r>
              <a:rPr lang="en" sz="1100">
                <a:solidFill>
                  <a:schemeClr val="dk1"/>
                </a:solidFill>
                <a:latin typeface="Consolas"/>
                <a:ea typeface="Consolas"/>
                <a:cs typeface="Consolas"/>
                <a:sym typeface="Consolas"/>
              </a:rPr>
              <a:t>c = a + b  # Short for tf.add(a, b)</a:t>
            </a:r>
            <a:endParaRPr sz="1100">
              <a:solidFill>
                <a:schemeClr val="dk1"/>
              </a:solidFill>
              <a:latin typeface="Consolas"/>
              <a:ea typeface="Consolas"/>
              <a:cs typeface="Consolas"/>
              <a:sym typeface="Consolas"/>
            </a:endParaRPr>
          </a:p>
          <a:p>
            <a:pPr marL="0" lvl="0" indent="0" rtl="0">
              <a:spcBef>
                <a:spcPts val="0"/>
              </a:spcBef>
              <a:spcAft>
                <a:spcPts val="0"/>
              </a:spcAft>
              <a:buNone/>
            </a:pPr>
            <a:endParaRPr sz="1100">
              <a:solidFill>
                <a:schemeClr val="dk1"/>
              </a:solidFill>
              <a:latin typeface="Consolas"/>
              <a:ea typeface="Consolas"/>
              <a:cs typeface="Consolas"/>
              <a:sym typeface="Consolas"/>
            </a:endParaRPr>
          </a:p>
          <a:p>
            <a:pPr marL="0" lvl="0" indent="0" rtl="0">
              <a:spcBef>
                <a:spcPts val="0"/>
              </a:spcBef>
              <a:spcAft>
                <a:spcPts val="0"/>
              </a:spcAft>
              <a:buNone/>
            </a:pPr>
            <a:r>
              <a:rPr lang="en" sz="1100">
                <a:solidFill>
                  <a:schemeClr val="dk1"/>
                </a:solidFill>
                <a:latin typeface="Consolas"/>
                <a:ea typeface="Consolas"/>
                <a:cs typeface="Consolas"/>
                <a:sym typeface="Consolas"/>
              </a:rPr>
              <a:t>with tf.Session() as sess:</a:t>
            </a:r>
            <a:endParaRPr sz="1100">
              <a:solidFill>
                <a:schemeClr val="dk1"/>
              </a:solidFill>
              <a:latin typeface="Consolas"/>
              <a:ea typeface="Consolas"/>
              <a:cs typeface="Consolas"/>
              <a:sym typeface="Consolas"/>
            </a:endParaRPr>
          </a:p>
          <a:p>
            <a:pPr marL="0" lvl="0" indent="0" rtl="0">
              <a:spcBef>
                <a:spcPts val="0"/>
              </a:spcBef>
              <a:spcAft>
                <a:spcPts val="0"/>
              </a:spcAft>
              <a:buNone/>
            </a:pPr>
            <a:r>
              <a:rPr lang="en" sz="1100">
                <a:solidFill>
                  <a:schemeClr val="dk1"/>
                </a:solidFill>
                <a:latin typeface="Consolas"/>
                <a:ea typeface="Consolas"/>
                <a:cs typeface="Consolas"/>
                <a:sym typeface="Consolas"/>
              </a:rPr>
              <a:t>	print(sess.run(c, </a:t>
            </a:r>
            <a:r>
              <a:rPr lang="en" sz="1100">
                <a:solidFill>
                  <a:schemeClr val="dk1"/>
                </a:solidFill>
                <a:highlight>
                  <a:schemeClr val="accent3"/>
                </a:highlight>
                <a:latin typeface="Consolas"/>
                <a:ea typeface="Consolas"/>
                <a:cs typeface="Consolas"/>
                <a:sym typeface="Consolas"/>
              </a:rPr>
              <a:t>{a: [1, 2, 3]}</a:t>
            </a: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marL="0" lvl="0" indent="0" rtl="0">
              <a:spcBef>
                <a:spcPts val="0"/>
              </a:spcBef>
              <a:spcAft>
                <a:spcPts val="0"/>
              </a:spcAft>
              <a:buNone/>
            </a:pPr>
            <a:endParaRPr sz="1100">
              <a:solidFill>
                <a:schemeClr val="dk1"/>
              </a:solidFill>
              <a:latin typeface="Consolas"/>
              <a:ea typeface="Consolas"/>
              <a:cs typeface="Consolas"/>
              <a:sym typeface="Consolas"/>
            </a:endParaRPr>
          </a:p>
          <a:p>
            <a:pPr marL="0" lvl="0" indent="0" rtl="0">
              <a:spcBef>
                <a:spcPts val="0"/>
              </a:spcBef>
              <a:spcAft>
                <a:spcPts val="0"/>
              </a:spcAft>
              <a:buNone/>
            </a:pPr>
            <a:r>
              <a:rPr lang="en" sz="1100">
                <a:solidFill>
                  <a:schemeClr val="dk1"/>
                </a:solidFill>
                <a:latin typeface="Consolas"/>
                <a:ea typeface="Consolas"/>
                <a:cs typeface="Consolas"/>
                <a:sym typeface="Consolas"/>
              </a:rPr>
              <a:t># &gt;&gt; [6, 7, 8]</a:t>
            </a:r>
            <a:endParaRPr b="1">
              <a:solidFill>
                <a:srgbClr val="FFFFFF"/>
              </a:solidFill>
              <a:latin typeface="Consolas"/>
              <a:ea typeface="Consolas"/>
              <a:cs typeface="Consolas"/>
              <a:sym typeface="Consolas"/>
            </a:endParaRPr>
          </a:p>
        </p:txBody>
      </p:sp>
      <p:pic>
        <p:nvPicPr>
          <p:cNvPr id="697" name="Shape 697"/>
          <p:cNvPicPr preferRelativeResize="0"/>
          <p:nvPr/>
        </p:nvPicPr>
        <p:blipFill>
          <a:blip r:embed="rId3">
            <a:alphaModFix/>
          </a:blip>
          <a:stretch>
            <a:fillRect/>
          </a:stretch>
        </p:blipFill>
        <p:spPr>
          <a:xfrm>
            <a:off x="5822925" y="2741975"/>
            <a:ext cx="3009376" cy="2093476"/>
          </a:xfrm>
          <a:prstGeom prst="rect">
            <a:avLst/>
          </a:prstGeom>
          <a:noFill/>
          <a:ln>
            <a:noFill/>
          </a:ln>
        </p:spPr>
      </p:pic>
      <p:sp>
        <p:nvSpPr>
          <p:cNvPr id="698" name="Shape 6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124</a:t>
            </a:fld>
            <a:endParaRPr/>
          </a:p>
        </p:txBody>
      </p:sp>
    </p:spTree>
    <p:extLst>
      <p:ext uri="{BB962C8B-B14F-4D97-AF65-F5344CB8AC3E}">
        <p14:creationId xmlns:p14="http://schemas.microsoft.com/office/powerpoint/2010/main" val="2769389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Shape 7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What if want to feed multiple data points in?</a:t>
            </a:r>
            <a:endParaRPr b="1">
              <a:latin typeface="Georgia"/>
              <a:ea typeface="Georgia"/>
              <a:cs typeface="Georgia"/>
              <a:sym typeface="Georgia"/>
            </a:endParaRPr>
          </a:p>
        </p:txBody>
      </p:sp>
      <p:sp>
        <p:nvSpPr>
          <p:cNvPr id="704" name="Shape 704"/>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Georgia"/>
                <a:ea typeface="Georgia"/>
                <a:cs typeface="Georgia"/>
                <a:sym typeface="Georgia"/>
              </a:rPr>
              <a:t>You have to do it one at a time</a:t>
            </a:r>
            <a:endParaRPr>
              <a:latin typeface="Georgia"/>
              <a:ea typeface="Georgia"/>
              <a:cs typeface="Georgia"/>
              <a:sym typeface="Georgia"/>
            </a:endParaRPr>
          </a:p>
          <a:p>
            <a:pPr marL="0" lvl="0" indent="0" rtl="0">
              <a:spcBef>
                <a:spcPts val="1600"/>
              </a:spcBef>
              <a:spcAft>
                <a:spcPts val="0"/>
              </a:spcAft>
              <a:buNone/>
            </a:pPr>
            <a:r>
              <a:rPr lang="en" sz="1200">
                <a:solidFill>
                  <a:srgbClr val="FFFFFF"/>
                </a:solidFill>
                <a:latin typeface="Consolas"/>
                <a:ea typeface="Consolas"/>
                <a:cs typeface="Consolas"/>
                <a:sym typeface="Consolas"/>
              </a:rPr>
              <a:t>with tf.Session() as sess:</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for a_value in list_of_values_for_a:</a:t>
            </a:r>
            <a:endParaRPr sz="1200">
              <a:solidFill>
                <a:srgbClr val="FFFFFF"/>
              </a:solidFill>
              <a:latin typeface="Consolas"/>
              <a:ea typeface="Consolas"/>
              <a:cs typeface="Consolas"/>
              <a:sym typeface="Consolas"/>
            </a:endParaRPr>
          </a:p>
          <a:p>
            <a:pPr marL="0" lvl="0" indent="457200" rtl="0">
              <a:spcBef>
                <a:spcPts val="0"/>
              </a:spcBef>
              <a:spcAft>
                <a:spcPts val="0"/>
              </a:spcAft>
              <a:buNone/>
            </a:pPr>
            <a:r>
              <a:rPr lang="en" sz="1200">
                <a:solidFill>
                  <a:srgbClr val="FFFFFF"/>
                </a:solidFill>
                <a:latin typeface="Consolas"/>
                <a:ea typeface="Consolas"/>
                <a:cs typeface="Consolas"/>
                <a:sym typeface="Consolas"/>
              </a:rPr>
              <a:t>	print(sess.run(c, {a: a_value}))</a:t>
            </a:r>
            <a:endParaRPr sz="1200">
              <a:latin typeface="Consolas"/>
              <a:ea typeface="Consolas"/>
              <a:cs typeface="Consolas"/>
              <a:sym typeface="Consolas"/>
            </a:endParaRPr>
          </a:p>
          <a:p>
            <a:pPr marL="0" lvl="0" indent="0" rtl="0">
              <a:spcBef>
                <a:spcPts val="0"/>
              </a:spcBef>
              <a:spcAft>
                <a:spcPts val="0"/>
              </a:spcAft>
              <a:buNone/>
            </a:pPr>
            <a:endParaRPr sz="1100">
              <a:solidFill>
                <a:srgbClr val="FFFFFF"/>
              </a:solidFill>
              <a:latin typeface="Georgia"/>
              <a:ea typeface="Georgia"/>
              <a:cs typeface="Georgia"/>
              <a:sym typeface="Georgia"/>
            </a:endParaRPr>
          </a:p>
          <a:p>
            <a:pPr marL="0" lvl="0" indent="0" rtl="0">
              <a:spcBef>
                <a:spcPts val="0"/>
              </a:spcBef>
              <a:spcAft>
                <a:spcPts val="0"/>
              </a:spcAft>
              <a:buNone/>
            </a:pPr>
            <a:endParaRPr sz="1100">
              <a:solidFill>
                <a:srgbClr val="FFFFFF"/>
              </a:solidFill>
              <a:latin typeface="Georgia"/>
              <a:ea typeface="Georgia"/>
              <a:cs typeface="Georgia"/>
              <a:sym typeface="Georgia"/>
            </a:endParaRPr>
          </a:p>
        </p:txBody>
      </p:sp>
      <p:sp>
        <p:nvSpPr>
          <p:cNvPr id="705" name="Shape 7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125</a:t>
            </a:fld>
            <a:endParaRPr/>
          </a:p>
        </p:txBody>
      </p:sp>
    </p:spTree>
    <p:extLst>
      <p:ext uri="{BB962C8B-B14F-4D97-AF65-F5344CB8AC3E}">
        <p14:creationId xmlns:p14="http://schemas.microsoft.com/office/powerpoint/2010/main" val="18716528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1792725"/>
            <a:ext cx="8520600" cy="15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You can feed_dict any feedable tensor.</a:t>
            </a:r>
            <a:endParaRPr b="1">
              <a:latin typeface="Georgia"/>
              <a:ea typeface="Georgia"/>
              <a:cs typeface="Georgia"/>
              <a:sym typeface="Georgia"/>
            </a:endParaRPr>
          </a:p>
          <a:p>
            <a:pPr marL="0" lvl="0" indent="0" algn="ctr" rtl="0">
              <a:spcBef>
                <a:spcPts val="0"/>
              </a:spcBef>
              <a:spcAft>
                <a:spcPts val="0"/>
              </a:spcAft>
              <a:buNone/>
            </a:pPr>
            <a:r>
              <a:rPr lang="en" b="1">
                <a:latin typeface="Georgia"/>
                <a:ea typeface="Georgia"/>
                <a:cs typeface="Georgia"/>
                <a:sym typeface="Georgia"/>
              </a:rPr>
              <a:t>Placeholder is just a way to indicate that something must be fed</a:t>
            </a:r>
            <a:endParaRPr b="1">
              <a:latin typeface="Georgia"/>
              <a:ea typeface="Georgia"/>
              <a:cs typeface="Georgia"/>
              <a:sym typeface="Georgia"/>
            </a:endParaRPr>
          </a:p>
        </p:txBody>
      </p:sp>
      <p:sp>
        <p:nvSpPr>
          <p:cNvPr id="711" name="Shape 7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126</a:t>
            </a:fld>
            <a:endParaRPr/>
          </a:p>
        </p:txBody>
      </p:sp>
    </p:spTree>
    <p:extLst>
      <p:ext uri="{BB962C8B-B14F-4D97-AF65-F5344CB8AC3E}">
        <p14:creationId xmlns:p14="http://schemas.microsoft.com/office/powerpoint/2010/main" val="37262524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title"/>
          </p:nvPr>
        </p:nvSpPr>
        <p:spPr>
          <a:xfrm>
            <a:off x="311700" y="2052225"/>
            <a:ext cx="8520600" cy="107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onsolas"/>
                <a:ea typeface="Consolas"/>
                <a:cs typeface="Consolas"/>
                <a:sym typeface="Consolas"/>
              </a:rPr>
              <a:t>tf.Graph.is_feedable(tensor) </a:t>
            </a:r>
            <a:endParaRPr b="1">
              <a:latin typeface="Consolas"/>
              <a:ea typeface="Consolas"/>
              <a:cs typeface="Consolas"/>
              <a:sym typeface="Consolas"/>
            </a:endParaRPr>
          </a:p>
          <a:p>
            <a:pPr marL="0" lvl="0" indent="0" algn="ctr" rtl="0">
              <a:spcBef>
                <a:spcPts val="0"/>
              </a:spcBef>
              <a:spcAft>
                <a:spcPts val="0"/>
              </a:spcAft>
              <a:buNone/>
            </a:pPr>
            <a:r>
              <a:rPr lang="en" sz="2400">
                <a:latin typeface="Georgia"/>
                <a:ea typeface="Georgia"/>
                <a:cs typeface="Georgia"/>
                <a:sym typeface="Georgia"/>
              </a:rPr>
              <a:t># True if and only if tensor is feedable.</a:t>
            </a:r>
            <a:endParaRPr sz="2400">
              <a:latin typeface="Georgia"/>
              <a:ea typeface="Georgia"/>
              <a:cs typeface="Georgia"/>
              <a:sym typeface="Georgia"/>
            </a:endParaRPr>
          </a:p>
        </p:txBody>
      </p:sp>
      <p:sp>
        <p:nvSpPr>
          <p:cNvPr id="717" name="Shape 7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127</a:t>
            </a:fld>
            <a:endParaRPr/>
          </a:p>
        </p:txBody>
      </p:sp>
    </p:spTree>
    <p:extLst>
      <p:ext uri="{BB962C8B-B14F-4D97-AF65-F5344CB8AC3E}">
        <p14:creationId xmlns:p14="http://schemas.microsoft.com/office/powerpoint/2010/main" val="39832007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Feeding values to TF ops </a:t>
            </a:r>
            <a:endParaRPr b="1">
              <a:latin typeface="Georgia"/>
              <a:ea typeface="Georgia"/>
              <a:cs typeface="Georgia"/>
              <a:sym typeface="Georgia"/>
            </a:endParaRPr>
          </a:p>
        </p:txBody>
      </p:sp>
      <p:sp>
        <p:nvSpPr>
          <p:cNvPr id="723" name="Shape 723"/>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 create operations, tensors, etc (using the default graph)</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a = tf.add(2, 5)</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b = tf.multiply(a, 3)</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with tf.Session() as sess:</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	# compute the value of b given a is 15</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r>
              <a:rPr lang="en" sz="1400">
                <a:solidFill>
                  <a:srgbClr val="FFFFFF"/>
                </a:solidFill>
                <a:latin typeface="Consolas"/>
                <a:ea typeface="Consolas"/>
                <a:cs typeface="Consolas"/>
                <a:sym typeface="Consolas"/>
              </a:rPr>
              <a:t>	sess.run(b, feed_dict=</a:t>
            </a:r>
            <a:r>
              <a:rPr lang="en" sz="1400">
                <a:solidFill>
                  <a:schemeClr val="dk1"/>
                </a:solidFill>
                <a:latin typeface="Consolas"/>
                <a:ea typeface="Consolas"/>
                <a:cs typeface="Consolas"/>
                <a:sym typeface="Consolas"/>
              </a:rPr>
              <a:t>{a: 15}</a:t>
            </a:r>
            <a:r>
              <a:rPr lang="en" sz="1400">
                <a:solidFill>
                  <a:srgbClr val="FFFFFF"/>
                </a:solidFill>
                <a:latin typeface="Consolas"/>
                <a:ea typeface="Consolas"/>
                <a:cs typeface="Consolas"/>
                <a:sym typeface="Consolas"/>
              </a:rPr>
              <a:t>) 				# &gt;&gt; 45</a:t>
            </a:r>
            <a:endParaRPr sz="1400">
              <a:solidFill>
                <a:srgbClr val="FFFFFF"/>
              </a:solidFill>
              <a:latin typeface="Consolas"/>
              <a:ea typeface="Consolas"/>
              <a:cs typeface="Consolas"/>
              <a:sym typeface="Consolas"/>
            </a:endParaRPr>
          </a:p>
          <a:p>
            <a:pPr marL="0" lvl="0" indent="0" rtl="0">
              <a:lnSpc>
                <a:spcPct val="100000"/>
              </a:lnSpc>
              <a:spcBef>
                <a:spcPts val="0"/>
              </a:spcBef>
              <a:spcAft>
                <a:spcPts val="0"/>
              </a:spcAft>
              <a:buNone/>
            </a:pPr>
            <a:endParaRPr sz="1400">
              <a:solidFill>
                <a:srgbClr val="FFFFFF"/>
              </a:solidFill>
              <a:latin typeface="Consolas"/>
              <a:ea typeface="Consolas"/>
              <a:cs typeface="Consolas"/>
              <a:sym typeface="Consolas"/>
            </a:endParaRPr>
          </a:p>
        </p:txBody>
      </p:sp>
      <p:sp>
        <p:nvSpPr>
          <p:cNvPr id="724" name="Shape 7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128</a:t>
            </a:fld>
            <a:endParaRPr/>
          </a:p>
        </p:txBody>
      </p:sp>
    </p:spTree>
    <p:extLst>
      <p:ext uri="{BB962C8B-B14F-4D97-AF65-F5344CB8AC3E}">
        <p14:creationId xmlns:p14="http://schemas.microsoft.com/office/powerpoint/2010/main" val="8861988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Shape 729"/>
          <p:cNvSpPr txBox="1">
            <a:spLocks noGrp="1"/>
          </p:cNvSpPr>
          <p:nvPr>
            <p:ph type="title"/>
          </p:nvPr>
        </p:nvSpPr>
        <p:spPr>
          <a:xfrm>
            <a:off x="311700" y="2052225"/>
            <a:ext cx="8520600" cy="107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Extremely helpful for testing</a:t>
            </a:r>
            <a:endParaRPr b="1">
              <a:latin typeface="Georgia"/>
              <a:ea typeface="Georgia"/>
              <a:cs typeface="Georgia"/>
              <a:sym typeface="Georgia"/>
            </a:endParaRPr>
          </a:p>
          <a:p>
            <a:pPr marL="0" lvl="0" indent="0" algn="ctr" rtl="0">
              <a:spcBef>
                <a:spcPts val="0"/>
              </a:spcBef>
              <a:spcAft>
                <a:spcPts val="0"/>
              </a:spcAft>
              <a:buNone/>
            </a:pPr>
            <a:r>
              <a:rPr lang="en" sz="1800" b="1">
                <a:latin typeface="Georgia"/>
                <a:ea typeface="Georgia"/>
                <a:cs typeface="Georgia"/>
                <a:sym typeface="Georgia"/>
              </a:rPr>
              <a:t>Feed in dummy values to test parts of a large graph</a:t>
            </a:r>
            <a:endParaRPr sz="1800" b="1">
              <a:latin typeface="Georgia"/>
              <a:ea typeface="Georgia"/>
              <a:cs typeface="Georgia"/>
              <a:sym typeface="Georgia"/>
            </a:endParaRPr>
          </a:p>
        </p:txBody>
      </p:sp>
      <p:sp>
        <p:nvSpPr>
          <p:cNvPr id="730" name="Shape 7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129</a:t>
            </a:fld>
            <a:endParaRPr/>
          </a:p>
        </p:txBody>
      </p:sp>
    </p:spTree>
    <p:extLst>
      <p:ext uri="{BB962C8B-B14F-4D97-AF65-F5344CB8AC3E}">
        <p14:creationId xmlns:p14="http://schemas.microsoft.com/office/powerpoint/2010/main" val="2121429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Data Flow Graphs</a:t>
            </a:r>
            <a:endParaRPr b="1">
              <a:latin typeface="Georgia"/>
              <a:ea typeface="Georgia"/>
              <a:cs typeface="Georgia"/>
              <a:sym typeface="Georgia"/>
            </a:endParaRPr>
          </a:p>
        </p:txBody>
      </p:sp>
      <p:sp>
        <p:nvSpPr>
          <p:cNvPr id="315" name="Shape 315"/>
          <p:cNvSpPr txBox="1">
            <a:spLocks noGrp="1"/>
          </p:cNvSpPr>
          <p:nvPr>
            <p:ph type="body" idx="1"/>
          </p:nvPr>
        </p:nvSpPr>
        <p:spPr>
          <a:xfrm>
            <a:off x="311700" y="1330250"/>
            <a:ext cx="8520600" cy="23082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16" name="Shape 316"/>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17" name="Shape 317"/>
          <p:cNvSpPr txBox="1"/>
          <p:nvPr/>
        </p:nvSpPr>
        <p:spPr>
          <a:xfrm>
            <a:off x="311700" y="2405950"/>
            <a:ext cx="4318800" cy="1675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EFEFEF"/>
                </a:solidFill>
                <a:latin typeface="Times New Roman"/>
                <a:ea typeface="Times New Roman"/>
                <a:cs typeface="Times New Roman"/>
                <a:sym typeface="Times New Roman"/>
              </a:rPr>
              <a:t>Why x, y?</a:t>
            </a:r>
            <a:endParaRPr dirty="0">
              <a:solidFill>
                <a:srgbClr val="EFEFEF"/>
              </a:solidFill>
              <a:latin typeface="Times New Roman"/>
              <a:ea typeface="Times New Roman"/>
              <a:cs typeface="Times New Roman"/>
              <a:sym typeface="Times New Roman"/>
            </a:endParaRPr>
          </a:p>
          <a:p>
            <a:pPr marL="0" lvl="0" indent="0" rtl="0">
              <a:spcBef>
                <a:spcPts val="0"/>
              </a:spcBef>
              <a:spcAft>
                <a:spcPts val="0"/>
              </a:spcAft>
              <a:buNone/>
            </a:pPr>
            <a:endParaRPr dirty="0">
              <a:solidFill>
                <a:srgbClr val="EFEFEF"/>
              </a:solidFill>
              <a:latin typeface="Times New Roman"/>
              <a:ea typeface="Times New Roman"/>
              <a:cs typeface="Times New Roman"/>
              <a:sym typeface="Times New Roman"/>
            </a:endParaRPr>
          </a:p>
          <a:p>
            <a:pPr marL="0" lvl="0" indent="0" rtl="0">
              <a:spcBef>
                <a:spcPts val="0"/>
              </a:spcBef>
              <a:spcAft>
                <a:spcPts val="0"/>
              </a:spcAft>
              <a:buNone/>
            </a:pPr>
            <a:r>
              <a:rPr lang="en" dirty="0">
                <a:solidFill>
                  <a:srgbClr val="EFEFEF"/>
                </a:solidFill>
                <a:latin typeface="Times New Roman"/>
                <a:ea typeface="Times New Roman"/>
                <a:cs typeface="Times New Roman"/>
                <a:sym typeface="Times New Roman"/>
              </a:rPr>
              <a:t>TF automatically names the nodes when you don’t explicitly name them. </a:t>
            </a:r>
            <a:endParaRPr dirty="0">
              <a:solidFill>
                <a:srgbClr val="EFEFEF"/>
              </a:solidFill>
              <a:latin typeface="Times New Roman"/>
              <a:ea typeface="Times New Roman"/>
              <a:cs typeface="Times New Roman"/>
              <a:sym typeface="Times New Roman"/>
            </a:endParaRPr>
          </a:p>
          <a:p>
            <a:pPr marL="0" lvl="0" indent="0" rtl="0">
              <a:spcBef>
                <a:spcPts val="0"/>
              </a:spcBef>
              <a:spcAft>
                <a:spcPts val="0"/>
              </a:spcAft>
              <a:buNone/>
            </a:pPr>
            <a:r>
              <a:rPr lang="en" dirty="0">
                <a:solidFill>
                  <a:srgbClr val="EFEFEF"/>
                </a:solidFill>
                <a:latin typeface="Times New Roman"/>
                <a:ea typeface="Times New Roman"/>
                <a:cs typeface="Times New Roman"/>
                <a:sym typeface="Times New Roman"/>
              </a:rPr>
              <a:t>x = 3</a:t>
            </a:r>
            <a:endParaRPr dirty="0">
              <a:solidFill>
                <a:srgbClr val="EFEFEF"/>
              </a:solidFill>
              <a:latin typeface="Times New Roman"/>
              <a:ea typeface="Times New Roman"/>
              <a:cs typeface="Times New Roman"/>
              <a:sym typeface="Times New Roman"/>
            </a:endParaRPr>
          </a:p>
          <a:p>
            <a:pPr marL="0" lvl="0" indent="0" rtl="0">
              <a:spcBef>
                <a:spcPts val="0"/>
              </a:spcBef>
              <a:spcAft>
                <a:spcPts val="0"/>
              </a:spcAft>
              <a:buNone/>
            </a:pPr>
            <a:r>
              <a:rPr lang="en" dirty="0">
                <a:solidFill>
                  <a:srgbClr val="EFEFEF"/>
                </a:solidFill>
                <a:latin typeface="Times New Roman"/>
                <a:ea typeface="Times New Roman"/>
                <a:cs typeface="Times New Roman"/>
                <a:sym typeface="Times New Roman"/>
              </a:rPr>
              <a:t>y = 5</a:t>
            </a:r>
            <a:endParaRPr dirty="0">
              <a:solidFill>
                <a:srgbClr val="EFEFEF"/>
              </a:solidFill>
              <a:latin typeface="Times New Roman"/>
              <a:ea typeface="Times New Roman"/>
              <a:cs typeface="Times New Roman"/>
              <a:sym typeface="Times New Roman"/>
            </a:endParaRPr>
          </a:p>
          <a:p>
            <a:pPr marL="0" lvl="0" indent="0" rtl="0">
              <a:spcBef>
                <a:spcPts val="0"/>
              </a:spcBef>
              <a:spcAft>
                <a:spcPts val="0"/>
              </a:spcAft>
              <a:buNone/>
            </a:pPr>
            <a:endParaRPr dirty="0">
              <a:solidFill>
                <a:srgbClr val="EFEFEF"/>
              </a:solidFill>
            </a:endParaRPr>
          </a:p>
        </p:txBody>
      </p:sp>
      <p:sp>
        <p:nvSpPr>
          <p:cNvPr id="318" name="Shape 318"/>
          <p:cNvSpPr txBox="1"/>
          <p:nvPr/>
        </p:nvSpPr>
        <p:spPr>
          <a:xfrm>
            <a:off x="4367875" y="1370925"/>
            <a:ext cx="3347400" cy="42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EFEFEF"/>
                </a:solidFill>
              </a:rPr>
              <a:t>Visualized by TensorBoard</a:t>
            </a:r>
            <a:endParaRPr>
              <a:solidFill>
                <a:srgbClr val="EFEFEF"/>
              </a:solidFill>
            </a:endParaRPr>
          </a:p>
        </p:txBody>
      </p:sp>
      <p:sp>
        <p:nvSpPr>
          <p:cNvPr id="319" name="Shape 3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lt2"/>
                </a:solidFill>
              </a:rPr>
              <a:t>13</a:t>
            </a:fld>
            <a:endParaRPr>
              <a:solidFill>
                <a:schemeClr val="lt2"/>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Shape 7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130</a:t>
            </a:fld>
            <a:endParaRPr/>
          </a:p>
        </p:txBody>
      </p:sp>
      <p:sp>
        <p:nvSpPr>
          <p:cNvPr id="736" name="Shape 736"/>
          <p:cNvSpPr txBox="1"/>
          <p:nvPr/>
        </p:nvSpPr>
        <p:spPr>
          <a:xfrm>
            <a:off x="220375" y="4712800"/>
            <a:ext cx="4749600" cy="34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latin typeface="Times New Roman"/>
                <a:ea typeface="Times New Roman"/>
                <a:cs typeface="Times New Roman"/>
                <a:sym typeface="Times New Roman"/>
              </a:rPr>
              <a:t>*I might have made this term up</a:t>
            </a:r>
            <a:endParaRPr>
              <a:solidFill>
                <a:srgbClr val="FFFFFF"/>
              </a:solidFill>
              <a:latin typeface="Times New Roman"/>
              <a:ea typeface="Times New Roman"/>
              <a:cs typeface="Times New Roman"/>
              <a:sym typeface="Times New Roman"/>
            </a:endParaRPr>
          </a:p>
        </p:txBody>
      </p:sp>
      <p:sp>
        <p:nvSpPr>
          <p:cNvPr id="737" name="Shape 7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The trap of lazy loading*</a:t>
            </a:r>
            <a:endParaRPr b="1">
              <a:latin typeface="Georgia"/>
              <a:ea typeface="Georgia"/>
              <a:cs typeface="Georgia"/>
              <a:sym typeface="Georgia"/>
            </a:endParaRPr>
          </a:p>
        </p:txBody>
      </p:sp>
      <p:pic>
        <p:nvPicPr>
          <p:cNvPr id="738" name="Shape 738"/>
          <p:cNvPicPr preferRelativeResize="0"/>
          <p:nvPr/>
        </p:nvPicPr>
        <p:blipFill>
          <a:blip r:embed="rId3">
            <a:alphaModFix/>
          </a:blip>
          <a:stretch>
            <a:fillRect/>
          </a:stretch>
        </p:blipFill>
        <p:spPr>
          <a:xfrm>
            <a:off x="3100513" y="1017725"/>
            <a:ext cx="2942985" cy="3820976"/>
          </a:xfrm>
          <a:prstGeom prst="rect">
            <a:avLst/>
          </a:prstGeom>
          <a:noFill/>
          <a:ln>
            <a:noFill/>
          </a:ln>
        </p:spPr>
      </p:pic>
    </p:spTree>
    <p:extLst>
      <p:ext uri="{BB962C8B-B14F-4D97-AF65-F5344CB8AC3E}">
        <p14:creationId xmlns:p14="http://schemas.microsoft.com/office/powerpoint/2010/main" val="9029739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Shape 743"/>
          <p:cNvSpPr txBox="1">
            <a:spLocks noGrp="1"/>
          </p:cNvSpPr>
          <p:nvPr>
            <p:ph type="title"/>
          </p:nvPr>
        </p:nvSpPr>
        <p:spPr>
          <a:xfrm>
            <a:off x="311700" y="2052225"/>
            <a:ext cx="8520600" cy="107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What’s lazy loading?</a:t>
            </a:r>
            <a:endParaRPr b="1">
              <a:latin typeface="Georgia"/>
              <a:ea typeface="Georgia"/>
              <a:cs typeface="Georgia"/>
              <a:sym typeface="Georgia"/>
            </a:endParaRPr>
          </a:p>
        </p:txBody>
      </p:sp>
      <p:sp>
        <p:nvSpPr>
          <p:cNvPr id="744" name="Shape 7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131</a:t>
            </a:fld>
            <a:endParaRPr/>
          </a:p>
        </p:txBody>
      </p:sp>
    </p:spTree>
    <p:extLst>
      <p:ext uri="{BB962C8B-B14F-4D97-AF65-F5344CB8AC3E}">
        <p14:creationId xmlns:p14="http://schemas.microsoft.com/office/powerpoint/2010/main" val="6789351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Shape 749"/>
          <p:cNvSpPr txBox="1">
            <a:spLocks noGrp="1"/>
          </p:cNvSpPr>
          <p:nvPr>
            <p:ph type="title"/>
          </p:nvPr>
        </p:nvSpPr>
        <p:spPr>
          <a:xfrm>
            <a:off x="311700" y="2052225"/>
            <a:ext cx="8520600" cy="107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Defer creating/initializing an object </a:t>
            </a:r>
            <a:endParaRPr b="1">
              <a:latin typeface="Georgia"/>
              <a:ea typeface="Georgia"/>
              <a:cs typeface="Georgia"/>
              <a:sym typeface="Georgia"/>
            </a:endParaRPr>
          </a:p>
          <a:p>
            <a:pPr marL="0" lvl="0" indent="0" algn="ctr" rtl="0">
              <a:spcBef>
                <a:spcPts val="0"/>
              </a:spcBef>
              <a:spcAft>
                <a:spcPts val="0"/>
              </a:spcAft>
              <a:buNone/>
            </a:pPr>
            <a:r>
              <a:rPr lang="en" b="1">
                <a:latin typeface="Georgia"/>
                <a:ea typeface="Georgia"/>
                <a:cs typeface="Georgia"/>
                <a:sym typeface="Georgia"/>
              </a:rPr>
              <a:t>until it is needed</a:t>
            </a:r>
            <a:endParaRPr b="1">
              <a:latin typeface="Georgia"/>
              <a:ea typeface="Georgia"/>
              <a:cs typeface="Georgia"/>
              <a:sym typeface="Georgia"/>
            </a:endParaRPr>
          </a:p>
        </p:txBody>
      </p:sp>
      <p:sp>
        <p:nvSpPr>
          <p:cNvPr id="750" name="Shape 7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132</a:t>
            </a:fld>
            <a:endParaRPr/>
          </a:p>
        </p:txBody>
      </p:sp>
    </p:spTree>
    <p:extLst>
      <p:ext uri="{BB962C8B-B14F-4D97-AF65-F5344CB8AC3E}">
        <p14:creationId xmlns:p14="http://schemas.microsoft.com/office/powerpoint/2010/main" val="15428009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Lazy loading Example</a:t>
            </a:r>
            <a:endParaRPr b="1">
              <a:latin typeface="Georgia"/>
              <a:ea typeface="Georgia"/>
              <a:cs typeface="Georgia"/>
              <a:sym typeface="Georgia"/>
            </a:endParaRPr>
          </a:p>
        </p:txBody>
      </p:sp>
      <p:sp>
        <p:nvSpPr>
          <p:cNvPr id="756" name="Shape 756"/>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u="sng">
                <a:solidFill>
                  <a:srgbClr val="FFFFFF"/>
                </a:solidFill>
                <a:latin typeface="Georgia"/>
                <a:ea typeface="Georgia"/>
                <a:cs typeface="Georgia"/>
                <a:sym typeface="Georgia"/>
              </a:rPr>
              <a:t>Normal loading</a:t>
            </a:r>
            <a:endParaRPr b="1" u="sng">
              <a:solidFill>
                <a:srgbClr val="FFFFFF"/>
              </a:solidFill>
              <a:latin typeface="Georgia"/>
              <a:ea typeface="Georgia"/>
              <a:cs typeface="Georgia"/>
              <a:sym typeface="Georgia"/>
            </a:endParaRPr>
          </a:p>
          <a:p>
            <a:pPr marL="0" lvl="0" indent="0" rtl="0">
              <a:spcBef>
                <a:spcPts val="1600"/>
              </a:spcBef>
              <a:spcAft>
                <a:spcPts val="0"/>
              </a:spcAft>
              <a:buNone/>
            </a:pPr>
            <a:r>
              <a:rPr lang="en" sz="1200">
                <a:solidFill>
                  <a:srgbClr val="FFFFFF"/>
                </a:solidFill>
                <a:latin typeface="Consolas"/>
                <a:ea typeface="Consolas"/>
                <a:cs typeface="Consolas"/>
                <a:sym typeface="Consolas"/>
              </a:rPr>
              <a:t>x = tf.Variable(10, name='x')</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y = tf.Variable(20, name='y')</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highlight>
                  <a:schemeClr val="accent3"/>
                </a:highlight>
                <a:latin typeface="Consolas"/>
                <a:ea typeface="Consolas"/>
                <a:cs typeface="Consolas"/>
                <a:sym typeface="Consolas"/>
              </a:rPr>
              <a:t>z = tf.add(x, y)</a:t>
            </a:r>
            <a:r>
              <a:rPr lang="en" sz="1200">
                <a:solidFill>
                  <a:srgbClr val="FFFFFF"/>
                </a:solidFill>
                <a:latin typeface="Consolas"/>
                <a:ea typeface="Consolas"/>
                <a:cs typeface="Consolas"/>
                <a:sym typeface="Consolas"/>
              </a:rPr>
              <a:t> 		# create the node before executing the graph</a:t>
            </a:r>
            <a:endParaRPr sz="1200">
              <a:solidFill>
                <a:srgbClr val="FFFFFF"/>
              </a:solidFill>
              <a:latin typeface="Consolas"/>
              <a:ea typeface="Consolas"/>
              <a:cs typeface="Consolas"/>
              <a:sym typeface="Consolas"/>
            </a:endParaRPr>
          </a:p>
          <a:p>
            <a:pPr marL="0" lvl="0" indent="0" rtl="0">
              <a:spcBef>
                <a:spcPts val="0"/>
              </a:spcBef>
              <a:spcAft>
                <a:spcPts val="0"/>
              </a:spcAft>
              <a:buNone/>
            </a:pP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writer = tf.summary.FileWriter('./graphs/normal_loading', tf.get_default_graph())</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with tf.Session() as sess:</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sess.run(tf.global_variables_initializer())</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for _ in range(10):</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a:t>
            </a:r>
            <a:r>
              <a:rPr lang="en" sz="1200">
                <a:solidFill>
                  <a:srgbClr val="FFFFFF"/>
                </a:solidFill>
                <a:highlight>
                  <a:schemeClr val="accent3"/>
                </a:highlight>
                <a:latin typeface="Consolas"/>
                <a:ea typeface="Consolas"/>
                <a:cs typeface="Consolas"/>
                <a:sym typeface="Consolas"/>
              </a:rPr>
              <a:t>sess.run(z)</a:t>
            </a:r>
            <a:endParaRPr sz="1200">
              <a:solidFill>
                <a:srgbClr val="FFFFFF"/>
              </a:solidFill>
              <a:highlight>
                <a:schemeClr val="accent3"/>
              </a:highlight>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writer.close()</a:t>
            </a:r>
            <a:endParaRPr sz="1200">
              <a:solidFill>
                <a:srgbClr val="FFFFFF"/>
              </a:solidFill>
              <a:latin typeface="Consolas"/>
              <a:ea typeface="Consolas"/>
              <a:cs typeface="Consolas"/>
              <a:sym typeface="Consolas"/>
            </a:endParaRPr>
          </a:p>
        </p:txBody>
      </p:sp>
      <p:sp>
        <p:nvSpPr>
          <p:cNvPr id="757" name="Shape 7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133</a:t>
            </a:fld>
            <a:endParaRPr/>
          </a:p>
        </p:txBody>
      </p:sp>
    </p:spTree>
    <p:extLst>
      <p:ext uri="{BB962C8B-B14F-4D97-AF65-F5344CB8AC3E}">
        <p14:creationId xmlns:p14="http://schemas.microsoft.com/office/powerpoint/2010/main" val="22884818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Shape 7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Lazy loading Example</a:t>
            </a:r>
            <a:endParaRPr b="1">
              <a:latin typeface="Georgia"/>
              <a:ea typeface="Georgia"/>
              <a:cs typeface="Georgia"/>
              <a:sym typeface="Georgia"/>
            </a:endParaRPr>
          </a:p>
        </p:txBody>
      </p:sp>
      <p:sp>
        <p:nvSpPr>
          <p:cNvPr id="763" name="Shape 763"/>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u="sng">
                <a:solidFill>
                  <a:srgbClr val="FFFFFF"/>
                </a:solidFill>
                <a:latin typeface="Georgia"/>
                <a:ea typeface="Georgia"/>
                <a:cs typeface="Georgia"/>
                <a:sym typeface="Georgia"/>
              </a:rPr>
              <a:t>Lazy loading</a:t>
            </a:r>
            <a:endParaRPr b="1" u="sng">
              <a:solidFill>
                <a:srgbClr val="FFFFFF"/>
              </a:solidFill>
              <a:latin typeface="Georgia"/>
              <a:ea typeface="Georgia"/>
              <a:cs typeface="Georgia"/>
              <a:sym typeface="Georgia"/>
            </a:endParaRPr>
          </a:p>
          <a:p>
            <a:pPr marL="0" lvl="0" indent="0" rtl="0">
              <a:spcBef>
                <a:spcPts val="1600"/>
              </a:spcBef>
              <a:spcAft>
                <a:spcPts val="0"/>
              </a:spcAft>
              <a:buNone/>
            </a:pPr>
            <a:r>
              <a:rPr lang="en" sz="1200">
                <a:solidFill>
                  <a:srgbClr val="FFFFFF"/>
                </a:solidFill>
                <a:latin typeface="Consolas"/>
                <a:ea typeface="Consolas"/>
                <a:cs typeface="Consolas"/>
                <a:sym typeface="Consolas"/>
              </a:rPr>
              <a:t>x = tf.Variable(10, name='x')</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y = tf.Variable(20, name='y')</a:t>
            </a:r>
            <a:endParaRPr sz="1200">
              <a:solidFill>
                <a:srgbClr val="FFFFFF"/>
              </a:solidFill>
              <a:latin typeface="Consolas"/>
              <a:ea typeface="Consolas"/>
              <a:cs typeface="Consolas"/>
              <a:sym typeface="Consolas"/>
            </a:endParaRPr>
          </a:p>
          <a:p>
            <a:pPr marL="0" lvl="0" indent="0" rtl="0">
              <a:spcBef>
                <a:spcPts val="0"/>
              </a:spcBef>
              <a:spcAft>
                <a:spcPts val="0"/>
              </a:spcAft>
              <a:buNone/>
            </a:pP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writer = tf.summary.FileWriter('./graphs/normal_loading', tf.get_default_graph())</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with tf.Session() as sess:</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sess.run(tf.global_variables_initializer())</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for _ in range(10):</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a:t>
            </a:r>
            <a:r>
              <a:rPr lang="en" sz="1200">
                <a:solidFill>
                  <a:schemeClr val="dk1"/>
                </a:solidFill>
                <a:highlight>
                  <a:schemeClr val="accent3"/>
                </a:highlight>
                <a:latin typeface="Consolas"/>
                <a:ea typeface="Consolas"/>
                <a:cs typeface="Consolas"/>
                <a:sym typeface="Consolas"/>
              </a:rPr>
              <a:t>sess.run(tf.add(x, y))</a:t>
            </a:r>
            <a:r>
              <a:rPr lang="en" sz="1200">
                <a:solidFill>
                  <a:schemeClr val="dk1"/>
                </a:solidFill>
                <a:latin typeface="Consolas"/>
                <a:ea typeface="Consolas"/>
                <a:cs typeface="Consolas"/>
                <a:sym typeface="Consolas"/>
              </a:rPr>
              <a:t> # someone decides to be clever to save one line of code</a:t>
            </a:r>
            <a:endParaRPr sz="1200">
              <a:solidFill>
                <a:srgbClr val="FFFFFF"/>
              </a:solidFill>
              <a:highlight>
                <a:schemeClr val="accent3"/>
              </a:highlight>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writer.close()</a:t>
            </a:r>
            <a:endParaRPr sz="1200">
              <a:solidFill>
                <a:srgbClr val="FFFFFF"/>
              </a:solidFill>
              <a:latin typeface="Consolas"/>
              <a:ea typeface="Consolas"/>
              <a:cs typeface="Consolas"/>
              <a:sym typeface="Consolas"/>
            </a:endParaRPr>
          </a:p>
        </p:txBody>
      </p:sp>
      <p:sp>
        <p:nvSpPr>
          <p:cNvPr id="764" name="Shape 7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134</a:t>
            </a:fld>
            <a:endParaRPr/>
          </a:p>
        </p:txBody>
      </p:sp>
    </p:spTree>
    <p:extLst>
      <p:ext uri="{BB962C8B-B14F-4D97-AF65-F5344CB8AC3E}">
        <p14:creationId xmlns:p14="http://schemas.microsoft.com/office/powerpoint/2010/main" val="21134061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Shape 769"/>
          <p:cNvSpPr txBox="1">
            <a:spLocks noGrp="1"/>
          </p:cNvSpPr>
          <p:nvPr>
            <p:ph type="title"/>
          </p:nvPr>
        </p:nvSpPr>
        <p:spPr>
          <a:xfrm>
            <a:off x="311700" y="2052225"/>
            <a:ext cx="8520600" cy="107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Both give the same value of z</a:t>
            </a:r>
            <a:endParaRPr b="1">
              <a:latin typeface="Georgia"/>
              <a:ea typeface="Georgia"/>
              <a:cs typeface="Georgia"/>
              <a:sym typeface="Georgia"/>
            </a:endParaRPr>
          </a:p>
          <a:p>
            <a:pPr marL="0" lvl="0" indent="0" algn="ctr" rtl="0">
              <a:spcBef>
                <a:spcPts val="0"/>
              </a:spcBef>
              <a:spcAft>
                <a:spcPts val="0"/>
              </a:spcAft>
              <a:buNone/>
            </a:pPr>
            <a:r>
              <a:rPr lang="en" b="1">
                <a:latin typeface="Georgia"/>
                <a:ea typeface="Georgia"/>
                <a:cs typeface="Georgia"/>
                <a:sym typeface="Georgia"/>
              </a:rPr>
              <a:t>What’s the problem?</a:t>
            </a:r>
            <a:endParaRPr b="1">
              <a:latin typeface="Georgia"/>
              <a:ea typeface="Georgia"/>
              <a:cs typeface="Georgia"/>
              <a:sym typeface="Georgia"/>
            </a:endParaRPr>
          </a:p>
        </p:txBody>
      </p:sp>
      <p:sp>
        <p:nvSpPr>
          <p:cNvPr id="770" name="Shape 7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135</a:t>
            </a:fld>
            <a:endParaRPr/>
          </a:p>
        </p:txBody>
      </p:sp>
    </p:spTree>
    <p:extLst>
      <p:ext uri="{BB962C8B-B14F-4D97-AF65-F5344CB8AC3E}">
        <p14:creationId xmlns:p14="http://schemas.microsoft.com/office/powerpoint/2010/main" val="23480711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TensorBoard</a:t>
            </a:r>
            <a:endParaRPr b="1">
              <a:latin typeface="Georgia"/>
              <a:ea typeface="Georgia"/>
              <a:cs typeface="Georgia"/>
              <a:sym typeface="Georgia"/>
            </a:endParaRPr>
          </a:p>
        </p:txBody>
      </p:sp>
      <p:sp>
        <p:nvSpPr>
          <p:cNvPr id="776" name="Shape 776"/>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u="sng">
                <a:solidFill>
                  <a:srgbClr val="FFFFFF"/>
                </a:solidFill>
                <a:latin typeface="Georgia"/>
                <a:ea typeface="Georgia"/>
                <a:cs typeface="Georgia"/>
                <a:sym typeface="Georgia"/>
              </a:rPr>
              <a:t>Normal loading</a:t>
            </a:r>
            <a:endParaRPr sz="1100" b="1" u="sng">
              <a:solidFill>
                <a:srgbClr val="FFFFFF"/>
              </a:solidFill>
              <a:latin typeface="Georgia"/>
              <a:ea typeface="Georgia"/>
              <a:cs typeface="Georgia"/>
              <a:sym typeface="Georgia"/>
            </a:endParaRPr>
          </a:p>
          <a:p>
            <a:pPr marL="0" lvl="0" indent="0" rtl="0">
              <a:spcBef>
                <a:spcPts val="1600"/>
              </a:spcBef>
              <a:spcAft>
                <a:spcPts val="1600"/>
              </a:spcAft>
              <a:buNone/>
            </a:pPr>
            <a:endParaRPr sz="1100">
              <a:solidFill>
                <a:srgbClr val="FFFFFF"/>
              </a:solidFill>
              <a:latin typeface="Georgia"/>
              <a:ea typeface="Georgia"/>
              <a:cs typeface="Georgia"/>
              <a:sym typeface="Georgia"/>
            </a:endParaRPr>
          </a:p>
        </p:txBody>
      </p:sp>
      <p:sp>
        <p:nvSpPr>
          <p:cNvPr id="777" name="Shape 7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136</a:t>
            </a:fld>
            <a:endParaRPr/>
          </a:p>
        </p:txBody>
      </p:sp>
      <p:pic>
        <p:nvPicPr>
          <p:cNvPr id="778" name="Shape 778"/>
          <p:cNvPicPr preferRelativeResize="0"/>
          <p:nvPr/>
        </p:nvPicPr>
        <p:blipFill>
          <a:blip r:embed="rId3">
            <a:alphaModFix/>
          </a:blip>
          <a:stretch>
            <a:fillRect/>
          </a:stretch>
        </p:blipFill>
        <p:spPr>
          <a:xfrm>
            <a:off x="0" y="1724985"/>
            <a:ext cx="9143999" cy="3120679"/>
          </a:xfrm>
          <a:prstGeom prst="rect">
            <a:avLst/>
          </a:prstGeom>
          <a:noFill/>
          <a:ln>
            <a:noFill/>
          </a:ln>
        </p:spPr>
      </p:pic>
    </p:spTree>
    <p:extLst>
      <p:ext uri="{BB962C8B-B14F-4D97-AF65-F5344CB8AC3E}">
        <p14:creationId xmlns:p14="http://schemas.microsoft.com/office/powerpoint/2010/main" val="20938961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Shape 7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TensorBoard</a:t>
            </a:r>
            <a:endParaRPr b="1">
              <a:latin typeface="Georgia"/>
              <a:ea typeface="Georgia"/>
              <a:cs typeface="Georgia"/>
              <a:sym typeface="Georgia"/>
            </a:endParaRPr>
          </a:p>
        </p:txBody>
      </p:sp>
      <p:sp>
        <p:nvSpPr>
          <p:cNvPr id="784" name="Shape 784"/>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u="sng">
                <a:solidFill>
                  <a:srgbClr val="FFFFFF"/>
                </a:solidFill>
                <a:latin typeface="Georgia"/>
                <a:ea typeface="Georgia"/>
                <a:cs typeface="Georgia"/>
                <a:sym typeface="Georgia"/>
              </a:rPr>
              <a:t>Lazy loading</a:t>
            </a:r>
            <a:endParaRPr sz="1100" b="1" u="sng">
              <a:solidFill>
                <a:srgbClr val="FFFFFF"/>
              </a:solidFill>
              <a:latin typeface="Georgia"/>
              <a:ea typeface="Georgia"/>
              <a:cs typeface="Georgia"/>
              <a:sym typeface="Georgia"/>
            </a:endParaRPr>
          </a:p>
          <a:p>
            <a:pPr marL="0" lvl="0" indent="0" rtl="0">
              <a:spcBef>
                <a:spcPts val="1600"/>
              </a:spcBef>
              <a:spcAft>
                <a:spcPts val="1600"/>
              </a:spcAft>
              <a:buNone/>
            </a:pPr>
            <a:endParaRPr sz="1100">
              <a:solidFill>
                <a:srgbClr val="FFFFFF"/>
              </a:solidFill>
              <a:latin typeface="Georgia"/>
              <a:ea typeface="Georgia"/>
              <a:cs typeface="Georgia"/>
              <a:sym typeface="Georgia"/>
            </a:endParaRPr>
          </a:p>
        </p:txBody>
      </p:sp>
      <p:sp>
        <p:nvSpPr>
          <p:cNvPr id="785" name="Shape 7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137</a:t>
            </a:fld>
            <a:endParaRPr/>
          </a:p>
        </p:txBody>
      </p:sp>
      <p:pic>
        <p:nvPicPr>
          <p:cNvPr id="786" name="Shape 786"/>
          <p:cNvPicPr preferRelativeResize="0"/>
          <p:nvPr/>
        </p:nvPicPr>
        <p:blipFill>
          <a:blip r:embed="rId3">
            <a:alphaModFix/>
          </a:blip>
          <a:stretch>
            <a:fillRect/>
          </a:stretch>
        </p:blipFill>
        <p:spPr>
          <a:xfrm>
            <a:off x="0" y="1946450"/>
            <a:ext cx="9144001" cy="2993525"/>
          </a:xfrm>
          <a:prstGeom prst="rect">
            <a:avLst/>
          </a:prstGeom>
          <a:noFill/>
          <a:ln>
            <a:noFill/>
          </a:ln>
        </p:spPr>
      </p:pic>
    </p:spTree>
    <p:extLst>
      <p:ext uri="{BB962C8B-B14F-4D97-AF65-F5344CB8AC3E}">
        <p14:creationId xmlns:p14="http://schemas.microsoft.com/office/powerpoint/2010/main" val="289410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Shape 7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tf.get_default_graph().as_graph_def()</a:t>
            </a:r>
            <a:endParaRPr b="1">
              <a:latin typeface="Georgia"/>
              <a:ea typeface="Georgia"/>
              <a:cs typeface="Georgia"/>
              <a:sym typeface="Georgia"/>
            </a:endParaRPr>
          </a:p>
        </p:txBody>
      </p:sp>
      <p:sp>
        <p:nvSpPr>
          <p:cNvPr id="792" name="Shape 792"/>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u="sng">
                <a:solidFill>
                  <a:srgbClr val="FFFFFF"/>
                </a:solidFill>
                <a:latin typeface="Georgia"/>
                <a:ea typeface="Georgia"/>
                <a:cs typeface="Georgia"/>
                <a:sym typeface="Georgia"/>
              </a:rPr>
              <a:t>Normal loading</a:t>
            </a:r>
            <a:endParaRPr b="1" u="sng">
              <a:solidFill>
                <a:srgbClr val="FFFFFF"/>
              </a:solidFill>
              <a:latin typeface="Georgia"/>
              <a:ea typeface="Georgia"/>
              <a:cs typeface="Georgia"/>
              <a:sym typeface="Georgia"/>
            </a:endParaRPr>
          </a:p>
          <a:p>
            <a:pPr marL="0" lvl="0" indent="0" rtl="0">
              <a:spcBef>
                <a:spcPts val="1600"/>
              </a:spcBef>
              <a:spcAft>
                <a:spcPts val="0"/>
              </a:spcAft>
              <a:buNone/>
            </a:pPr>
            <a:r>
              <a:rPr lang="en" sz="1200">
                <a:solidFill>
                  <a:srgbClr val="FFFFFF"/>
                </a:solidFill>
                <a:latin typeface="Consolas"/>
                <a:ea typeface="Consolas"/>
                <a:cs typeface="Consolas"/>
                <a:sym typeface="Consolas"/>
              </a:rPr>
              <a:t>node {</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name: "Add"</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op: "Add"</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input: "x/read"</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input: "y/read"</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attr {</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key: "T"</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value {</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type: DT_INT32</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marL="0" lvl="0" indent="0" rtl="0">
              <a:spcBef>
                <a:spcPts val="0"/>
              </a:spcBef>
              <a:spcAft>
                <a:spcPts val="0"/>
              </a:spcAft>
              <a:buNone/>
            </a:pPr>
            <a:endParaRPr sz="1200">
              <a:solidFill>
                <a:srgbClr val="FFFFFF"/>
              </a:solidFill>
              <a:latin typeface="Consolas"/>
              <a:ea typeface="Consolas"/>
              <a:cs typeface="Consolas"/>
              <a:sym typeface="Consolas"/>
            </a:endParaRPr>
          </a:p>
        </p:txBody>
      </p:sp>
      <p:sp>
        <p:nvSpPr>
          <p:cNvPr id="793" name="Shape 7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138</a:t>
            </a:fld>
            <a:endParaRPr/>
          </a:p>
        </p:txBody>
      </p:sp>
      <p:sp>
        <p:nvSpPr>
          <p:cNvPr id="794" name="Shape 794"/>
          <p:cNvSpPr txBox="1"/>
          <p:nvPr/>
        </p:nvSpPr>
        <p:spPr>
          <a:xfrm>
            <a:off x="4960975" y="2353900"/>
            <a:ext cx="3729300" cy="527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latin typeface="Times New Roman"/>
                <a:ea typeface="Times New Roman"/>
                <a:cs typeface="Times New Roman"/>
                <a:sym typeface="Times New Roman"/>
              </a:rPr>
              <a:t>Node “Add” added once to the graph definition</a:t>
            </a:r>
            <a:endParaRPr>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4540915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Shape 7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tf.get_default_graph().as_graph_def()</a:t>
            </a:r>
            <a:endParaRPr b="1">
              <a:latin typeface="Georgia"/>
              <a:ea typeface="Georgia"/>
              <a:cs typeface="Georgia"/>
              <a:sym typeface="Georgia"/>
            </a:endParaRPr>
          </a:p>
        </p:txBody>
      </p:sp>
      <p:sp>
        <p:nvSpPr>
          <p:cNvPr id="800" name="Shape 800"/>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u="sng">
                <a:solidFill>
                  <a:srgbClr val="FFFFFF"/>
                </a:solidFill>
                <a:latin typeface="Georgia"/>
                <a:ea typeface="Georgia"/>
                <a:cs typeface="Georgia"/>
                <a:sym typeface="Georgia"/>
              </a:rPr>
              <a:t>Lazy loading</a:t>
            </a:r>
            <a:endParaRPr b="1" u="sng">
              <a:solidFill>
                <a:srgbClr val="FFFFFF"/>
              </a:solidFill>
              <a:latin typeface="Georgia"/>
              <a:ea typeface="Georgia"/>
              <a:cs typeface="Georgia"/>
              <a:sym typeface="Georgia"/>
            </a:endParaRPr>
          </a:p>
          <a:p>
            <a:pPr marL="0" lvl="0" indent="0" rtl="0">
              <a:spcBef>
                <a:spcPts val="1600"/>
              </a:spcBef>
              <a:spcAft>
                <a:spcPts val="0"/>
              </a:spcAft>
              <a:buNone/>
            </a:pPr>
            <a:r>
              <a:rPr lang="en" sz="1400">
                <a:solidFill>
                  <a:srgbClr val="FFFFFF"/>
                </a:solidFill>
                <a:latin typeface="Consolas"/>
                <a:ea typeface="Consolas"/>
                <a:cs typeface="Consolas"/>
                <a:sym typeface="Consolas"/>
              </a:rPr>
              <a:t>node {</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  name: "Add_1"</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  op: "Add"</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  ...</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  }</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node {</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  name: "Add_10"</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  op: "Add"</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  ...</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a:t>
            </a:r>
            <a:endParaRPr sz="1400">
              <a:solidFill>
                <a:srgbClr val="FFFFFF"/>
              </a:solidFill>
              <a:latin typeface="Consolas"/>
              <a:ea typeface="Consolas"/>
              <a:cs typeface="Consolas"/>
              <a:sym typeface="Consolas"/>
            </a:endParaRPr>
          </a:p>
          <a:p>
            <a:pPr marL="0" lvl="0" indent="0" rtl="0">
              <a:spcBef>
                <a:spcPts val="0"/>
              </a:spcBef>
              <a:spcAft>
                <a:spcPts val="0"/>
              </a:spcAft>
              <a:buNone/>
            </a:pPr>
            <a:endParaRPr sz="900">
              <a:solidFill>
                <a:srgbClr val="FFFFFF"/>
              </a:solidFill>
              <a:latin typeface="Consolas"/>
              <a:ea typeface="Consolas"/>
              <a:cs typeface="Consolas"/>
              <a:sym typeface="Consolas"/>
            </a:endParaRPr>
          </a:p>
          <a:p>
            <a:pPr marL="0" lvl="0" indent="0" rtl="0">
              <a:spcBef>
                <a:spcPts val="0"/>
              </a:spcBef>
              <a:spcAft>
                <a:spcPts val="0"/>
              </a:spcAft>
              <a:buNone/>
            </a:pPr>
            <a:endParaRPr sz="900">
              <a:solidFill>
                <a:srgbClr val="FFFFFF"/>
              </a:solidFill>
              <a:latin typeface="Consolas"/>
              <a:ea typeface="Consolas"/>
              <a:cs typeface="Consolas"/>
              <a:sym typeface="Consolas"/>
            </a:endParaRPr>
          </a:p>
        </p:txBody>
      </p:sp>
      <p:sp>
        <p:nvSpPr>
          <p:cNvPr id="801" name="Shape 8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139</a:t>
            </a:fld>
            <a:endParaRPr/>
          </a:p>
        </p:txBody>
      </p:sp>
      <p:sp>
        <p:nvSpPr>
          <p:cNvPr id="802" name="Shape 802"/>
          <p:cNvSpPr txBox="1"/>
          <p:nvPr/>
        </p:nvSpPr>
        <p:spPr>
          <a:xfrm>
            <a:off x="4960975" y="2353900"/>
            <a:ext cx="3729300" cy="1197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latin typeface="Times New Roman"/>
                <a:ea typeface="Times New Roman"/>
                <a:cs typeface="Times New Roman"/>
                <a:sym typeface="Times New Roman"/>
              </a:rPr>
              <a:t>Node “Add” added 10 times to the graph definition</a:t>
            </a:r>
            <a:endParaRPr>
              <a:solidFill>
                <a:srgbClr val="FFFFFF"/>
              </a:solidFill>
              <a:latin typeface="Times New Roman"/>
              <a:ea typeface="Times New Roman"/>
              <a:cs typeface="Times New Roman"/>
              <a:sym typeface="Times New Roman"/>
            </a:endParaRPr>
          </a:p>
          <a:p>
            <a:pPr marL="0" lvl="0" indent="0">
              <a:spcBef>
                <a:spcPts val="0"/>
              </a:spcBef>
              <a:spcAft>
                <a:spcPts val="0"/>
              </a:spcAft>
              <a:buNone/>
            </a:pPr>
            <a:endParaRPr>
              <a:solidFill>
                <a:srgbClr val="FFFFFF"/>
              </a:solidFill>
              <a:latin typeface="Times New Roman"/>
              <a:ea typeface="Times New Roman"/>
              <a:cs typeface="Times New Roman"/>
              <a:sym typeface="Times New Roman"/>
            </a:endParaRPr>
          </a:p>
          <a:p>
            <a:pPr marL="0" lvl="0" indent="0" rtl="0">
              <a:spcBef>
                <a:spcPts val="0"/>
              </a:spcBef>
              <a:spcAft>
                <a:spcPts val="0"/>
              </a:spcAft>
              <a:buNone/>
            </a:pPr>
            <a:r>
              <a:rPr lang="en">
                <a:solidFill>
                  <a:srgbClr val="FFFFFF"/>
                </a:solidFill>
                <a:latin typeface="Times New Roman"/>
                <a:ea typeface="Times New Roman"/>
                <a:cs typeface="Times New Roman"/>
                <a:sym typeface="Times New Roman"/>
              </a:rPr>
              <a:t>Or as many times as you want to compute z</a:t>
            </a:r>
            <a:endParaRPr>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161495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Data Flow Graphs</a:t>
            </a:r>
            <a:endParaRPr b="1">
              <a:latin typeface="Georgia"/>
              <a:ea typeface="Georgia"/>
              <a:cs typeface="Georgia"/>
              <a:sym typeface="Georgia"/>
            </a:endParaRPr>
          </a:p>
        </p:txBody>
      </p:sp>
      <p:sp>
        <p:nvSpPr>
          <p:cNvPr id="325" name="Shape 325"/>
          <p:cNvSpPr txBox="1">
            <a:spLocks noGrp="1"/>
          </p:cNvSpPr>
          <p:nvPr>
            <p:ph type="body" idx="1"/>
          </p:nvPr>
        </p:nvSpPr>
        <p:spPr>
          <a:xfrm>
            <a:off x="311700" y="1330250"/>
            <a:ext cx="8520600" cy="23082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26" name="Shape 326"/>
          <p:cNvSpPr txBox="1"/>
          <p:nvPr/>
        </p:nvSpPr>
        <p:spPr>
          <a:xfrm>
            <a:off x="4286550" y="1336850"/>
            <a:ext cx="3347400" cy="42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EFEFEF"/>
                </a:solidFill>
              </a:rPr>
              <a:t>Interpreted?</a:t>
            </a:r>
            <a:endParaRPr>
              <a:solidFill>
                <a:srgbClr val="EFEFEF"/>
              </a:solidFill>
            </a:endParaRPr>
          </a:p>
        </p:txBody>
      </p:sp>
      <p:pic>
        <p:nvPicPr>
          <p:cNvPr id="327" name="Shape 327"/>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28" name="Shape 328"/>
          <p:cNvSpPr txBox="1"/>
          <p:nvPr/>
        </p:nvSpPr>
        <p:spPr>
          <a:xfrm>
            <a:off x="5389350" y="2643575"/>
            <a:ext cx="468300" cy="31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5</a:t>
            </a:r>
            <a:endParaRPr/>
          </a:p>
        </p:txBody>
      </p:sp>
      <p:sp>
        <p:nvSpPr>
          <p:cNvPr id="329" name="Shape 329"/>
          <p:cNvSpPr txBox="1"/>
          <p:nvPr/>
        </p:nvSpPr>
        <p:spPr>
          <a:xfrm>
            <a:off x="5389350" y="2193224"/>
            <a:ext cx="568800" cy="31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3</a:t>
            </a:r>
            <a:endParaRPr/>
          </a:p>
        </p:txBody>
      </p:sp>
      <p:sp>
        <p:nvSpPr>
          <p:cNvPr id="330" name="Shape 330"/>
          <p:cNvSpPr txBox="1"/>
          <p:nvPr/>
        </p:nvSpPr>
        <p:spPr>
          <a:xfrm>
            <a:off x="6423425" y="2625224"/>
            <a:ext cx="568800" cy="31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a:t>
            </a:r>
            <a:endParaRPr/>
          </a:p>
        </p:txBody>
      </p:sp>
      <p:sp>
        <p:nvSpPr>
          <p:cNvPr id="331" name="Shape 3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14</a:t>
            </a:fld>
            <a:endParaRPr>
              <a:solidFill>
                <a:schemeClr val="lt2"/>
              </a:solidFill>
            </a:endParaRPr>
          </a:p>
        </p:txBody>
      </p:sp>
      <p:sp>
        <p:nvSpPr>
          <p:cNvPr id="332" name="Shape 332"/>
          <p:cNvSpPr txBox="1"/>
          <p:nvPr/>
        </p:nvSpPr>
        <p:spPr>
          <a:xfrm>
            <a:off x="311700" y="2460675"/>
            <a:ext cx="4053300" cy="1446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marL="0" lvl="0" indent="0" rtl="0">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Shape 807"/>
          <p:cNvSpPr txBox="1">
            <a:spLocks noGrp="1"/>
          </p:cNvSpPr>
          <p:nvPr>
            <p:ph type="title"/>
          </p:nvPr>
        </p:nvSpPr>
        <p:spPr>
          <a:xfrm>
            <a:off x="311700" y="2052225"/>
            <a:ext cx="8520600" cy="107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Imagine you want to compute an op</a:t>
            </a:r>
            <a:endParaRPr b="1">
              <a:latin typeface="Georgia"/>
              <a:ea typeface="Georgia"/>
              <a:cs typeface="Georgia"/>
              <a:sym typeface="Georgia"/>
            </a:endParaRPr>
          </a:p>
          <a:p>
            <a:pPr marL="0" lvl="0" indent="0" algn="ctr" rtl="0">
              <a:spcBef>
                <a:spcPts val="0"/>
              </a:spcBef>
              <a:spcAft>
                <a:spcPts val="0"/>
              </a:spcAft>
              <a:buNone/>
            </a:pPr>
            <a:r>
              <a:rPr lang="en" b="1">
                <a:latin typeface="Georgia"/>
                <a:ea typeface="Georgia"/>
                <a:cs typeface="Georgia"/>
                <a:sym typeface="Georgia"/>
              </a:rPr>
              <a:t>thousands, or millions of times!</a:t>
            </a:r>
            <a:endParaRPr b="1">
              <a:latin typeface="Georgia"/>
              <a:ea typeface="Georgia"/>
              <a:cs typeface="Georgia"/>
              <a:sym typeface="Georgia"/>
            </a:endParaRPr>
          </a:p>
        </p:txBody>
      </p:sp>
      <p:sp>
        <p:nvSpPr>
          <p:cNvPr id="808" name="Shape 8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140</a:t>
            </a:fld>
            <a:endParaRPr/>
          </a:p>
        </p:txBody>
      </p:sp>
    </p:spTree>
    <p:extLst>
      <p:ext uri="{BB962C8B-B14F-4D97-AF65-F5344CB8AC3E}">
        <p14:creationId xmlns:p14="http://schemas.microsoft.com/office/powerpoint/2010/main" val="8050647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Shape 813"/>
          <p:cNvSpPr txBox="1">
            <a:spLocks noGrp="1"/>
          </p:cNvSpPr>
          <p:nvPr>
            <p:ph type="title"/>
          </p:nvPr>
        </p:nvSpPr>
        <p:spPr>
          <a:xfrm>
            <a:off x="311700" y="1764925"/>
            <a:ext cx="8520600" cy="107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Your graph gets bloated</a:t>
            </a:r>
            <a:endParaRPr b="1">
              <a:latin typeface="Georgia"/>
              <a:ea typeface="Georgia"/>
              <a:cs typeface="Georgia"/>
              <a:sym typeface="Georgia"/>
            </a:endParaRPr>
          </a:p>
          <a:p>
            <a:pPr marL="0" lvl="0" indent="0" algn="ctr" rtl="0">
              <a:spcBef>
                <a:spcPts val="0"/>
              </a:spcBef>
              <a:spcAft>
                <a:spcPts val="0"/>
              </a:spcAft>
              <a:buNone/>
            </a:pPr>
            <a:r>
              <a:rPr lang="en" b="1">
                <a:latin typeface="Georgia"/>
                <a:ea typeface="Georgia"/>
                <a:cs typeface="Georgia"/>
                <a:sym typeface="Georgia"/>
              </a:rPr>
              <a:t>Slow to load</a:t>
            </a:r>
            <a:endParaRPr b="1">
              <a:latin typeface="Georgia"/>
              <a:ea typeface="Georgia"/>
              <a:cs typeface="Georgia"/>
              <a:sym typeface="Georgia"/>
            </a:endParaRPr>
          </a:p>
          <a:p>
            <a:pPr marL="0" lvl="0" indent="0" algn="ctr" rtl="0">
              <a:spcBef>
                <a:spcPts val="0"/>
              </a:spcBef>
              <a:spcAft>
                <a:spcPts val="0"/>
              </a:spcAft>
              <a:buNone/>
            </a:pPr>
            <a:r>
              <a:rPr lang="en" b="1">
                <a:latin typeface="Georgia"/>
                <a:ea typeface="Georgia"/>
                <a:cs typeface="Georgia"/>
                <a:sym typeface="Georgia"/>
              </a:rPr>
              <a:t>Expensive to pass around</a:t>
            </a:r>
            <a:endParaRPr b="1">
              <a:latin typeface="Georgia"/>
              <a:ea typeface="Georgia"/>
              <a:cs typeface="Georgia"/>
              <a:sym typeface="Georgia"/>
            </a:endParaRPr>
          </a:p>
          <a:p>
            <a:pPr marL="0" lvl="0" indent="0" algn="ctr" rtl="0">
              <a:spcBef>
                <a:spcPts val="0"/>
              </a:spcBef>
              <a:spcAft>
                <a:spcPts val="0"/>
              </a:spcAft>
              <a:buNone/>
            </a:pPr>
            <a:endParaRPr b="1">
              <a:latin typeface="Georgia"/>
              <a:ea typeface="Georgia"/>
              <a:cs typeface="Georgia"/>
              <a:sym typeface="Georgia"/>
            </a:endParaRPr>
          </a:p>
        </p:txBody>
      </p:sp>
      <p:sp>
        <p:nvSpPr>
          <p:cNvPr id="814" name="Shape 8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141</a:t>
            </a:fld>
            <a:endParaRPr/>
          </a:p>
        </p:txBody>
      </p:sp>
    </p:spTree>
    <p:extLst>
      <p:ext uri="{BB962C8B-B14F-4D97-AF65-F5344CB8AC3E}">
        <p14:creationId xmlns:p14="http://schemas.microsoft.com/office/powerpoint/2010/main" val="16044586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Shape 819"/>
          <p:cNvSpPr txBox="1">
            <a:spLocks noGrp="1"/>
          </p:cNvSpPr>
          <p:nvPr>
            <p:ph type="title"/>
          </p:nvPr>
        </p:nvSpPr>
        <p:spPr>
          <a:xfrm>
            <a:off x="311700" y="2052225"/>
            <a:ext cx="8520600" cy="107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One of the most common TF non-bug bugs I’ve seen on GitHub</a:t>
            </a:r>
            <a:endParaRPr b="1">
              <a:latin typeface="Georgia"/>
              <a:ea typeface="Georgia"/>
              <a:cs typeface="Georgia"/>
              <a:sym typeface="Georgia"/>
            </a:endParaRPr>
          </a:p>
        </p:txBody>
      </p:sp>
      <p:sp>
        <p:nvSpPr>
          <p:cNvPr id="820" name="Shape 8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142</a:t>
            </a:fld>
            <a:endParaRPr/>
          </a:p>
        </p:txBody>
      </p:sp>
    </p:spTree>
    <p:extLst>
      <p:ext uri="{BB962C8B-B14F-4D97-AF65-F5344CB8AC3E}">
        <p14:creationId xmlns:p14="http://schemas.microsoft.com/office/powerpoint/2010/main" val="16661882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Shape 825"/>
          <p:cNvSpPr txBox="1">
            <a:spLocks noGrp="1"/>
          </p:cNvSpPr>
          <p:nvPr>
            <p:ph type="title"/>
          </p:nvPr>
        </p:nvSpPr>
        <p:spPr>
          <a:xfrm>
            <a:off x="397800" y="1521050"/>
            <a:ext cx="8520600" cy="25998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FFFFFF"/>
              </a:buClr>
              <a:buSzPts val="1800"/>
              <a:buFont typeface="Georgia"/>
              <a:buAutoNum type="arabicPeriod"/>
            </a:pPr>
            <a:r>
              <a:rPr lang="en" sz="1800">
                <a:solidFill>
                  <a:srgbClr val="FFFFFF"/>
                </a:solidFill>
                <a:latin typeface="Georgia"/>
                <a:ea typeface="Georgia"/>
                <a:cs typeface="Georgia"/>
                <a:sym typeface="Georgia"/>
              </a:rPr>
              <a:t>Separate definition of ops from computing/running ops </a:t>
            </a:r>
            <a:endParaRPr sz="1800">
              <a:solidFill>
                <a:srgbClr val="FFFFFF"/>
              </a:solidFill>
              <a:latin typeface="Georgia"/>
              <a:ea typeface="Georgia"/>
              <a:cs typeface="Georgia"/>
              <a:sym typeface="Georgia"/>
            </a:endParaRPr>
          </a:p>
          <a:p>
            <a:pPr marL="457200" lvl="0" indent="-342900" rtl="0">
              <a:spcBef>
                <a:spcPts val="0"/>
              </a:spcBef>
              <a:spcAft>
                <a:spcPts val="0"/>
              </a:spcAft>
              <a:buClr>
                <a:srgbClr val="FFFFFF"/>
              </a:buClr>
              <a:buSzPts val="1800"/>
              <a:buFont typeface="Georgia"/>
              <a:buAutoNum type="arabicPeriod"/>
            </a:pPr>
            <a:r>
              <a:rPr lang="en" sz="1800">
                <a:solidFill>
                  <a:srgbClr val="FFFFFF"/>
                </a:solidFill>
                <a:latin typeface="Georgia"/>
                <a:ea typeface="Georgia"/>
                <a:cs typeface="Georgia"/>
                <a:sym typeface="Georgia"/>
              </a:rPr>
              <a:t>Use Python property to ensure function is also loaded once the first time it is called*</a:t>
            </a:r>
            <a:endParaRPr sz="1800">
              <a:solidFill>
                <a:srgbClr val="FFFFFF"/>
              </a:solidFill>
              <a:latin typeface="Georgia"/>
              <a:ea typeface="Georgia"/>
              <a:cs typeface="Georgia"/>
              <a:sym typeface="Georgia"/>
            </a:endParaRPr>
          </a:p>
        </p:txBody>
      </p:sp>
      <p:sp>
        <p:nvSpPr>
          <p:cNvPr id="826" name="Shape 8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Solution</a:t>
            </a:r>
            <a:endParaRPr b="1">
              <a:latin typeface="Georgia"/>
              <a:ea typeface="Georgia"/>
              <a:cs typeface="Georgia"/>
              <a:sym typeface="Georgia"/>
            </a:endParaRPr>
          </a:p>
        </p:txBody>
      </p:sp>
      <p:sp>
        <p:nvSpPr>
          <p:cNvPr id="827" name="Shape 8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143</a:t>
            </a:fld>
            <a:endParaRPr/>
          </a:p>
        </p:txBody>
      </p:sp>
      <p:sp>
        <p:nvSpPr>
          <p:cNvPr id="828" name="Shape 828"/>
          <p:cNvSpPr txBox="1"/>
          <p:nvPr/>
        </p:nvSpPr>
        <p:spPr>
          <a:xfrm>
            <a:off x="220375" y="4541650"/>
            <a:ext cx="4886700" cy="34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latin typeface="Times New Roman"/>
                <a:ea typeface="Times New Roman"/>
                <a:cs typeface="Times New Roman"/>
                <a:sym typeface="Times New Roman"/>
              </a:rPr>
              <a:t>* This is not a Python class so I won’t go into it here. But if you don’t know how to use this property, you’re welcome to ask me!</a:t>
            </a:r>
            <a:endParaRPr>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6266335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Shape 833"/>
          <p:cNvSpPr txBox="1">
            <a:spLocks noGrp="1"/>
          </p:cNvSpPr>
          <p:nvPr>
            <p:ph type="title"/>
          </p:nvPr>
        </p:nvSpPr>
        <p:spPr>
          <a:xfrm>
            <a:off x="311700" y="2052225"/>
            <a:ext cx="8520600" cy="107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Putting it together:</a:t>
            </a:r>
            <a:endParaRPr b="1">
              <a:latin typeface="Georgia"/>
              <a:ea typeface="Georgia"/>
              <a:cs typeface="Georgia"/>
              <a:sym typeface="Georgia"/>
            </a:endParaRPr>
          </a:p>
          <a:p>
            <a:pPr marL="0" lvl="0" indent="0" algn="ctr" rtl="0">
              <a:spcBef>
                <a:spcPts val="0"/>
              </a:spcBef>
              <a:spcAft>
                <a:spcPts val="0"/>
              </a:spcAft>
              <a:buNone/>
            </a:pPr>
            <a:r>
              <a:rPr lang="en" b="1">
                <a:latin typeface="Georgia"/>
                <a:ea typeface="Georgia"/>
                <a:cs typeface="Georgia"/>
                <a:sym typeface="Georgia"/>
              </a:rPr>
              <a:t>Let’s build a machine learning model!</a:t>
            </a:r>
            <a:endParaRPr b="1">
              <a:latin typeface="Georgia"/>
              <a:ea typeface="Georgia"/>
              <a:cs typeface="Georgia"/>
              <a:sym typeface="Georgia"/>
            </a:endParaRPr>
          </a:p>
        </p:txBody>
      </p:sp>
      <p:sp>
        <p:nvSpPr>
          <p:cNvPr id="834" name="Shape 8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144</a:t>
            </a:fld>
            <a:endParaRPr/>
          </a:p>
        </p:txBody>
      </p:sp>
    </p:spTree>
    <p:extLst>
      <p:ext uri="{BB962C8B-B14F-4D97-AF65-F5344CB8AC3E}">
        <p14:creationId xmlns:p14="http://schemas.microsoft.com/office/powerpoint/2010/main" val="12327963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Shape 8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145</a:t>
            </a:fld>
            <a:endParaRPr/>
          </a:p>
        </p:txBody>
      </p:sp>
      <p:pic>
        <p:nvPicPr>
          <p:cNvPr id="840" name="Shape 840"/>
          <p:cNvPicPr preferRelativeResize="0"/>
          <p:nvPr/>
        </p:nvPicPr>
        <p:blipFill>
          <a:blip r:embed="rId3">
            <a:alphaModFix/>
          </a:blip>
          <a:stretch>
            <a:fillRect/>
          </a:stretch>
        </p:blipFill>
        <p:spPr>
          <a:xfrm>
            <a:off x="488175" y="263063"/>
            <a:ext cx="8167658" cy="4617369"/>
          </a:xfrm>
          <a:prstGeom prst="rect">
            <a:avLst/>
          </a:prstGeom>
          <a:noFill/>
          <a:ln>
            <a:noFill/>
          </a:ln>
        </p:spPr>
      </p:pic>
    </p:spTree>
    <p:extLst>
      <p:ext uri="{BB962C8B-B14F-4D97-AF65-F5344CB8AC3E}">
        <p14:creationId xmlns:p14="http://schemas.microsoft.com/office/powerpoint/2010/main" val="38345391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Shape 845"/>
          <p:cNvSpPr txBox="1">
            <a:spLocks noGrp="1"/>
          </p:cNvSpPr>
          <p:nvPr>
            <p:ph type="title"/>
          </p:nvPr>
        </p:nvSpPr>
        <p:spPr>
          <a:xfrm>
            <a:off x="2074800" y="1521050"/>
            <a:ext cx="4994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We will construct this model next time!!</a:t>
            </a:r>
            <a:endParaRPr b="1">
              <a:latin typeface="Georgia"/>
              <a:ea typeface="Georgia"/>
              <a:cs typeface="Georgia"/>
              <a:sym typeface="Georgia"/>
            </a:endParaRPr>
          </a:p>
        </p:txBody>
      </p:sp>
      <p:sp>
        <p:nvSpPr>
          <p:cNvPr id="846" name="Shape 8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146</a:t>
            </a:fld>
            <a:endParaRPr/>
          </a:p>
        </p:txBody>
      </p:sp>
    </p:spTree>
    <p:extLst>
      <p:ext uri="{BB962C8B-B14F-4D97-AF65-F5344CB8AC3E}">
        <p14:creationId xmlns:p14="http://schemas.microsoft.com/office/powerpoint/2010/main" val="18787402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131425" y="1760625"/>
            <a:ext cx="8877000" cy="1036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Georgia"/>
                <a:ea typeface="Georgia"/>
                <a:cs typeface="Georgia"/>
                <a:sym typeface="Georgia"/>
              </a:rPr>
              <a:t>Basic Models in TensorFlow</a:t>
            </a:r>
            <a:endParaRPr>
              <a:latin typeface="Georgia"/>
              <a:ea typeface="Georgia"/>
              <a:cs typeface="Georgia"/>
              <a:sym typeface="Georgia"/>
            </a:endParaRPr>
          </a:p>
        </p:txBody>
      </p:sp>
      <p:sp>
        <p:nvSpPr>
          <p:cNvPr id="100" name="Shape 10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marL="0" lvl="0" indent="0" rtl="0">
              <a:spcBef>
                <a:spcPts val="0"/>
              </a:spcBef>
              <a:spcAft>
                <a:spcPts val="0"/>
              </a:spcAft>
              <a:buNone/>
            </a:pPr>
            <a:r>
              <a:rPr lang="en" sz="1800">
                <a:latin typeface="Georgia"/>
                <a:ea typeface="Georgia"/>
                <a:cs typeface="Georgia"/>
                <a:sym typeface="Georgia"/>
              </a:rPr>
              <a:t>Lecture 3</a:t>
            </a:r>
            <a:endParaRPr sz="1800">
              <a:latin typeface="Georgia"/>
              <a:ea typeface="Georgia"/>
              <a:cs typeface="Georgia"/>
              <a:sym typeface="Georgia"/>
            </a:endParaRPr>
          </a:p>
          <a:p>
            <a:pPr marL="0" lvl="0" indent="0" rtl="0">
              <a:spcBef>
                <a:spcPts val="0"/>
              </a:spcBef>
              <a:spcAft>
                <a:spcPts val="0"/>
              </a:spcAft>
              <a:buNone/>
            </a:pPr>
            <a:r>
              <a:rPr lang="en" sz="1800">
                <a:latin typeface="Georgia"/>
                <a:ea typeface="Georgia"/>
                <a:cs typeface="Georgia"/>
                <a:sym typeface="Georgia"/>
              </a:rPr>
              <a:t>1/19/2017</a:t>
            </a:r>
            <a:endParaRPr sz="1800">
              <a:latin typeface="Georgia"/>
              <a:ea typeface="Georgia"/>
              <a:cs typeface="Georgia"/>
              <a:sym typeface="Georgia"/>
            </a:endParaRPr>
          </a:p>
        </p:txBody>
      </p:sp>
      <p:sp>
        <p:nvSpPr>
          <p:cNvPr id="101" name="Shape 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147</a:t>
            </a:fld>
            <a:endParaRPr/>
          </a:p>
        </p:txBody>
      </p:sp>
      <p:pic>
        <p:nvPicPr>
          <p:cNvPr id="102" name="Shape 102"/>
          <p:cNvPicPr preferRelativeResize="0"/>
          <p:nvPr/>
        </p:nvPicPr>
        <p:blipFill>
          <a:blip r:embed="rId3">
            <a:alphaModFix/>
          </a:blip>
          <a:stretch>
            <a:fillRect/>
          </a:stretch>
        </p:blipFill>
        <p:spPr>
          <a:xfrm>
            <a:off x="3920475" y="368275"/>
            <a:ext cx="1139701" cy="1438675"/>
          </a:xfrm>
          <a:prstGeom prst="rect">
            <a:avLst/>
          </a:prstGeom>
          <a:noFill/>
          <a:ln>
            <a:noFill/>
          </a:ln>
        </p:spPr>
      </p:pic>
    </p:spTree>
    <p:extLst>
      <p:ext uri="{BB962C8B-B14F-4D97-AF65-F5344CB8AC3E}">
        <p14:creationId xmlns:p14="http://schemas.microsoft.com/office/powerpoint/2010/main" val="21477308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Agenda</a:t>
            </a:r>
            <a:endParaRPr b="1">
              <a:latin typeface="Georgia"/>
              <a:ea typeface="Georgia"/>
              <a:cs typeface="Georgia"/>
              <a:sym typeface="Georgia"/>
            </a:endParaRPr>
          </a:p>
        </p:txBody>
      </p:sp>
      <p:sp>
        <p:nvSpPr>
          <p:cNvPr id="113" name="Shape 1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Georgia"/>
                <a:ea typeface="Georgia"/>
                <a:cs typeface="Georgia"/>
                <a:sym typeface="Georgia"/>
              </a:rPr>
              <a:t>Review</a:t>
            </a:r>
            <a:endParaRPr>
              <a:latin typeface="Georgia"/>
              <a:ea typeface="Georgia"/>
              <a:cs typeface="Georgia"/>
              <a:sym typeface="Georgia"/>
            </a:endParaRPr>
          </a:p>
          <a:p>
            <a:pPr marL="0" lvl="0" indent="0">
              <a:spcBef>
                <a:spcPts val="1600"/>
              </a:spcBef>
              <a:spcAft>
                <a:spcPts val="0"/>
              </a:spcAft>
              <a:buNone/>
            </a:pPr>
            <a:r>
              <a:rPr lang="en">
                <a:latin typeface="Georgia"/>
                <a:ea typeface="Georgia"/>
                <a:cs typeface="Georgia"/>
                <a:sym typeface="Georgia"/>
              </a:rPr>
              <a:t>Linear regression on birth/life data</a:t>
            </a:r>
            <a:endParaRPr>
              <a:latin typeface="Georgia"/>
              <a:ea typeface="Georgia"/>
              <a:cs typeface="Georgia"/>
              <a:sym typeface="Georgia"/>
            </a:endParaRPr>
          </a:p>
          <a:p>
            <a:pPr marL="0" lvl="0" indent="0">
              <a:spcBef>
                <a:spcPts val="1600"/>
              </a:spcBef>
              <a:spcAft>
                <a:spcPts val="0"/>
              </a:spcAft>
              <a:buNone/>
            </a:pPr>
            <a:r>
              <a:rPr lang="en">
                <a:latin typeface="Georgia"/>
                <a:ea typeface="Georgia"/>
                <a:cs typeface="Georgia"/>
                <a:sym typeface="Georgia"/>
              </a:rPr>
              <a:t>Control Flow</a:t>
            </a:r>
            <a:endParaRPr>
              <a:latin typeface="Georgia"/>
              <a:ea typeface="Georgia"/>
              <a:cs typeface="Georgia"/>
              <a:sym typeface="Georgia"/>
            </a:endParaRPr>
          </a:p>
          <a:p>
            <a:pPr marL="0" lvl="0" indent="0">
              <a:spcBef>
                <a:spcPts val="1600"/>
              </a:spcBef>
              <a:spcAft>
                <a:spcPts val="0"/>
              </a:spcAft>
              <a:buNone/>
            </a:pPr>
            <a:r>
              <a:rPr lang="en">
                <a:latin typeface="Georgia"/>
                <a:ea typeface="Georgia"/>
                <a:cs typeface="Georgia"/>
                <a:sym typeface="Georgia"/>
              </a:rPr>
              <a:t>tf.data</a:t>
            </a:r>
            <a:endParaRPr>
              <a:latin typeface="Georgia"/>
              <a:ea typeface="Georgia"/>
              <a:cs typeface="Georgia"/>
              <a:sym typeface="Georgia"/>
            </a:endParaRPr>
          </a:p>
          <a:p>
            <a:pPr marL="0" lvl="0" indent="0">
              <a:spcBef>
                <a:spcPts val="1600"/>
              </a:spcBef>
              <a:spcAft>
                <a:spcPts val="0"/>
              </a:spcAft>
              <a:buNone/>
            </a:pPr>
            <a:r>
              <a:rPr lang="en">
                <a:latin typeface="Georgia"/>
                <a:ea typeface="Georgia"/>
                <a:cs typeface="Georgia"/>
                <a:sym typeface="Georgia"/>
              </a:rPr>
              <a:t>Optimizers, gradients</a:t>
            </a:r>
            <a:endParaRPr>
              <a:latin typeface="Georgia"/>
              <a:ea typeface="Georgia"/>
              <a:cs typeface="Georgia"/>
              <a:sym typeface="Georgia"/>
            </a:endParaRPr>
          </a:p>
          <a:p>
            <a:pPr marL="0" lvl="0" indent="0">
              <a:spcBef>
                <a:spcPts val="1600"/>
              </a:spcBef>
              <a:spcAft>
                <a:spcPts val="0"/>
              </a:spcAft>
              <a:buNone/>
            </a:pPr>
            <a:r>
              <a:rPr lang="en">
                <a:latin typeface="Georgia"/>
                <a:ea typeface="Georgia"/>
                <a:cs typeface="Georgia"/>
                <a:sym typeface="Georgia"/>
              </a:rPr>
              <a:t>Logistic regression on MNIST</a:t>
            </a:r>
            <a:endParaRPr>
              <a:latin typeface="Georgia"/>
              <a:ea typeface="Georgia"/>
              <a:cs typeface="Georgia"/>
              <a:sym typeface="Georgia"/>
            </a:endParaRPr>
          </a:p>
          <a:p>
            <a:pPr marL="0" lvl="0" indent="0" rtl="0">
              <a:spcBef>
                <a:spcPts val="1600"/>
              </a:spcBef>
              <a:spcAft>
                <a:spcPts val="1600"/>
              </a:spcAft>
              <a:buNone/>
            </a:pPr>
            <a:r>
              <a:rPr lang="en">
                <a:latin typeface="Georgia"/>
                <a:ea typeface="Georgia"/>
                <a:cs typeface="Georgia"/>
                <a:sym typeface="Georgia"/>
              </a:rPr>
              <a:t>Loss functions</a:t>
            </a:r>
            <a:endParaRPr>
              <a:latin typeface="Georgia"/>
              <a:ea typeface="Georgia"/>
              <a:cs typeface="Georgia"/>
              <a:sym typeface="Georgia"/>
            </a:endParaRPr>
          </a:p>
        </p:txBody>
      </p:sp>
      <p:sp>
        <p:nvSpPr>
          <p:cNvPr id="114" name="Shape 1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148</a:t>
            </a:fld>
            <a:endParaRPr/>
          </a:p>
        </p:txBody>
      </p:sp>
      <p:pic>
        <p:nvPicPr>
          <p:cNvPr id="115" name="Shape 115"/>
          <p:cNvPicPr preferRelativeResize="0"/>
          <p:nvPr/>
        </p:nvPicPr>
        <p:blipFill>
          <a:blip r:embed="rId3">
            <a:alphaModFix/>
          </a:blip>
          <a:stretch>
            <a:fillRect/>
          </a:stretch>
        </p:blipFill>
        <p:spPr>
          <a:xfrm>
            <a:off x="5866650" y="1257950"/>
            <a:ext cx="1139701" cy="1438675"/>
          </a:xfrm>
          <a:prstGeom prst="rect">
            <a:avLst/>
          </a:prstGeom>
          <a:noFill/>
          <a:ln>
            <a:noFill/>
          </a:ln>
        </p:spPr>
      </p:pic>
    </p:spTree>
    <p:extLst>
      <p:ext uri="{BB962C8B-B14F-4D97-AF65-F5344CB8AC3E}">
        <p14:creationId xmlns:p14="http://schemas.microsoft.com/office/powerpoint/2010/main" val="20056198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2353425"/>
            <a:ext cx="8520600" cy="90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Review</a:t>
            </a:r>
            <a:endParaRPr sz="1400" b="1">
              <a:latin typeface="Georgia"/>
              <a:ea typeface="Georgia"/>
              <a:cs typeface="Georgia"/>
              <a:sym typeface="Georgia"/>
            </a:endParaRPr>
          </a:p>
        </p:txBody>
      </p:sp>
      <p:sp>
        <p:nvSpPr>
          <p:cNvPr id="121" name="Shape 1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149</a:t>
            </a:fld>
            <a:endParaRPr/>
          </a:p>
        </p:txBody>
      </p:sp>
      <p:pic>
        <p:nvPicPr>
          <p:cNvPr id="122" name="Shape 122"/>
          <p:cNvPicPr preferRelativeResize="0"/>
          <p:nvPr/>
        </p:nvPicPr>
        <p:blipFill>
          <a:blip r:embed="rId3">
            <a:alphaModFix/>
          </a:blip>
          <a:stretch>
            <a:fillRect/>
          </a:stretch>
        </p:blipFill>
        <p:spPr>
          <a:xfrm>
            <a:off x="3929750" y="359000"/>
            <a:ext cx="1139701" cy="1438675"/>
          </a:xfrm>
          <a:prstGeom prst="rect">
            <a:avLst/>
          </a:prstGeom>
          <a:noFill/>
          <a:ln>
            <a:noFill/>
          </a:ln>
        </p:spPr>
      </p:pic>
    </p:spTree>
    <p:extLst>
      <p:ext uri="{BB962C8B-B14F-4D97-AF65-F5344CB8AC3E}">
        <p14:creationId xmlns:p14="http://schemas.microsoft.com/office/powerpoint/2010/main" val="1734217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Data Flow Graphs</a:t>
            </a:r>
            <a:endParaRPr b="1">
              <a:latin typeface="Georgia"/>
              <a:ea typeface="Georgia"/>
              <a:cs typeface="Georgia"/>
              <a:sym typeface="Georgia"/>
            </a:endParaRPr>
          </a:p>
        </p:txBody>
      </p:sp>
      <p:sp>
        <p:nvSpPr>
          <p:cNvPr id="338" name="Shape 338"/>
          <p:cNvSpPr txBox="1">
            <a:spLocks noGrp="1"/>
          </p:cNvSpPr>
          <p:nvPr>
            <p:ph type="body" idx="1"/>
          </p:nvPr>
        </p:nvSpPr>
        <p:spPr>
          <a:xfrm>
            <a:off x="311700" y="1330250"/>
            <a:ext cx="8520600" cy="23082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39" name="Shape 339"/>
          <p:cNvSpPr txBox="1"/>
          <p:nvPr/>
        </p:nvSpPr>
        <p:spPr>
          <a:xfrm>
            <a:off x="311700" y="2460675"/>
            <a:ext cx="4053300" cy="1446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marL="0" lvl="0" indent="0">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a:p>
            <a:pPr marL="0" lvl="0" indent="0">
              <a:spcBef>
                <a:spcPts val="0"/>
              </a:spcBef>
              <a:spcAft>
                <a:spcPts val="0"/>
              </a:spcAft>
              <a:buNone/>
            </a:pPr>
            <a:endParaRPr>
              <a:solidFill>
                <a:srgbClr val="EFEFEF"/>
              </a:solidFill>
              <a:latin typeface="Times New Roman"/>
              <a:ea typeface="Times New Roman"/>
              <a:cs typeface="Times New Roman"/>
              <a:sym typeface="Times New Roman"/>
            </a:endParaRPr>
          </a:p>
          <a:p>
            <a:pPr marL="0" lvl="0" indent="0">
              <a:spcBef>
                <a:spcPts val="0"/>
              </a:spcBef>
              <a:spcAft>
                <a:spcPts val="0"/>
              </a:spcAft>
              <a:buNone/>
            </a:pPr>
            <a:r>
              <a:rPr lang="en">
                <a:solidFill>
                  <a:srgbClr val="EFEFEF"/>
                </a:solidFill>
                <a:latin typeface="Times New Roman"/>
                <a:ea typeface="Times New Roman"/>
                <a:cs typeface="Times New Roman"/>
                <a:sym typeface="Times New Roman"/>
              </a:rPr>
              <a:t>Tensors are data.</a:t>
            </a:r>
            <a:endParaRPr>
              <a:solidFill>
                <a:srgbClr val="EFEFEF"/>
              </a:solidFill>
              <a:latin typeface="Times New Roman"/>
              <a:ea typeface="Times New Roman"/>
              <a:cs typeface="Times New Roman"/>
              <a:sym typeface="Times New Roman"/>
            </a:endParaRPr>
          </a:p>
          <a:p>
            <a:pPr marL="0" lvl="0" indent="0">
              <a:spcBef>
                <a:spcPts val="0"/>
              </a:spcBef>
              <a:spcAft>
                <a:spcPts val="0"/>
              </a:spcAft>
              <a:buNone/>
            </a:pPr>
            <a:r>
              <a:rPr lang="en">
                <a:solidFill>
                  <a:srgbClr val="EFEFEF"/>
                </a:solidFill>
                <a:latin typeface="Times New Roman"/>
                <a:ea typeface="Times New Roman"/>
                <a:cs typeface="Times New Roman"/>
                <a:sym typeface="Times New Roman"/>
              </a:rPr>
              <a:t>TensorFlow = tensor + flow = data + flow </a:t>
            </a:r>
            <a:endParaRPr>
              <a:solidFill>
                <a:srgbClr val="EFEFEF"/>
              </a:solidFill>
              <a:latin typeface="Times New Roman"/>
              <a:ea typeface="Times New Roman"/>
              <a:cs typeface="Times New Roman"/>
              <a:sym typeface="Times New Roman"/>
            </a:endParaRPr>
          </a:p>
          <a:p>
            <a:pPr marL="0" lvl="0" indent="0">
              <a:spcBef>
                <a:spcPts val="0"/>
              </a:spcBef>
              <a:spcAft>
                <a:spcPts val="0"/>
              </a:spcAft>
              <a:buNone/>
            </a:pPr>
            <a:r>
              <a:rPr lang="en">
                <a:solidFill>
                  <a:srgbClr val="EFEFEF"/>
                </a:solidFill>
                <a:latin typeface="Times New Roman"/>
                <a:ea typeface="Times New Roman"/>
                <a:cs typeface="Times New Roman"/>
                <a:sym typeface="Times New Roman"/>
              </a:rPr>
              <a:t>(I know, mind=blown)</a:t>
            </a:r>
            <a:endParaRPr>
              <a:solidFill>
                <a:srgbClr val="EFEFEF"/>
              </a:solidFill>
              <a:latin typeface="Times New Roman"/>
              <a:ea typeface="Times New Roman"/>
              <a:cs typeface="Times New Roman"/>
              <a:sym typeface="Times New Roman"/>
            </a:endParaRPr>
          </a:p>
          <a:p>
            <a:pPr marL="0" lvl="0" indent="0" rtl="0">
              <a:spcBef>
                <a:spcPts val="0"/>
              </a:spcBef>
              <a:spcAft>
                <a:spcPts val="0"/>
              </a:spcAft>
              <a:buNone/>
            </a:pPr>
            <a:endParaRPr>
              <a:solidFill>
                <a:srgbClr val="EFEFEF"/>
              </a:solidFill>
              <a:latin typeface="Times New Roman"/>
              <a:ea typeface="Times New Roman"/>
              <a:cs typeface="Times New Roman"/>
              <a:sym typeface="Times New Roman"/>
            </a:endParaRPr>
          </a:p>
        </p:txBody>
      </p:sp>
      <p:sp>
        <p:nvSpPr>
          <p:cNvPr id="340" name="Shape 3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15</a:t>
            </a:fld>
            <a:endParaRPr>
              <a:solidFill>
                <a:schemeClr val="lt2"/>
              </a:solidFill>
            </a:endParaRPr>
          </a:p>
        </p:txBody>
      </p:sp>
      <p:sp>
        <p:nvSpPr>
          <p:cNvPr id="341" name="Shape 341"/>
          <p:cNvSpPr txBox="1"/>
          <p:nvPr/>
        </p:nvSpPr>
        <p:spPr>
          <a:xfrm>
            <a:off x="4286550" y="1336850"/>
            <a:ext cx="3347400" cy="42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EFEFEF"/>
                </a:solidFill>
              </a:rPr>
              <a:t>Interpreted?</a:t>
            </a:r>
            <a:endParaRPr>
              <a:solidFill>
                <a:srgbClr val="EFEFEF"/>
              </a:solidFill>
            </a:endParaRPr>
          </a:p>
        </p:txBody>
      </p:sp>
      <p:pic>
        <p:nvPicPr>
          <p:cNvPr id="342" name="Shape 342"/>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43" name="Shape 343"/>
          <p:cNvSpPr txBox="1"/>
          <p:nvPr/>
        </p:nvSpPr>
        <p:spPr>
          <a:xfrm>
            <a:off x="5389350" y="2643575"/>
            <a:ext cx="468300" cy="31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5</a:t>
            </a:r>
            <a:endParaRPr/>
          </a:p>
        </p:txBody>
      </p:sp>
      <p:sp>
        <p:nvSpPr>
          <p:cNvPr id="344" name="Shape 344"/>
          <p:cNvSpPr txBox="1"/>
          <p:nvPr/>
        </p:nvSpPr>
        <p:spPr>
          <a:xfrm>
            <a:off x="5389350" y="2193224"/>
            <a:ext cx="568800" cy="31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3</a:t>
            </a:r>
            <a:endParaRPr/>
          </a:p>
        </p:txBody>
      </p:sp>
      <p:sp>
        <p:nvSpPr>
          <p:cNvPr id="345" name="Shape 345"/>
          <p:cNvSpPr txBox="1"/>
          <p:nvPr/>
        </p:nvSpPr>
        <p:spPr>
          <a:xfrm>
            <a:off x="6423425" y="2625224"/>
            <a:ext cx="568800" cy="31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a:t>
            </a:r>
            <a:endParaRPr/>
          </a:p>
        </p:txBody>
      </p:sp>
      <p:pic>
        <p:nvPicPr>
          <p:cNvPr id="346" name="Shape 346"/>
          <p:cNvPicPr preferRelativeResize="0"/>
          <p:nvPr/>
        </p:nvPicPr>
        <p:blipFill>
          <a:blip r:embed="rId4">
            <a:alphaModFix/>
          </a:blip>
          <a:stretch>
            <a:fillRect/>
          </a:stretch>
        </p:blipFill>
        <p:spPr>
          <a:xfrm>
            <a:off x="461325" y="3857475"/>
            <a:ext cx="1869600" cy="124015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Computation graph</a:t>
            </a:r>
            <a:endParaRPr b="1">
              <a:latin typeface="Georgia"/>
              <a:ea typeface="Georgia"/>
              <a:cs typeface="Georgia"/>
              <a:sym typeface="Georgia"/>
            </a:endParaRPr>
          </a:p>
        </p:txBody>
      </p:sp>
      <p:sp>
        <p:nvSpPr>
          <p:cNvPr id="128" name="Shape 128"/>
          <p:cNvSpPr txBox="1">
            <a:spLocks noGrp="1"/>
          </p:cNvSpPr>
          <p:nvPr>
            <p:ph type="body" idx="1"/>
          </p:nvPr>
        </p:nvSpPr>
        <p:spPr>
          <a:xfrm>
            <a:off x="311700" y="1642250"/>
            <a:ext cx="8520600" cy="129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Georgia"/>
                <a:ea typeface="Georgia"/>
                <a:cs typeface="Georgia"/>
                <a:sym typeface="Georgia"/>
              </a:rPr>
              <a:t>TensorFlow separates definition of computations from their execution</a:t>
            </a:r>
            <a:endParaRPr>
              <a:latin typeface="Georgia"/>
              <a:ea typeface="Georgia"/>
              <a:cs typeface="Georgia"/>
              <a:sym typeface="Georgia"/>
            </a:endParaRPr>
          </a:p>
          <a:p>
            <a:pPr marL="0" lvl="0" indent="0" rtl="0">
              <a:spcBef>
                <a:spcPts val="1600"/>
              </a:spcBef>
              <a:spcAft>
                <a:spcPts val="0"/>
              </a:spcAft>
              <a:buNone/>
            </a:pPr>
            <a:r>
              <a:rPr lang="en" sz="1400">
                <a:latin typeface="Georgia"/>
                <a:ea typeface="Georgia"/>
                <a:cs typeface="Georgia"/>
                <a:sym typeface="Georgia"/>
              </a:rPr>
              <a:t>Phase 1: assemble a graph</a:t>
            </a:r>
            <a:endParaRPr sz="1400">
              <a:latin typeface="Georgia"/>
              <a:ea typeface="Georgia"/>
              <a:cs typeface="Georgia"/>
              <a:sym typeface="Georgia"/>
            </a:endParaRPr>
          </a:p>
          <a:p>
            <a:pPr marL="0" lvl="0" indent="0" rtl="0">
              <a:spcBef>
                <a:spcPts val="1600"/>
              </a:spcBef>
              <a:spcAft>
                <a:spcPts val="1600"/>
              </a:spcAft>
              <a:buNone/>
            </a:pPr>
            <a:r>
              <a:rPr lang="en" sz="1400">
                <a:latin typeface="Georgia"/>
                <a:ea typeface="Georgia"/>
                <a:cs typeface="Georgia"/>
                <a:sym typeface="Georgia"/>
              </a:rPr>
              <a:t>Phase 2: use a session to execute operations in the graph.</a:t>
            </a:r>
            <a:endParaRPr sz="1400">
              <a:latin typeface="Georgia"/>
              <a:ea typeface="Georgia"/>
              <a:cs typeface="Georgia"/>
              <a:sym typeface="Georgia"/>
            </a:endParaRPr>
          </a:p>
        </p:txBody>
      </p:sp>
      <p:sp>
        <p:nvSpPr>
          <p:cNvPr id="129" name="Shape 129"/>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30" name="Shape 1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150</a:t>
            </a:fld>
            <a:endParaRPr/>
          </a:p>
        </p:txBody>
      </p:sp>
    </p:spTree>
    <p:extLst>
      <p:ext uri="{BB962C8B-B14F-4D97-AF65-F5344CB8AC3E}">
        <p14:creationId xmlns:p14="http://schemas.microsoft.com/office/powerpoint/2010/main" val="7327287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TensorBoard</a:t>
            </a:r>
            <a:endParaRPr b="1">
              <a:latin typeface="Georgia"/>
              <a:ea typeface="Georgia"/>
              <a:cs typeface="Georgia"/>
              <a:sym typeface="Georgia"/>
            </a:endParaRPr>
          </a:p>
        </p:txBody>
      </p:sp>
      <p:pic>
        <p:nvPicPr>
          <p:cNvPr id="136" name="Shape 136"/>
          <p:cNvPicPr preferRelativeResize="0"/>
          <p:nvPr/>
        </p:nvPicPr>
        <p:blipFill>
          <a:blip r:embed="rId3">
            <a:alphaModFix/>
          </a:blip>
          <a:stretch>
            <a:fillRect/>
          </a:stretch>
        </p:blipFill>
        <p:spPr>
          <a:xfrm>
            <a:off x="4195624" y="1017725"/>
            <a:ext cx="4856101" cy="2666549"/>
          </a:xfrm>
          <a:prstGeom prst="rect">
            <a:avLst/>
          </a:prstGeom>
          <a:noFill/>
          <a:ln>
            <a:noFill/>
          </a:ln>
        </p:spPr>
      </p:pic>
      <p:sp>
        <p:nvSpPr>
          <p:cNvPr id="137" name="Shape 137"/>
          <p:cNvSpPr txBox="1"/>
          <p:nvPr/>
        </p:nvSpPr>
        <p:spPr>
          <a:xfrm>
            <a:off x="5106400" y="1481450"/>
            <a:ext cx="10191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useless</a:t>
            </a:r>
            <a:endParaRPr/>
          </a:p>
        </p:txBody>
      </p:sp>
      <p:sp>
        <p:nvSpPr>
          <p:cNvPr id="138" name="Shape 138"/>
          <p:cNvSpPr txBox="1"/>
          <p:nvPr/>
        </p:nvSpPr>
        <p:spPr>
          <a:xfrm>
            <a:off x="5269050" y="3032325"/>
            <a:ext cx="8742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add_op</a:t>
            </a:r>
            <a:endParaRPr/>
          </a:p>
        </p:txBody>
      </p:sp>
      <p:sp>
        <p:nvSpPr>
          <p:cNvPr id="139" name="Shape 139"/>
          <p:cNvSpPr txBox="1"/>
          <p:nvPr/>
        </p:nvSpPr>
        <p:spPr>
          <a:xfrm>
            <a:off x="8281950" y="3032325"/>
            <a:ext cx="9297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mul_op</a:t>
            </a:r>
            <a:endParaRPr/>
          </a:p>
        </p:txBody>
      </p:sp>
      <p:sp>
        <p:nvSpPr>
          <p:cNvPr id="140" name="Shape 140"/>
          <p:cNvSpPr txBox="1"/>
          <p:nvPr/>
        </p:nvSpPr>
        <p:spPr>
          <a:xfrm>
            <a:off x="7039700" y="1481450"/>
            <a:ext cx="9297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pow_op</a:t>
            </a:r>
            <a:endParaRPr/>
          </a:p>
        </p:txBody>
      </p:sp>
      <p:sp>
        <p:nvSpPr>
          <p:cNvPr id="141" name="Shape 141"/>
          <p:cNvSpPr txBox="1"/>
          <p:nvPr/>
        </p:nvSpPr>
        <p:spPr>
          <a:xfrm>
            <a:off x="4070175" y="1574575"/>
            <a:ext cx="3573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42" name="Shape 142"/>
          <p:cNvSpPr txBox="1"/>
          <p:nvPr/>
        </p:nvSpPr>
        <p:spPr>
          <a:xfrm>
            <a:off x="4165000" y="2971375"/>
            <a:ext cx="3573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43" name="Shape 143"/>
          <p:cNvSpPr txBox="1"/>
          <p:nvPr/>
        </p:nvSpPr>
        <p:spPr>
          <a:xfrm>
            <a:off x="7386900" y="2971375"/>
            <a:ext cx="3573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44" name="Shape 144"/>
          <p:cNvSpPr txBox="1"/>
          <p:nvPr/>
        </p:nvSpPr>
        <p:spPr>
          <a:xfrm>
            <a:off x="4165000" y="3281375"/>
            <a:ext cx="3573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45" name="Shape 145"/>
          <p:cNvSpPr txBox="1"/>
          <p:nvPr/>
        </p:nvSpPr>
        <p:spPr>
          <a:xfrm>
            <a:off x="7386900" y="3281375"/>
            <a:ext cx="3573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46" name="Shape 1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lt2"/>
                </a:solidFill>
              </a:rPr>
              <a:t>151</a:t>
            </a:fld>
            <a:endParaRPr>
              <a:solidFill>
                <a:schemeClr val="lt2"/>
              </a:solidFill>
            </a:endParaRPr>
          </a:p>
        </p:txBody>
      </p:sp>
      <p:sp>
        <p:nvSpPr>
          <p:cNvPr id="147" name="Shape 147"/>
          <p:cNvSpPr txBox="1">
            <a:spLocks noGrp="1"/>
          </p:cNvSpPr>
          <p:nvPr>
            <p:ph type="body" idx="1"/>
          </p:nvPr>
        </p:nvSpPr>
        <p:spPr>
          <a:xfrm>
            <a:off x="311700" y="1330250"/>
            <a:ext cx="3713700" cy="36591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 sess.run(pow_op)</a:t>
            </a:r>
            <a:endParaRPr sz="1200">
              <a:solidFill>
                <a:srgbClr val="FFFFFF"/>
              </a:solidFill>
              <a:latin typeface="Consolas"/>
              <a:ea typeface="Consolas"/>
              <a:cs typeface="Consolas"/>
              <a:sym typeface="Consolas"/>
            </a:endParaRPr>
          </a:p>
        </p:txBody>
      </p:sp>
      <p:sp>
        <p:nvSpPr>
          <p:cNvPr id="148" name="Shape 148"/>
          <p:cNvSpPr txBox="1"/>
          <p:nvPr/>
        </p:nvSpPr>
        <p:spPr>
          <a:xfrm>
            <a:off x="4165000" y="3828000"/>
            <a:ext cx="4502400" cy="688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dk1"/>
                </a:solidFill>
                <a:latin typeface="Consolas"/>
                <a:ea typeface="Consolas"/>
                <a:cs typeface="Consolas"/>
                <a:sym typeface="Consolas"/>
              </a:rPr>
              <a:t>Create a FileWriter object to write your graph to event files</a:t>
            </a:r>
            <a:endParaRPr>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63635570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tf.constant and tf.Variable</a:t>
            </a:r>
            <a:endParaRPr b="1">
              <a:latin typeface="Georgia"/>
              <a:ea typeface="Georgia"/>
              <a:cs typeface="Georgia"/>
              <a:sym typeface="Georgia"/>
            </a:endParaRPr>
          </a:p>
        </p:txBody>
      </p:sp>
      <p:sp>
        <p:nvSpPr>
          <p:cNvPr id="154" name="Shape 154"/>
          <p:cNvSpPr txBox="1">
            <a:spLocks noGrp="1"/>
          </p:cNvSpPr>
          <p:nvPr>
            <p:ph type="body" idx="1"/>
          </p:nvPr>
        </p:nvSpPr>
        <p:spPr>
          <a:xfrm>
            <a:off x="272500" y="1839900"/>
            <a:ext cx="8520600" cy="1294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Georgia"/>
                <a:ea typeface="Georgia"/>
                <a:cs typeface="Georgia"/>
                <a:sym typeface="Georgia"/>
              </a:rPr>
              <a:t>Constant values are stored in the graph definition</a:t>
            </a:r>
            <a:endParaRPr>
              <a:latin typeface="Georgia"/>
              <a:ea typeface="Georgia"/>
              <a:cs typeface="Georgia"/>
              <a:sym typeface="Georgia"/>
            </a:endParaRPr>
          </a:p>
          <a:p>
            <a:pPr marL="0" lvl="0" indent="0" rtl="0">
              <a:spcBef>
                <a:spcPts val="1600"/>
              </a:spcBef>
              <a:spcAft>
                <a:spcPts val="1600"/>
              </a:spcAft>
              <a:buNone/>
            </a:pPr>
            <a:r>
              <a:rPr lang="en">
                <a:latin typeface="Georgia"/>
                <a:ea typeface="Georgia"/>
                <a:cs typeface="Georgia"/>
                <a:sym typeface="Georgia"/>
              </a:rPr>
              <a:t>Sessions allocate memory to store variable values</a:t>
            </a:r>
            <a:endParaRPr>
              <a:latin typeface="Georgia"/>
              <a:ea typeface="Georgia"/>
              <a:cs typeface="Georgia"/>
              <a:sym typeface="Georgia"/>
            </a:endParaRPr>
          </a:p>
        </p:txBody>
      </p:sp>
      <p:sp>
        <p:nvSpPr>
          <p:cNvPr id="155" name="Shape 155"/>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152</a:t>
            </a:fld>
            <a:endParaRPr/>
          </a:p>
        </p:txBody>
      </p:sp>
    </p:spTree>
    <p:extLst>
      <p:ext uri="{BB962C8B-B14F-4D97-AF65-F5344CB8AC3E}">
        <p14:creationId xmlns:p14="http://schemas.microsoft.com/office/powerpoint/2010/main" val="11172247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tf.placeholder and feed_dict</a:t>
            </a:r>
            <a:endParaRPr b="1">
              <a:latin typeface="Georgia"/>
              <a:ea typeface="Georgia"/>
              <a:cs typeface="Georgia"/>
              <a:sym typeface="Georgia"/>
            </a:endParaRPr>
          </a:p>
        </p:txBody>
      </p:sp>
      <p:sp>
        <p:nvSpPr>
          <p:cNvPr id="162" name="Shape 162"/>
          <p:cNvSpPr txBox="1">
            <a:spLocks noGrp="1"/>
          </p:cNvSpPr>
          <p:nvPr>
            <p:ph type="body" idx="1"/>
          </p:nvPr>
        </p:nvSpPr>
        <p:spPr>
          <a:xfrm>
            <a:off x="272500" y="1839900"/>
            <a:ext cx="8520600" cy="1294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Georgia"/>
                <a:ea typeface="Georgia"/>
                <a:cs typeface="Georgia"/>
                <a:sym typeface="Georgia"/>
              </a:rPr>
              <a:t>Feed values into placeholders with a dictionary (feed_dict)</a:t>
            </a:r>
            <a:endParaRPr>
              <a:latin typeface="Georgia"/>
              <a:ea typeface="Georgia"/>
              <a:cs typeface="Georgia"/>
              <a:sym typeface="Georgia"/>
            </a:endParaRPr>
          </a:p>
          <a:p>
            <a:pPr marL="0" lvl="0" indent="0" rtl="0">
              <a:spcBef>
                <a:spcPts val="1600"/>
              </a:spcBef>
              <a:spcAft>
                <a:spcPts val="1600"/>
              </a:spcAft>
              <a:buNone/>
            </a:pPr>
            <a:r>
              <a:rPr lang="en">
                <a:latin typeface="Georgia"/>
                <a:ea typeface="Georgia"/>
                <a:cs typeface="Georgia"/>
                <a:sym typeface="Georgia"/>
              </a:rPr>
              <a:t>Easy to use but poor performance</a:t>
            </a:r>
            <a:endParaRPr>
              <a:latin typeface="Georgia"/>
              <a:ea typeface="Georgia"/>
              <a:cs typeface="Georgia"/>
              <a:sym typeface="Georgia"/>
            </a:endParaRPr>
          </a:p>
        </p:txBody>
      </p:sp>
      <p:sp>
        <p:nvSpPr>
          <p:cNvPr id="163" name="Shape 163"/>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64" name="Shape 1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153</a:t>
            </a:fld>
            <a:endParaRPr/>
          </a:p>
        </p:txBody>
      </p:sp>
    </p:spTree>
    <p:extLst>
      <p:ext uri="{BB962C8B-B14F-4D97-AF65-F5344CB8AC3E}">
        <p14:creationId xmlns:p14="http://schemas.microsoft.com/office/powerpoint/2010/main" val="29717652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Avoid lazy loading</a:t>
            </a:r>
            <a:endParaRPr b="1">
              <a:latin typeface="Georgia"/>
              <a:ea typeface="Georgia"/>
              <a:cs typeface="Georgia"/>
              <a:sym typeface="Georgia"/>
            </a:endParaRPr>
          </a:p>
        </p:txBody>
      </p:sp>
      <p:sp>
        <p:nvSpPr>
          <p:cNvPr id="170" name="Shape 170"/>
          <p:cNvSpPr txBox="1">
            <a:spLocks noGrp="1"/>
          </p:cNvSpPr>
          <p:nvPr>
            <p:ph type="body" idx="1"/>
          </p:nvPr>
        </p:nvSpPr>
        <p:spPr>
          <a:xfrm>
            <a:off x="272500" y="1839900"/>
            <a:ext cx="8520600" cy="12945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Font typeface="Georgia"/>
              <a:buAutoNum type="arabicPeriod"/>
            </a:pPr>
            <a:r>
              <a:rPr lang="en">
                <a:latin typeface="Georgia"/>
                <a:ea typeface="Georgia"/>
                <a:cs typeface="Georgia"/>
                <a:sym typeface="Georgia"/>
              </a:rPr>
              <a:t>Separate the assembling of graph and executing ops</a:t>
            </a:r>
            <a:endParaRPr>
              <a:latin typeface="Georgia"/>
              <a:ea typeface="Georgia"/>
              <a:cs typeface="Georgia"/>
              <a:sym typeface="Georgia"/>
            </a:endParaRPr>
          </a:p>
          <a:p>
            <a:pPr marL="457200" lvl="0" indent="-342900" rtl="0">
              <a:spcBef>
                <a:spcPts val="0"/>
              </a:spcBef>
              <a:spcAft>
                <a:spcPts val="0"/>
              </a:spcAft>
              <a:buSzPts val="1800"/>
              <a:buFont typeface="Georgia"/>
              <a:buAutoNum type="arabicPeriod"/>
            </a:pPr>
            <a:r>
              <a:rPr lang="en">
                <a:latin typeface="Georgia"/>
                <a:ea typeface="Georgia"/>
                <a:cs typeface="Georgia"/>
                <a:sym typeface="Georgia"/>
              </a:rPr>
              <a:t>Use Python attribute to ensure a function is only loaded the first time it’s called</a:t>
            </a:r>
            <a:endParaRPr>
              <a:latin typeface="Georgia"/>
              <a:ea typeface="Georgia"/>
              <a:cs typeface="Georgia"/>
              <a:sym typeface="Georgia"/>
            </a:endParaRPr>
          </a:p>
        </p:txBody>
      </p:sp>
      <p:sp>
        <p:nvSpPr>
          <p:cNvPr id="171" name="Shape 171"/>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72" name="Shape 1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154</a:t>
            </a:fld>
            <a:endParaRPr/>
          </a:p>
        </p:txBody>
      </p:sp>
    </p:spTree>
    <p:extLst>
      <p:ext uri="{BB962C8B-B14F-4D97-AF65-F5344CB8AC3E}">
        <p14:creationId xmlns:p14="http://schemas.microsoft.com/office/powerpoint/2010/main" val="20553044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Download from the class’s GitHub</a:t>
            </a:r>
            <a:endParaRPr b="1">
              <a:latin typeface="Georgia"/>
              <a:ea typeface="Georgia"/>
              <a:cs typeface="Georgia"/>
              <a:sym typeface="Georgia"/>
            </a:endParaRPr>
          </a:p>
        </p:txBody>
      </p:sp>
      <p:sp>
        <p:nvSpPr>
          <p:cNvPr id="178" name="Shape 178"/>
          <p:cNvSpPr txBox="1">
            <a:spLocks noGrp="1"/>
          </p:cNvSpPr>
          <p:nvPr>
            <p:ph type="body" idx="1"/>
          </p:nvPr>
        </p:nvSpPr>
        <p:spPr>
          <a:xfrm>
            <a:off x="272500" y="1671625"/>
            <a:ext cx="8520600" cy="2991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FFFFFF"/>
                </a:solidFill>
                <a:latin typeface="Georgia"/>
                <a:ea typeface="Georgia"/>
                <a:cs typeface="Georgia"/>
                <a:sym typeface="Georgia"/>
              </a:rPr>
              <a:t>examples/</a:t>
            </a:r>
            <a:r>
              <a:rPr lang="en">
                <a:solidFill>
                  <a:srgbClr val="FFFFFF"/>
                </a:solidFill>
                <a:latin typeface="Consolas"/>
                <a:ea typeface="Consolas"/>
                <a:cs typeface="Consolas"/>
                <a:sym typeface="Consolas"/>
              </a:rPr>
              <a:t>03_linreg_starter.py</a:t>
            </a:r>
            <a:endParaRPr>
              <a:solidFill>
                <a:srgbClr val="FFFFFF"/>
              </a:solidFill>
              <a:latin typeface="Consolas"/>
              <a:ea typeface="Consolas"/>
              <a:cs typeface="Consolas"/>
              <a:sym typeface="Consolas"/>
            </a:endParaRPr>
          </a:p>
          <a:p>
            <a:pPr marL="0" lvl="0" indent="0">
              <a:spcBef>
                <a:spcPts val="1600"/>
              </a:spcBef>
              <a:spcAft>
                <a:spcPts val="0"/>
              </a:spcAft>
              <a:buNone/>
            </a:pPr>
            <a:r>
              <a:rPr lang="en" b="1">
                <a:solidFill>
                  <a:schemeClr val="dk1"/>
                </a:solidFill>
                <a:latin typeface="Georgia"/>
                <a:ea typeface="Georgia"/>
                <a:cs typeface="Georgia"/>
                <a:sym typeface="Georgia"/>
              </a:rPr>
              <a:t>examples/</a:t>
            </a:r>
            <a:r>
              <a:rPr lang="en">
                <a:solidFill>
                  <a:srgbClr val="FFFFFF"/>
                </a:solidFill>
                <a:latin typeface="Consolas"/>
                <a:ea typeface="Consolas"/>
                <a:cs typeface="Consolas"/>
                <a:sym typeface="Consolas"/>
              </a:rPr>
              <a:t>03_logreg_starter.py</a:t>
            </a:r>
            <a:endParaRPr>
              <a:solidFill>
                <a:srgbClr val="FFFFFF"/>
              </a:solidFill>
              <a:latin typeface="Consolas"/>
              <a:ea typeface="Consolas"/>
              <a:cs typeface="Consolas"/>
              <a:sym typeface="Consolas"/>
            </a:endParaRPr>
          </a:p>
          <a:p>
            <a:pPr marL="0" lvl="0" indent="0" rtl="0">
              <a:spcBef>
                <a:spcPts val="1600"/>
              </a:spcBef>
              <a:spcAft>
                <a:spcPts val="0"/>
              </a:spcAft>
              <a:buNone/>
            </a:pPr>
            <a:r>
              <a:rPr lang="en" b="1">
                <a:solidFill>
                  <a:schemeClr val="dk1"/>
                </a:solidFill>
                <a:latin typeface="Georgia"/>
                <a:ea typeface="Georgia"/>
                <a:cs typeface="Georgia"/>
                <a:sym typeface="Georgia"/>
              </a:rPr>
              <a:t>examples/</a:t>
            </a:r>
            <a:r>
              <a:rPr lang="en">
                <a:solidFill>
                  <a:srgbClr val="FFFFFF"/>
                </a:solidFill>
                <a:latin typeface="Consolas"/>
                <a:ea typeface="Consolas"/>
                <a:cs typeface="Consolas"/>
                <a:sym typeface="Consolas"/>
              </a:rPr>
              <a:t>utils.py</a:t>
            </a:r>
            <a:endParaRPr>
              <a:solidFill>
                <a:srgbClr val="FFFFFF"/>
              </a:solidFill>
              <a:latin typeface="Consolas"/>
              <a:ea typeface="Consolas"/>
              <a:cs typeface="Consolas"/>
              <a:sym typeface="Consolas"/>
            </a:endParaRPr>
          </a:p>
          <a:p>
            <a:pPr marL="0" lvl="0" indent="0" rtl="0">
              <a:spcBef>
                <a:spcPts val="1600"/>
              </a:spcBef>
              <a:spcAft>
                <a:spcPts val="1600"/>
              </a:spcAft>
              <a:buNone/>
            </a:pPr>
            <a:r>
              <a:rPr lang="en" b="1">
                <a:solidFill>
                  <a:srgbClr val="FFFFFF"/>
                </a:solidFill>
                <a:latin typeface="Georgia"/>
                <a:ea typeface="Georgia"/>
                <a:cs typeface="Georgia"/>
                <a:sym typeface="Georgia"/>
              </a:rPr>
              <a:t>data/</a:t>
            </a:r>
            <a:r>
              <a:rPr lang="en">
                <a:solidFill>
                  <a:srgbClr val="FFFFFF"/>
                </a:solidFill>
                <a:latin typeface="Consolas"/>
                <a:ea typeface="Consolas"/>
                <a:cs typeface="Consolas"/>
                <a:sym typeface="Consolas"/>
              </a:rPr>
              <a:t>birth_life_2010.txt</a:t>
            </a:r>
            <a:endParaRPr>
              <a:solidFill>
                <a:srgbClr val="FFFFFF"/>
              </a:solidFill>
              <a:latin typeface="Consolas"/>
              <a:ea typeface="Consolas"/>
              <a:cs typeface="Consolas"/>
              <a:sym typeface="Consolas"/>
            </a:endParaRPr>
          </a:p>
        </p:txBody>
      </p:sp>
      <p:sp>
        <p:nvSpPr>
          <p:cNvPr id="179" name="Shape 1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155</a:t>
            </a:fld>
            <a:endParaRPr/>
          </a:p>
        </p:txBody>
      </p:sp>
    </p:spTree>
    <p:extLst>
      <p:ext uri="{BB962C8B-B14F-4D97-AF65-F5344CB8AC3E}">
        <p14:creationId xmlns:p14="http://schemas.microsoft.com/office/powerpoint/2010/main" val="25078797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ctrTitle"/>
          </p:nvPr>
        </p:nvSpPr>
        <p:spPr>
          <a:xfrm>
            <a:off x="687375" y="2738325"/>
            <a:ext cx="8145000" cy="910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Georgia"/>
                <a:ea typeface="Georgia"/>
                <a:cs typeface="Georgia"/>
                <a:sym typeface="Georgia"/>
              </a:rPr>
              <a:t>Linear Regression </a:t>
            </a:r>
            <a:endParaRPr>
              <a:latin typeface="Georgia"/>
              <a:ea typeface="Georgia"/>
              <a:cs typeface="Georgia"/>
              <a:sym typeface="Georgia"/>
            </a:endParaRPr>
          </a:p>
          <a:p>
            <a:pPr marL="0" lvl="0" indent="0" rtl="0">
              <a:spcBef>
                <a:spcPts val="0"/>
              </a:spcBef>
              <a:spcAft>
                <a:spcPts val="0"/>
              </a:spcAft>
              <a:buNone/>
            </a:pPr>
            <a:r>
              <a:rPr lang="en">
                <a:latin typeface="Georgia"/>
                <a:ea typeface="Georgia"/>
                <a:cs typeface="Georgia"/>
                <a:sym typeface="Georgia"/>
              </a:rPr>
              <a:t>in TensorFlow</a:t>
            </a:r>
            <a:endParaRPr>
              <a:latin typeface="Georgia"/>
              <a:ea typeface="Georgia"/>
              <a:cs typeface="Georgia"/>
              <a:sym typeface="Georgia"/>
            </a:endParaRPr>
          </a:p>
        </p:txBody>
      </p:sp>
      <p:sp>
        <p:nvSpPr>
          <p:cNvPr id="185" name="Shape 1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156</a:t>
            </a:fld>
            <a:endParaRPr/>
          </a:p>
        </p:txBody>
      </p:sp>
      <p:pic>
        <p:nvPicPr>
          <p:cNvPr id="186" name="Shape 186"/>
          <p:cNvPicPr preferRelativeResize="0"/>
          <p:nvPr/>
        </p:nvPicPr>
        <p:blipFill>
          <a:blip r:embed="rId3">
            <a:alphaModFix/>
          </a:blip>
          <a:stretch>
            <a:fillRect/>
          </a:stretch>
        </p:blipFill>
        <p:spPr>
          <a:xfrm>
            <a:off x="3920475" y="368275"/>
            <a:ext cx="1139701" cy="1438675"/>
          </a:xfrm>
          <a:prstGeom prst="rect">
            <a:avLst/>
          </a:prstGeom>
          <a:noFill/>
          <a:ln>
            <a:noFill/>
          </a:ln>
        </p:spPr>
      </p:pic>
    </p:spTree>
    <p:extLst>
      <p:ext uri="{BB962C8B-B14F-4D97-AF65-F5344CB8AC3E}">
        <p14:creationId xmlns:p14="http://schemas.microsoft.com/office/powerpoint/2010/main" val="37487263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389950" y="1552425"/>
            <a:ext cx="8520600" cy="2018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EFEFEF"/>
                </a:solidFill>
                <a:latin typeface="Georgia"/>
                <a:ea typeface="Georgia"/>
                <a:cs typeface="Georgia"/>
                <a:sym typeface="Georgia"/>
              </a:rPr>
              <a:t>Model the linear relationship between:</a:t>
            </a:r>
            <a:endParaRPr>
              <a:solidFill>
                <a:srgbClr val="EFEFEF"/>
              </a:solidFill>
              <a:latin typeface="Georgia"/>
              <a:ea typeface="Georgia"/>
              <a:cs typeface="Georgia"/>
              <a:sym typeface="Georgia"/>
            </a:endParaRPr>
          </a:p>
          <a:p>
            <a:pPr marL="457200" lvl="0" indent="-406400" rtl="0">
              <a:spcBef>
                <a:spcPts val="0"/>
              </a:spcBef>
              <a:spcAft>
                <a:spcPts val="0"/>
              </a:spcAft>
              <a:buClr>
                <a:srgbClr val="EFEFEF"/>
              </a:buClr>
              <a:buSzPts val="2800"/>
              <a:buFont typeface="Georgia"/>
              <a:buChar char="●"/>
            </a:pPr>
            <a:r>
              <a:rPr lang="en">
                <a:solidFill>
                  <a:srgbClr val="EFEFEF"/>
                </a:solidFill>
                <a:latin typeface="Georgia"/>
                <a:ea typeface="Georgia"/>
                <a:cs typeface="Georgia"/>
                <a:sym typeface="Georgia"/>
              </a:rPr>
              <a:t>dependent variable Y</a:t>
            </a:r>
            <a:endParaRPr>
              <a:solidFill>
                <a:srgbClr val="EFEFEF"/>
              </a:solidFill>
              <a:latin typeface="Georgia"/>
              <a:ea typeface="Georgia"/>
              <a:cs typeface="Georgia"/>
              <a:sym typeface="Georgia"/>
            </a:endParaRPr>
          </a:p>
          <a:p>
            <a:pPr marL="457200" lvl="0" indent="-406400" rtl="0">
              <a:spcBef>
                <a:spcPts val="0"/>
              </a:spcBef>
              <a:spcAft>
                <a:spcPts val="0"/>
              </a:spcAft>
              <a:buClr>
                <a:srgbClr val="EFEFEF"/>
              </a:buClr>
              <a:buSzPts val="2800"/>
              <a:buFont typeface="Georgia"/>
              <a:buChar char="●"/>
            </a:pPr>
            <a:r>
              <a:rPr lang="en">
                <a:solidFill>
                  <a:srgbClr val="EFEFEF"/>
                </a:solidFill>
                <a:latin typeface="Georgia"/>
                <a:ea typeface="Georgia"/>
                <a:cs typeface="Georgia"/>
                <a:sym typeface="Georgia"/>
              </a:rPr>
              <a:t>explanatory variables X</a:t>
            </a:r>
            <a:endParaRPr sz="1400">
              <a:solidFill>
                <a:srgbClr val="EFEFEF"/>
              </a:solidFill>
              <a:latin typeface="Georgia"/>
              <a:ea typeface="Georgia"/>
              <a:cs typeface="Georgia"/>
              <a:sym typeface="Georgia"/>
            </a:endParaRPr>
          </a:p>
        </p:txBody>
      </p:sp>
      <p:sp>
        <p:nvSpPr>
          <p:cNvPr id="192" name="Shape 1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157</a:t>
            </a:fld>
            <a:endParaRPr/>
          </a:p>
        </p:txBody>
      </p:sp>
    </p:spTree>
    <p:extLst>
      <p:ext uri="{BB962C8B-B14F-4D97-AF65-F5344CB8AC3E}">
        <p14:creationId xmlns:p14="http://schemas.microsoft.com/office/powerpoint/2010/main" val="3957897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158</a:t>
            </a:fld>
            <a:endParaRPr/>
          </a:p>
        </p:txBody>
      </p:sp>
      <p:pic>
        <p:nvPicPr>
          <p:cNvPr id="198" name="Shape 198"/>
          <p:cNvPicPr preferRelativeResize="0"/>
          <p:nvPr/>
        </p:nvPicPr>
        <p:blipFill>
          <a:blip r:embed="rId3">
            <a:alphaModFix/>
          </a:blip>
          <a:stretch>
            <a:fillRect/>
          </a:stretch>
        </p:blipFill>
        <p:spPr>
          <a:xfrm>
            <a:off x="1091950" y="389223"/>
            <a:ext cx="7052726" cy="4125375"/>
          </a:xfrm>
          <a:prstGeom prst="rect">
            <a:avLst/>
          </a:prstGeom>
          <a:noFill/>
          <a:ln>
            <a:noFill/>
          </a:ln>
        </p:spPr>
      </p:pic>
      <p:sp>
        <p:nvSpPr>
          <p:cNvPr id="199" name="Shape 199"/>
          <p:cNvSpPr txBox="1"/>
          <p:nvPr/>
        </p:nvSpPr>
        <p:spPr>
          <a:xfrm>
            <a:off x="211100" y="4759125"/>
            <a:ext cx="4749600" cy="34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EFEFEF"/>
                </a:solidFill>
                <a:latin typeface="EB Garamond"/>
                <a:ea typeface="EB Garamond"/>
                <a:cs typeface="EB Garamond"/>
                <a:sym typeface="EB Garamond"/>
              </a:rPr>
              <a:t>Visualization made by </a:t>
            </a:r>
            <a:r>
              <a:rPr lang="en" sz="1100" u="sng">
                <a:solidFill>
                  <a:srgbClr val="EFEFEF"/>
                </a:solidFill>
                <a:latin typeface="EB Garamond"/>
                <a:ea typeface="EB Garamond"/>
                <a:cs typeface="EB Garamond"/>
                <a:sym typeface="EB Garamond"/>
                <a:hlinkClick r:id="rId4"/>
              </a:rPr>
              <a:t>Google</a:t>
            </a:r>
            <a:r>
              <a:rPr lang="en" sz="1100">
                <a:solidFill>
                  <a:srgbClr val="EFEFEF"/>
                </a:solidFill>
                <a:latin typeface="EB Garamond"/>
                <a:ea typeface="EB Garamond"/>
                <a:cs typeface="EB Garamond"/>
                <a:sym typeface="EB Garamond"/>
              </a:rPr>
              <a:t>, based on data collected by World Bank</a:t>
            </a:r>
            <a:endParaRPr sz="1100">
              <a:solidFill>
                <a:srgbClr val="EFEFEF"/>
              </a:solidFill>
              <a:latin typeface="EB Garamond"/>
              <a:ea typeface="EB Garamond"/>
              <a:cs typeface="EB Garamond"/>
              <a:sym typeface="EB Garamond"/>
            </a:endParaRPr>
          </a:p>
        </p:txBody>
      </p:sp>
    </p:spTree>
    <p:extLst>
      <p:ext uri="{BB962C8B-B14F-4D97-AF65-F5344CB8AC3E}">
        <p14:creationId xmlns:p14="http://schemas.microsoft.com/office/powerpoint/2010/main" val="28705342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389950" y="1552425"/>
            <a:ext cx="8520600" cy="20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EFEFEF"/>
                </a:solidFill>
                <a:latin typeface="Georgia"/>
                <a:ea typeface="Georgia"/>
                <a:cs typeface="Georgia"/>
                <a:sym typeface="Georgia"/>
              </a:rPr>
              <a:t>X: birth rate</a:t>
            </a:r>
            <a:endParaRPr sz="2400">
              <a:solidFill>
                <a:srgbClr val="EFEFEF"/>
              </a:solidFill>
              <a:latin typeface="Georgia"/>
              <a:ea typeface="Georgia"/>
              <a:cs typeface="Georgia"/>
              <a:sym typeface="Georgia"/>
            </a:endParaRPr>
          </a:p>
          <a:p>
            <a:pPr marL="0" lvl="0" indent="0" algn="ctr" rtl="0">
              <a:spcBef>
                <a:spcPts val="0"/>
              </a:spcBef>
              <a:spcAft>
                <a:spcPts val="0"/>
              </a:spcAft>
              <a:buNone/>
            </a:pPr>
            <a:r>
              <a:rPr lang="en" sz="2400">
                <a:solidFill>
                  <a:srgbClr val="EFEFEF"/>
                </a:solidFill>
                <a:latin typeface="Georgia"/>
                <a:ea typeface="Georgia"/>
                <a:cs typeface="Georgia"/>
                <a:sym typeface="Georgia"/>
              </a:rPr>
              <a:t>Y: life expectancy</a:t>
            </a:r>
            <a:endParaRPr sz="2400">
              <a:solidFill>
                <a:srgbClr val="EFEFEF"/>
              </a:solidFill>
              <a:latin typeface="Georgia"/>
              <a:ea typeface="Georgia"/>
              <a:cs typeface="Georgia"/>
              <a:sym typeface="Georgia"/>
            </a:endParaRPr>
          </a:p>
          <a:p>
            <a:pPr marL="0" lvl="0" indent="0" algn="ctr" rtl="0">
              <a:spcBef>
                <a:spcPts val="0"/>
              </a:spcBef>
              <a:spcAft>
                <a:spcPts val="0"/>
              </a:spcAft>
              <a:buNone/>
            </a:pPr>
            <a:r>
              <a:rPr lang="en" sz="2400">
                <a:solidFill>
                  <a:srgbClr val="EFEFEF"/>
                </a:solidFill>
                <a:latin typeface="Georgia"/>
                <a:ea typeface="Georgia"/>
                <a:cs typeface="Georgia"/>
                <a:sym typeface="Georgia"/>
              </a:rPr>
              <a:t>190 countries</a:t>
            </a:r>
            <a:endParaRPr sz="2400">
              <a:solidFill>
                <a:srgbClr val="EFEFEF"/>
              </a:solidFill>
              <a:latin typeface="Georgia"/>
              <a:ea typeface="Georgia"/>
              <a:cs typeface="Georgia"/>
              <a:sym typeface="Georgia"/>
            </a:endParaRPr>
          </a:p>
        </p:txBody>
      </p:sp>
      <p:sp>
        <p:nvSpPr>
          <p:cNvPr id="205" name="Shape 2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159</a:t>
            </a:fld>
            <a:endParaRPr/>
          </a:p>
        </p:txBody>
      </p:sp>
      <p:sp>
        <p:nvSpPr>
          <p:cNvPr id="206" name="Shape 2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World Development Indicators dataset</a:t>
            </a:r>
            <a:endParaRPr b="1">
              <a:latin typeface="Georgia"/>
              <a:ea typeface="Georgia"/>
              <a:cs typeface="Georgia"/>
              <a:sym typeface="Georgia"/>
            </a:endParaRPr>
          </a:p>
        </p:txBody>
      </p:sp>
    </p:spTree>
    <p:extLst>
      <p:ext uri="{BB962C8B-B14F-4D97-AF65-F5344CB8AC3E}">
        <p14:creationId xmlns:p14="http://schemas.microsoft.com/office/powerpoint/2010/main" val="2615991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Data Flow Graphs</a:t>
            </a:r>
            <a:endParaRPr b="1">
              <a:latin typeface="Georgia"/>
              <a:ea typeface="Georgia"/>
              <a:cs typeface="Georgia"/>
              <a:sym typeface="Georgia"/>
            </a:endParaRPr>
          </a:p>
        </p:txBody>
      </p:sp>
      <p:sp>
        <p:nvSpPr>
          <p:cNvPr id="352" name="Shape 352"/>
          <p:cNvSpPr txBox="1">
            <a:spLocks noGrp="1"/>
          </p:cNvSpPr>
          <p:nvPr>
            <p:ph type="body" idx="1"/>
          </p:nvPr>
        </p:nvSpPr>
        <p:spPr>
          <a:xfrm>
            <a:off x="311700" y="1330250"/>
            <a:ext cx="8520600" cy="23082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print(a)</a:t>
            </a:r>
            <a:endParaRPr>
              <a:solidFill>
                <a:srgbClr val="FFFFFF"/>
              </a:solidFill>
              <a:latin typeface="Consolas"/>
              <a:ea typeface="Consolas"/>
              <a:cs typeface="Consolas"/>
              <a:sym typeface="Consolas"/>
            </a:endParaRPr>
          </a:p>
        </p:txBody>
      </p:sp>
      <p:sp>
        <p:nvSpPr>
          <p:cNvPr id="353" name="Shape 353"/>
          <p:cNvSpPr txBox="1"/>
          <p:nvPr/>
        </p:nvSpPr>
        <p:spPr>
          <a:xfrm>
            <a:off x="311700" y="3264725"/>
            <a:ext cx="4343700" cy="486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EFEFEF"/>
                </a:solidFill>
                <a:latin typeface="Consolas"/>
                <a:ea typeface="Consolas"/>
                <a:cs typeface="Consolas"/>
                <a:sym typeface="Consolas"/>
              </a:rPr>
              <a:t>&gt;&gt; Tensor("Add:0", shape=(), dtype=int32)</a:t>
            </a:r>
            <a:endParaRPr>
              <a:solidFill>
                <a:srgbClr val="EFEFEF"/>
              </a:solidFill>
              <a:latin typeface="Consolas"/>
              <a:ea typeface="Consolas"/>
              <a:cs typeface="Consolas"/>
              <a:sym typeface="Consolas"/>
            </a:endParaRPr>
          </a:p>
          <a:p>
            <a:pPr marL="0" lvl="0" indent="0" rtl="0">
              <a:spcBef>
                <a:spcPts val="0"/>
              </a:spcBef>
              <a:spcAft>
                <a:spcPts val="0"/>
              </a:spcAft>
              <a:buNone/>
            </a:pPr>
            <a:r>
              <a:rPr lang="en">
                <a:solidFill>
                  <a:srgbClr val="EFEFEF"/>
                </a:solidFill>
                <a:latin typeface="Times New Roman"/>
                <a:ea typeface="Times New Roman"/>
                <a:cs typeface="Times New Roman"/>
                <a:sym typeface="Times New Roman"/>
              </a:rPr>
              <a:t>(Not 8)</a:t>
            </a:r>
            <a:endParaRPr>
              <a:solidFill>
                <a:srgbClr val="EFEFEF"/>
              </a:solidFill>
              <a:latin typeface="Times New Roman"/>
              <a:ea typeface="Times New Roman"/>
              <a:cs typeface="Times New Roman"/>
              <a:sym typeface="Times New Roman"/>
            </a:endParaRPr>
          </a:p>
        </p:txBody>
      </p:sp>
      <p:sp>
        <p:nvSpPr>
          <p:cNvPr id="354" name="Shape 3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16</a:t>
            </a:fld>
            <a:endParaRPr>
              <a:solidFill>
                <a:schemeClr val="lt2"/>
              </a:solidFill>
            </a:endParaRPr>
          </a:p>
        </p:txBody>
      </p:sp>
      <p:pic>
        <p:nvPicPr>
          <p:cNvPr id="355" name="Shape 355"/>
          <p:cNvPicPr preferRelativeResize="0"/>
          <p:nvPr/>
        </p:nvPicPr>
        <p:blipFill>
          <a:blip r:embed="rId3">
            <a:alphaModFix/>
          </a:blip>
          <a:stretch>
            <a:fillRect/>
          </a:stretch>
        </p:blipFill>
        <p:spPr>
          <a:xfrm>
            <a:off x="4562575" y="1771550"/>
            <a:ext cx="3352800" cy="1866900"/>
          </a:xfrm>
          <a:prstGeom prst="rect">
            <a:avLst/>
          </a:prstGeom>
          <a:noFill/>
          <a:ln>
            <a:noFill/>
          </a:ln>
        </p:spPr>
      </p:pic>
      <p:sp>
        <p:nvSpPr>
          <p:cNvPr id="356" name="Shape 356"/>
          <p:cNvSpPr txBox="1"/>
          <p:nvPr/>
        </p:nvSpPr>
        <p:spPr>
          <a:xfrm>
            <a:off x="5582475" y="2650175"/>
            <a:ext cx="468300" cy="31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5</a:t>
            </a:r>
            <a:endParaRPr/>
          </a:p>
        </p:txBody>
      </p:sp>
      <p:sp>
        <p:nvSpPr>
          <p:cNvPr id="357" name="Shape 357"/>
          <p:cNvSpPr txBox="1"/>
          <p:nvPr/>
        </p:nvSpPr>
        <p:spPr>
          <a:xfrm>
            <a:off x="5582475" y="2199824"/>
            <a:ext cx="568800" cy="31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3</a:t>
            </a:r>
            <a:endParaRPr/>
          </a:p>
        </p:txBody>
      </p:sp>
      <p:sp>
        <p:nvSpPr>
          <p:cNvPr id="358" name="Shape 358"/>
          <p:cNvSpPr txBox="1"/>
          <p:nvPr/>
        </p:nvSpPr>
        <p:spPr>
          <a:xfrm>
            <a:off x="6616550" y="2631824"/>
            <a:ext cx="568800" cy="31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389950" y="1552425"/>
            <a:ext cx="8520600" cy="20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EFEFEF"/>
                </a:solidFill>
                <a:latin typeface="Georgia"/>
                <a:ea typeface="Georgia"/>
                <a:cs typeface="Georgia"/>
                <a:sym typeface="Georgia"/>
              </a:rPr>
              <a:t>Find a linear relationship between X and Y</a:t>
            </a:r>
            <a:endParaRPr sz="2400">
              <a:solidFill>
                <a:srgbClr val="EFEFEF"/>
              </a:solidFill>
              <a:latin typeface="Georgia"/>
              <a:ea typeface="Georgia"/>
              <a:cs typeface="Georgia"/>
              <a:sym typeface="Georgia"/>
            </a:endParaRPr>
          </a:p>
          <a:p>
            <a:pPr marL="0" lvl="0" indent="0" algn="ctr" rtl="0">
              <a:spcBef>
                <a:spcPts val="0"/>
              </a:spcBef>
              <a:spcAft>
                <a:spcPts val="0"/>
              </a:spcAft>
              <a:buNone/>
            </a:pPr>
            <a:r>
              <a:rPr lang="en" sz="2400">
                <a:solidFill>
                  <a:srgbClr val="EFEFEF"/>
                </a:solidFill>
                <a:latin typeface="Georgia"/>
                <a:ea typeface="Georgia"/>
                <a:cs typeface="Georgia"/>
                <a:sym typeface="Georgia"/>
              </a:rPr>
              <a:t>to predict Y from X</a:t>
            </a:r>
            <a:endParaRPr sz="2400">
              <a:solidFill>
                <a:srgbClr val="EFEFEF"/>
              </a:solidFill>
              <a:latin typeface="Georgia"/>
              <a:ea typeface="Georgia"/>
              <a:cs typeface="Georgia"/>
              <a:sym typeface="Georgia"/>
            </a:endParaRPr>
          </a:p>
        </p:txBody>
      </p:sp>
      <p:sp>
        <p:nvSpPr>
          <p:cNvPr id="212" name="Shape 2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160</a:t>
            </a:fld>
            <a:endParaRPr/>
          </a:p>
        </p:txBody>
      </p:sp>
      <p:sp>
        <p:nvSpPr>
          <p:cNvPr id="213" name="Shape 2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Want</a:t>
            </a:r>
            <a:endParaRPr b="1">
              <a:latin typeface="Georgia"/>
              <a:ea typeface="Georgia"/>
              <a:cs typeface="Georgia"/>
              <a:sym typeface="Georgia"/>
            </a:endParaRPr>
          </a:p>
        </p:txBody>
      </p:sp>
    </p:spTree>
    <p:extLst>
      <p:ext uri="{BB962C8B-B14F-4D97-AF65-F5344CB8AC3E}">
        <p14:creationId xmlns:p14="http://schemas.microsoft.com/office/powerpoint/2010/main" val="9217369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Model</a:t>
            </a:r>
            <a:endParaRPr b="1">
              <a:latin typeface="Georgia"/>
              <a:ea typeface="Georgia"/>
              <a:cs typeface="Georgia"/>
              <a:sym typeface="Georgia"/>
            </a:endParaRPr>
          </a:p>
        </p:txBody>
      </p:sp>
      <p:sp>
        <p:nvSpPr>
          <p:cNvPr id="219" name="Shape 219"/>
          <p:cNvSpPr txBox="1">
            <a:spLocks noGrp="1"/>
          </p:cNvSpPr>
          <p:nvPr>
            <p:ph type="body" idx="1"/>
          </p:nvPr>
        </p:nvSpPr>
        <p:spPr>
          <a:xfrm>
            <a:off x="272500" y="1839900"/>
            <a:ext cx="8520600" cy="129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EFEFEF"/>
                </a:solidFill>
                <a:latin typeface="Consolas"/>
                <a:ea typeface="Consolas"/>
                <a:cs typeface="Consolas"/>
                <a:sym typeface="Consolas"/>
              </a:rPr>
              <a:t>Inference: Y_predicted = w * X + b</a:t>
            </a:r>
            <a:endParaRPr>
              <a:solidFill>
                <a:srgbClr val="EFEFEF"/>
              </a:solidFill>
              <a:latin typeface="Consolas"/>
              <a:ea typeface="Consolas"/>
              <a:cs typeface="Consolas"/>
              <a:sym typeface="Consolas"/>
            </a:endParaRPr>
          </a:p>
          <a:p>
            <a:pPr marL="0" lvl="0" indent="0" algn="ctr" rtl="0">
              <a:spcBef>
                <a:spcPts val="1600"/>
              </a:spcBef>
              <a:spcAft>
                <a:spcPts val="1600"/>
              </a:spcAft>
              <a:buNone/>
            </a:pPr>
            <a:r>
              <a:rPr lang="en">
                <a:solidFill>
                  <a:srgbClr val="EFEFEF"/>
                </a:solidFill>
                <a:latin typeface="Consolas"/>
                <a:ea typeface="Consolas"/>
                <a:cs typeface="Consolas"/>
                <a:sym typeface="Consolas"/>
              </a:rPr>
              <a:t>Mean squared error: E[(y - y_predicted)</a:t>
            </a:r>
            <a:r>
              <a:rPr lang="en" baseline="30000">
                <a:solidFill>
                  <a:srgbClr val="EFEFEF"/>
                </a:solidFill>
                <a:latin typeface="Consolas"/>
                <a:ea typeface="Consolas"/>
                <a:cs typeface="Consolas"/>
                <a:sym typeface="Consolas"/>
              </a:rPr>
              <a:t>2</a:t>
            </a:r>
            <a:r>
              <a:rPr lang="en">
                <a:solidFill>
                  <a:srgbClr val="EFEFEF"/>
                </a:solidFill>
                <a:latin typeface="Consolas"/>
                <a:ea typeface="Consolas"/>
                <a:cs typeface="Consolas"/>
                <a:sym typeface="Consolas"/>
              </a:rPr>
              <a:t>]</a:t>
            </a:r>
            <a:endParaRPr baseline="30000">
              <a:solidFill>
                <a:srgbClr val="EFEFEF"/>
              </a:solidFill>
              <a:latin typeface="Consolas"/>
              <a:ea typeface="Consolas"/>
              <a:cs typeface="Consolas"/>
              <a:sym typeface="Consolas"/>
            </a:endParaRPr>
          </a:p>
        </p:txBody>
      </p:sp>
      <p:sp>
        <p:nvSpPr>
          <p:cNvPr id="220" name="Shape 2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161</a:t>
            </a:fld>
            <a:endParaRPr/>
          </a:p>
        </p:txBody>
      </p:sp>
    </p:spTree>
    <p:extLst>
      <p:ext uri="{BB962C8B-B14F-4D97-AF65-F5344CB8AC3E}">
        <p14:creationId xmlns:p14="http://schemas.microsoft.com/office/powerpoint/2010/main" val="14748432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Interactive Coding</a:t>
            </a:r>
            <a:endParaRPr b="1">
              <a:latin typeface="Georgia"/>
              <a:ea typeface="Georgia"/>
              <a:cs typeface="Georgia"/>
              <a:sym typeface="Georgia"/>
            </a:endParaRPr>
          </a:p>
        </p:txBody>
      </p:sp>
      <p:sp>
        <p:nvSpPr>
          <p:cNvPr id="226" name="Shape 226"/>
          <p:cNvSpPr txBox="1">
            <a:spLocks noGrp="1"/>
          </p:cNvSpPr>
          <p:nvPr>
            <p:ph type="body" idx="1"/>
          </p:nvPr>
        </p:nvSpPr>
        <p:spPr>
          <a:xfrm>
            <a:off x="272500" y="1839900"/>
            <a:ext cx="8520600" cy="129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EFEFEF"/>
                </a:solidFill>
                <a:latin typeface="Consolas"/>
                <a:ea typeface="Consolas"/>
                <a:cs typeface="Consolas"/>
                <a:sym typeface="Consolas"/>
              </a:rPr>
              <a:t>data/birth_life_2010.txt</a:t>
            </a:r>
            <a:endParaRPr baseline="30000">
              <a:solidFill>
                <a:srgbClr val="EFEFEF"/>
              </a:solidFill>
              <a:latin typeface="Consolas"/>
              <a:ea typeface="Consolas"/>
              <a:cs typeface="Consolas"/>
              <a:sym typeface="Consolas"/>
            </a:endParaRPr>
          </a:p>
        </p:txBody>
      </p:sp>
      <p:sp>
        <p:nvSpPr>
          <p:cNvPr id="227" name="Shape 2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162</a:t>
            </a:fld>
            <a:endParaRPr/>
          </a:p>
        </p:txBody>
      </p:sp>
    </p:spTree>
    <p:extLst>
      <p:ext uri="{BB962C8B-B14F-4D97-AF65-F5344CB8AC3E}">
        <p14:creationId xmlns:p14="http://schemas.microsoft.com/office/powerpoint/2010/main" val="9728235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Interactive Coding</a:t>
            </a:r>
            <a:endParaRPr b="1">
              <a:latin typeface="Georgia"/>
              <a:ea typeface="Georgia"/>
              <a:cs typeface="Georgia"/>
              <a:sym typeface="Georgia"/>
            </a:endParaRPr>
          </a:p>
        </p:txBody>
      </p:sp>
      <p:sp>
        <p:nvSpPr>
          <p:cNvPr id="233" name="Shape 233"/>
          <p:cNvSpPr txBox="1">
            <a:spLocks noGrp="1"/>
          </p:cNvSpPr>
          <p:nvPr>
            <p:ph type="body" idx="1"/>
          </p:nvPr>
        </p:nvSpPr>
        <p:spPr>
          <a:xfrm>
            <a:off x="272500" y="1839900"/>
            <a:ext cx="8520600" cy="129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EFEFEF"/>
                </a:solidFill>
                <a:latin typeface="Consolas"/>
                <a:ea typeface="Consolas"/>
                <a:cs typeface="Consolas"/>
                <a:sym typeface="Consolas"/>
              </a:rPr>
              <a:t>examples/03_linreg_starter.py</a:t>
            </a:r>
            <a:endParaRPr baseline="30000">
              <a:solidFill>
                <a:srgbClr val="EFEFEF"/>
              </a:solidFill>
              <a:latin typeface="Consolas"/>
              <a:ea typeface="Consolas"/>
              <a:cs typeface="Consolas"/>
              <a:sym typeface="Consolas"/>
            </a:endParaRPr>
          </a:p>
        </p:txBody>
      </p:sp>
      <p:sp>
        <p:nvSpPr>
          <p:cNvPr id="234" name="Shape 2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163</a:t>
            </a:fld>
            <a:endParaRPr/>
          </a:p>
        </p:txBody>
      </p:sp>
    </p:spTree>
    <p:extLst>
      <p:ext uri="{BB962C8B-B14F-4D97-AF65-F5344CB8AC3E}">
        <p14:creationId xmlns:p14="http://schemas.microsoft.com/office/powerpoint/2010/main" val="363731320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389950" y="1552425"/>
            <a:ext cx="8520600" cy="90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Phase 1: Assemble our graph</a:t>
            </a:r>
            <a:endParaRPr sz="1400" b="1">
              <a:latin typeface="Georgia"/>
              <a:ea typeface="Georgia"/>
              <a:cs typeface="Georgia"/>
              <a:sym typeface="Georgia"/>
            </a:endParaRPr>
          </a:p>
        </p:txBody>
      </p:sp>
      <p:sp>
        <p:nvSpPr>
          <p:cNvPr id="240" name="Shape 2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164</a:t>
            </a:fld>
            <a:endParaRPr/>
          </a:p>
        </p:txBody>
      </p:sp>
    </p:spTree>
    <p:extLst>
      <p:ext uri="{BB962C8B-B14F-4D97-AF65-F5344CB8AC3E}">
        <p14:creationId xmlns:p14="http://schemas.microsoft.com/office/powerpoint/2010/main" val="14076858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Step 1: Read in data</a:t>
            </a:r>
            <a:endParaRPr b="1">
              <a:latin typeface="Georgia"/>
              <a:ea typeface="Georgia"/>
              <a:cs typeface="Georgia"/>
              <a:sym typeface="Georgia"/>
            </a:endParaRPr>
          </a:p>
        </p:txBody>
      </p:sp>
      <p:sp>
        <p:nvSpPr>
          <p:cNvPr id="246" name="Shape 246"/>
          <p:cNvSpPr txBox="1">
            <a:spLocks noGrp="1"/>
          </p:cNvSpPr>
          <p:nvPr>
            <p:ph type="body" idx="1"/>
          </p:nvPr>
        </p:nvSpPr>
        <p:spPr>
          <a:xfrm>
            <a:off x="272500" y="1839900"/>
            <a:ext cx="8520600" cy="129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EFEFEF"/>
                </a:solidFill>
                <a:latin typeface="Consolas"/>
                <a:ea typeface="Consolas"/>
                <a:cs typeface="Consolas"/>
                <a:sym typeface="Consolas"/>
              </a:rPr>
              <a:t>I already did that for you</a:t>
            </a:r>
            <a:endParaRPr baseline="30000">
              <a:solidFill>
                <a:srgbClr val="EFEFEF"/>
              </a:solidFill>
              <a:latin typeface="Consolas"/>
              <a:ea typeface="Consolas"/>
              <a:cs typeface="Consolas"/>
              <a:sym typeface="Consolas"/>
            </a:endParaRPr>
          </a:p>
        </p:txBody>
      </p:sp>
      <p:sp>
        <p:nvSpPr>
          <p:cNvPr id="247" name="Shape 247"/>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48" name="Shape 2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165</a:t>
            </a:fld>
            <a:endParaRPr/>
          </a:p>
        </p:txBody>
      </p:sp>
    </p:spTree>
    <p:extLst>
      <p:ext uri="{BB962C8B-B14F-4D97-AF65-F5344CB8AC3E}">
        <p14:creationId xmlns:p14="http://schemas.microsoft.com/office/powerpoint/2010/main" val="38856353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Step 2: Create placeholders for </a:t>
            </a:r>
            <a:endParaRPr b="1">
              <a:latin typeface="Georgia"/>
              <a:ea typeface="Georgia"/>
              <a:cs typeface="Georgia"/>
              <a:sym typeface="Georgia"/>
            </a:endParaRPr>
          </a:p>
          <a:p>
            <a:pPr marL="0" lvl="0" indent="0" algn="ctr" rtl="0">
              <a:spcBef>
                <a:spcPts val="0"/>
              </a:spcBef>
              <a:spcAft>
                <a:spcPts val="0"/>
              </a:spcAft>
              <a:buNone/>
            </a:pPr>
            <a:r>
              <a:rPr lang="en" b="1">
                <a:latin typeface="Georgia"/>
                <a:ea typeface="Georgia"/>
                <a:cs typeface="Georgia"/>
                <a:sym typeface="Georgia"/>
              </a:rPr>
              <a:t>inputs and labels</a:t>
            </a:r>
            <a:endParaRPr b="1">
              <a:latin typeface="Georgia"/>
              <a:ea typeface="Georgia"/>
              <a:cs typeface="Georgia"/>
              <a:sym typeface="Georgia"/>
            </a:endParaRPr>
          </a:p>
        </p:txBody>
      </p:sp>
      <p:sp>
        <p:nvSpPr>
          <p:cNvPr id="254" name="Shape 254"/>
          <p:cNvSpPr txBox="1">
            <a:spLocks noGrp="1"/>
          </p:cNvSpPr>
          <p:nvPr>
            <p:ph type="body" idx="1"/>
          </p:nvPr>
        </p:nvSpPr>
        <p:spPr>
          <a:xfrm>
            <a:off x="272500" y="1839900"/>
            <a:ext cx="8520600" cy="129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EFEFEF"/>
                </a:solidFill>
                <a:latin typeface="Consolas"/>
                <a:ea typeface="Consolas"/>
                <a:cs typeface="Consolas"/>
                <a:sym typeface="Consolas"/>
              </a:rPr>
              <a:t>tf.placeholder(dtype, shape=None, name=None)</a:t>
            </a:r>
            <a:endParaRPr baseline="30000">
              <a:solidFill>
                <a:srgbClr val="EFEFEF"/>
              </a:solidFill>
              <a:latin typeface="Consolas"/>
              <a:ea typeface="Consolas"/>
              <a:cs typeface="Consolas"/>
              <a:sym typeface="Consolas"/>
            </a:endParaRPr>
          </a:p>
        </p:txBody>
      </p:sp>
      <p:sp>
        <p:nvSpPr>
          <p:cNvPr id="255" name="Shape 255"/>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56" name="Shape 2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166</a:t>
            </a:fld>
            <a:endParaRPr/>
          </a:p>
        </p:txBody>
      </p:sp>
    </p:spTree>
    <p:extLst>
      <p:ext uri="{BB962C8B-B14F-4D97-AF65-F5344CB8AC3E}">
        <p14:creationId xmlns:p14="http://schemas.microsoft.com/office/powerpoint/2010/main" val="37944696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Step 3: Create weight and bias</a:t>
            </a:r>
            <a:endParaRPr b="1">
              <a:latin typeface="Georgia"/>
              <a:ea typeface="Georgia"/>
              <a:cs typeface="Georgia"/>
              <a:sym typeface="Georgia"/>
            </a:endParaRPr>
          </a:p>
        </p:txBody>
      </p:sp>
      <p:sp>
        <p:nvSpPr>
          <p:cNvPr id="262" name="Shape 262"/>
          <p:cNvSpPr txBox="1">
            <a:spLocks noGrp="1"/>
          </p:cNvSpPr>
          <p:nvPr>
            <p:ph type="body" idx="1"/>
          </p:nvPr>
        </p:nvSpPr>
        <p:spPr>
          <a:xfrm>
            <a:off x="235425" y="1506275"/>
            <a:ext cx="8520600" cy="3428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EFEFEF"/>
                </a:solidFill>
                <a:latin typeface="Consolas"/>
                <a:ea typeface="Consolas"/>
                <a:cs typeface="Consolas"/>
                <a:sym typeface="Consolas"/>
              </a:rPr>
              <a:t>tf.get_variable(</a:t>
            </a:r>
            <a:endParaRPr>
              <a:solidFill>
                <a:srgbClr val="EFEFEF"/>
              </a:solidFill>
              <a:latin typeface="Consolas"/>
              <a:ea typeface="Consolas"/>
              <a:cs typeface="Consolas"/>
              <a:sym typeface="Consolas"/>
            </a:endParaRPr>
          </a:p>
          <a:p>
            <a:pPr marL="0" lvl="0" indent="0" rtl="0">
              <a:spcBef>
                <a:spcPts val="1600"/>
              </a:spcBef>
              <a:spcAft>
                <a:spcPts val="0"/>
              </a:spcAft>
              <a:buNone/>
            </a:pPr>
            <a:r>
              <a:rPr lang="en">
                <a:solidFill>
                  <a:srgbClr val="EFEFEF"/>
                </a:solidFill>
                <a:latin typeface="Consolas"/>
                <a:ea typeface="Consolas"/>
                <a:cs typeface="Consolas"/>
                <a:sym typeface="Consolas"/>
              </a:rPr>
              <a:t>    name,</a:t>
            </a:r>
            <a:endParaRPr>
              <a:solidFill>
                <a:srgbClr val="EFEFEF"/>
              </a:solidFill>
              <a:latin typeface="Consolas"/>
              <a:ea typeface="Consolas"/>
              <a:cs typeface="Consolas"/>
              <a:sym typeface="Consolas"/>
            </a:endParaRPr>
          </a:p>
          <a:p>
            <a:pPr marL="0" lvl="0" indent="0" rtl="0">
              <a:spcBef>
                <a:spcPts val="1600"/>
              </a:spcBef>
              <a:spcAft>
                <a:spcPts val="0"/>
              </a:spcAft>
              <a:buNone/>
            </a:pPr>
            <a:r>
              <a:rPr lang="en">
                <a:solidFill>
                  <a:srgbClr val="EFEFEF"/>
                </a:solidFill>
                <a:latin typeface="Consolas"/>
                <a:ea typeface="Consolas"/>
                <a:cs typeface="Consolas"/>
                <a:sym typeface="Consolas"/>
              </a:rPr>
              <a:t>    shape=None,</a:t>
            </a:r>
            <a:endParaRPr>
              <a:solidFill>
                <a:srgbClr val="EFEFEF"/>
              </a:solidFill>
              <a:latin typeface="Consolas"/>
              <a:ea typeface="Consolas"/>
              <a:cs typeface="Consolas"/>
              <a:sym typeface="Consolas"/>
            </a:endParaRPr>
          </a:p>
          <a:p>
            <a:pPr marL="0" lvl="0" indent="0" rtl="0">
              <a:spcBef>
                <a:spcPts val="1600"/>
              </a:spcBef>
              <a:spcAft>
                <a:spcPts val="0"/>
              </a:spcAft>
              <a:buNone/>
            </a:pPr>
            <a:r>
              <a:rPr lang="en">
                <a:solidFill>
                  <a:srgbClr val="EFEFEF"/>
                </a:solidFill>
                <a:latin typeface="Consolas"/>
                <a:ea typeface="Consolas"/>
                <a:cs typeface="Consolas"/>
                <a:sym typeface="Consolas"/>
              </a:rPr>
              <a:t>    dtype=None,</a:t>
            </a:r>
            <a:endParaRPr>
              <a:solidFill>
                <a:srgbClr val="EFEFEF"/>
              </a:solidFill>
              <a:latin typeface="Consolas"/>
              <a:ea typeface="Consolas"/>
              <a:cs typeface="Consolas"/>
              <a:sym typeface="Consolas"/>
            </a:endParaRPr>
          </a:p>
          <a:p>
            <a:pPr marL="0" lvl="0" indent="0" rtl="0">
              <a:spcBef>
                <a:spcPts val="1600"/>
              </a:spcBef>
              <a:spcAft>
                <a:spcPts val="0"/>
              </a:spcAft>
              <a:buNone/>
            </a:pPr>
            <a:r>
              <a:rPr lang="en">
                <a:solidFill>
                  <a:srgbClr val="EFEFEF"/>
                </a:solidFill>
                <a:latin typeface="Consolas"/>
                <a:ea typeface="Consolas"/>
                <a:cs typeface="Consolas"/>
                <a:sym typeface="Consolas"/>
              </a:rPr>
              <a:t>    initializer=None,</a:t>
            </a:r>
            <a:endParaRPr>
              <a:solidFill>
                <a:srgbClr val="EFEFEF"/>
              </a:solidFill>
              <a:latin typeface="Consolas"/>
              <a:ea typeface="Consolas"/>
              <a:cs typeface="Consolas"/>
              <a:sym typeface="Consolas"/>
            </a:endParaRPr>
          </a:p>
          <a:p>
            <a:pPr marL="0" lvl="0" indent="0" rtl="0">
              <a:spcBef>
                <a:spcPts val="1600"/>
              </a:spcBef>
              <a:spcAft>
                <a:spcPts val="0"/>
              </a:spcAft>
              <a:buNone/>
            </a:pPr>
            <a:r>
              <a:rPr lang="en">
                <a:solidFill>
                  <a:srgbClr val="EFEFEF"/>
                </a:solidFill>
                <a:latin typeface="Consolas"/>
                <a:ea typeface="Consolas"/>
                <a:cs typeface="Consolas"/>
                <a:sym typeface="Consolas"/>
              </a:rPr>
              <a:t>	…</a:t>
            </a:r>
            <a:endParaRPr>
              <a:solidFill>
                <a:srgbClr val="EFEFEF"/>
              </a:solidFill>
              <a:latin typeface="Consolas"/>
              <a:ea typeface="Consolas"/>
              <a:cs typeface="Consolas"/>
              <a:sym typeface="Consolas"/>
            </a:endParaRPr>
          </a:p>
          <a:p>
            <a:pPr marL="0" lvl="0" indent="0" rtl="0">
              <a:spcBef>
                <a:spcPts val="1600"/>
              </a:spcBef>
              <a:spcAft>
                <a:spcPts val="1600"/>
              </a:spcAft>
              <a:buNone/>
            </a:pPr>
            <a:r>
              <a:rPr lang="en">
                <a:solidFill>
                  <a:srgbClr val="EFEFEF"/>
                </a:solidFill>
                <a:latin typeface="Consolas"/>
                <a:ea typeface="Consolas"/>
                <a:cs typeface="Consolas"/>
                <a:sym typeface="Consolas"/>
              </a:rPr>
              <a:t>)</a:t>
            </a:r>
            <a:endParaRPr>
              <a:solidFill>
                <a:srgbClr val="EFEFEF"/>
              </a:solidFill>
              <a:latin typeface="Consolas"/>
              <a:ea typeface="Consolas"/>
              <a:cs typeface="Consolas"/>
              <a:sym typeface="Consolas"/>
            </a:endParaRPr>
          </a:p>
        </p:txBody>
      </p:sp>
      <p:sp>
        <p:nvSpPr>
          <p:cNvPr id="263" name="Shape 2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167</a:t>
            </a:fld>
            <a:endParaRPr/>
          </a:p>
        </p:txBody>
      </p:sp>
      <p:sp>
        <p:nvSpPr>
          <p:cNvPr id="264" name="Shape 264"/>
          <p:cNvSpPr txBox="1"/>
          <p:nvPr/>
        </p:nvSpPr>
        <p:spPr>
          <a:xfrm>
            <a:off x="5220825" y="1756075"/>
            <a:ext cx="2613300" cy="622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rPr>
              <a:t>No need to specify shape if </a:t>
            </a:r>
            <a:endParaRPr>
              <a:solidFill>
                <a:srgbClr val="FFFFFF"/>
              </a:solidFill>
            </a:endParaRPr>
          </a:p>
          <a:p>
            <a:pPr marL="0" lvl="0" indent="0">
              <a:spcBef>
                <a:spcPts val="0"/>
              </a:spcBef>
              <a:spcAft>
                <a:spcPts val="0"/>
              </a:spcAft>
              <a:buNone/>
            </a:pPr>
            <a:r>
              <a:rPr lang="en">
                <a:solidFill>
                  <a:srgbClr val="FFFFFF"/>
                </a:solidFill>
              </a:rPr>
              <a:t>using constant initializer</a:t>
            </a:r>
            <a:endParaRPr>
              <a:solidFill>
                <a:srgbClr val="FFFFFF"/>
              </a:solidFill>
            </a:endParaRPr>
          </a:p>
        </p:txBody>
      </p:sp>
    </p:spTree>
    <p:extLst>
      <p:ext uri="{BB962C8B-B14F-4D97-AF65-F5344CB8AC3E}">
        <p14:creationId xmlns:p14="http://schemas.microsoft.com/office/powerpoint/2010/main" val="121067553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Step 4: Inference</a:t>
            </a:r>
            <a:endParaRPr b="1">
              <a:latin typeface="Georgia"/>
              <a:ea typeface="Georgia"/>
              <a:cs typeface="Georgia"/>
              <a:sym typeface="Georgia"/>
            </a:endParaRPr>
          </a:p>
        </p:txBody>
      </p:sp>
      <p:sp>
        <p:nvSpPr>
          <p:cNvPr id="270" name="Shape 270"/>
          <p:cNvSpPr txBox="1">
            <a:spLocks noGrp="1"/>
          </p:cNvSpPr>
          <p:nvPr>
            <p:ph type="body" idx="1"/>
          </p:nvPr>
        </p:nvSpPr>
        <p:spPr>
          <a:xfrm>
            <a:off x="272500" y="1839900"/>
            <a:ext cx="8520600" cy="129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EFEFEF"/>
                </a:solidFill>
                <a:latin typeface="Consolas"/>
                <a:ea typeface="Consolas"/>
                <a:cs typeface="Consolas"/>
                <a:sym typeface="Consolas"/>
              </a:rPr>
              <a:t>Y_predicted = w * X + b</a:t>
            </a:r>
            <a:endParaRPr baseline="30000">
              <a:solidFill>
                <a:srgbClr val="EFEFEF"/>
              </a:solidFill>
              <a:latin typeface="Consolas"/>
              <a:ea typeface="Consolas"/>
              <a:cs typeface="Consolas"/>
              <a:sym typeface="Consolas"/>
            </a:endParaRPr>
          </a:p>
        </p:txBody>
      </p:sp>
      <p:sp>
        <p:nvSpPr>
          <p:cNvPr id="271" name="Shape 271"/>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168</a:t>
            </a:fld>
            <a:endParaRPr/>
          </a:p>
        </p:txBody>
      </p:sp>
    </p:spTree>
    <p:extLst>
      <p:ext uri="{BB962C8B-B14F-4D97-AF65-F5344CB8AC3E}">
        <p14:creationId xmlns:p14="http://schemas.microsoft.com/office/powerpoint/2010/main" val="26189000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Step 5: Specify loss function</a:t>
            </a:r>
            <a:endParaRPr b="1">
              <a:latin typeface="Georgia"/>
              <a:ea typeface="Georgia"/>
              <a:cs typeface="Georgia"/>
              <a:sym typeface="Georgia"/>
            </a:endParaRPr>
          </a:p>
        </p:txBody>
      </p:sp>
      <p:sp>
        <p:nvSpPr>
          <p:cNvPr id="278" name="Shape 278"/>
          <p:cNvSpPr txBox="1">
            <a:spLocks noGrp="1"/>
          </p:cNvSpPr>
          <p:nvPr>
            <p:ph type="body" idx="1"/>
          </p:nvPr>
        </p:nvSpPr>
        <p:spPr>
          <a:xfrm>
            <a:off x="272500" y="1839900"/>
            <a:ext cx="8520600" cy="129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EFEFEF"/>
                </a:solidFill>
                <a:latin typeface="Consolas"/>
                <a:ea typeface="Consolas"/>
                <a:cs typeface="Consolas"/>
                <a:sym typeface="Consolas"/>
              </a:rPr>
              <a:t>loss = tf.square(Y - Y_predicted, name='loss')</a:t>
            </a:r>
            <a:endParaRPr baseline="30000">
              <a:solidFill>
                <a:srgbClr val="EFEFEF"/>
              </a:solidFill>
              <a:latin typeface="Consolas"/>
              <a:ea typeface="Consolas"/>
              <a:cs typeface="Consolas"/>
              <a:sym typeface="Consolas"/>
            </a:endParaRPr>
          </a:p>
        </p:txBody>
      </p:sp>
      <p:sp>
        <p:nvSpPr>
          <p:cNvPr id="279" name="Shape 279"/>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80" name="Shape 2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169</a:t>
            </a:fld>
            <a:endParaRPr/>
          </a:p>
        </p:txBody>
      </p:sp>
    </p:spTree>
    <p:extLst>
      <p:ext uri="{BB962C8B-B14F-4D97-AF65-F5344CB8AC3E}">
        <p14:creationId xmlns:p14="http://schemas.microsoft.com/office/powerpoint/2010/main" val="2560750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Shape 3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How to get the value of a?</a:t>
            </a:r>
            <a:endParaRPr b="1">
              <a:latin typeface="Georgia"/>
              <a:ea typeface="Georgia"/>
              <a:cs typeface="Georgia"/>
              <a:sym typeface="Georgia"/>
            </a:endParaRPr>
          </a:p>
        </p:txBody>
      </p:sp>
      <p:sp>
        <p:nvSpPr>
          <p:cNvPr id="364" name="Shape 364"/>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Georgia"/>
                <a:ea typeface="Georgia"/>
                <a:cs typeface="Georgia"/>
                <a:sym typeface="Georgia"/>
              </a:rPr>
              <a:t>Create a </a:t>
            </a:r>
            <a:r>
              <a:rPr lang="en" b="1">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marL="0" lvl="0" indent="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marL="0" lvl="0" indent="0" rtl="0">
              <a:spcBef>
                <a:spcPts val="1600"/>
              </a:spcBef>
              <a:spcAft>
                <a:spcPts val="1600"/>
              </a:spcAft>
              <a:buNone/>
            </a:pPr>
            <a:endParaRPr>
              <a:latin typeface="Georgia"/>
              <a:ea typeface="Georgia"/>
              <a:cs typeface="Georgia"/>
              <a:sym typeface="Georgia"/>
            </a:endParaRPr>
          </a:p>
        </p:txBody>
      </p:sp>
      <p:sp>
        <p:nvSpPr>
          <p:cNvPr id="365" name="Shape 3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17</a:t>
            </a:fld>
            <a:endParaRPr>
              <a:solidFill>
                <a:schemeClr val="lt2"/>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Step 6: Create optimizer</a:t>
            </a:r>
            <a:endParaRPr b="1">
              <a:latin typeface="Georgia"/>
              <a:ea typeface="Georgia"/>
              <a:cs typeface="Georgia"/>
              <a:sym typeface="Georgia"/>
            </a:endParaRPr>
          </a:p>
        </p:txBody>
      </p:sp>
      <p:sp>
        <p:nvSpPr>
          <p:cNvPr id="286" name="Shape 286"/>
          <p:cNvSpPr txBox="1">
            <a:spLocks noGrp="1"/>
          </p:cNvSpPr>
          <p:nvPr>
            <p:ph type="body" idx="1"/>
          </p:nvPr>
        </p:nvSpPr>
        <p:spPr>
          <a:xfrm>
            <a:off x="732225" y="1839900"/>
            <a:ext cx="7908900" cy="1294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EFEFEF"/>
                </a:solidFill>
                <a:latin typeface="Consolas"/>
                <a:ea typeface="Consolas"/>
                <a:cs typeface="Consolas"/>
                <a:sym typeface="Consolas"/>
              </a:rPr>
              <a:t>opt = tf.train.GradientDescentOptimizer(learning_rate=0.001)</a:t>
            </a:r>
            <a:endParaRPr>
              <a:solidFill>
                <a:srgbClr val="EFEFEF"/>
              </a:solidFill>
              <a:latin typeface="Consolas"/>
              <a:ea typeface="Consolas"/>
              <a:cs typeface="Consolas"/>
              <a:sym typeface="Consolas"/>
            </a:endParaRPr>
          </a:p>
          <a:p>
            <a:pPr marL="0" lvl="0" indent="0" rtl="0">
              <a:spcBef>
                <a:spcPts val="1600"/>
              </a:spcBef>
              <a:spcAft>
                <a:spcPts val="1600"/>
              </a:spcAft>
              <a:buNone/>
            </a:pPr>
            <a:r>
              <a:rPr lang="en">
                <a:solidFill>
                  <a:srgbClr val="EFEFEF"/>
                </a:solidFill>
                <a:latin typeface="Consolas"/>
                <a:ea typeface="Consolas"/>
                <a:cs typeface="Consolas"/>
                <a:sym typeface="Consolas"/>
              </a:rPr>
              <a:t>optimizer = opt.minimize(loss)</a:t>
            </a:r>
            <a:endParaRPr baseline="30000">
              <a:solidFill>
                <a:srgbClr val="EFEFEF"/>
              </a:solidFill>
              <a:latin typeface="Consolas"/>
              <a:ea typeface="Consolas"/>
              <a:cs typeface="Consolas"/>
              <a:sym typeface="Consolas"/>
            </a:endParaRPr>
          </a:p>
        </p:txBody>
      </p:sp>
      <p:sp>
        <p:nvSpPr>
          <p:cNvPr id="287" name="Shape 287"/>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88" name="Shape 2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170</a:t>
            </a:fld>
            <a:endParaRPr/>
          </a:p>
        </p:txBody>
      </p:sp>
    </p:spTree>
    <p:extLst>
      <p:ext uri="{BB962C8B-B14F-4D97-AF65-F5344CB8AC3E}">
        <p14:creationId xmlns:p14="http://schemas.microsoft.com/office/powerpoint/2010/main" val="335831325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Phase 2: Train our model</a:t>
            </a:r>
            <a:endParaRPr b="1">
              <a:latin typeface="Georgia"/>
              <a:ea typeface="Georgia"/>
              <a:cs typeface="Georgia"/>
              <a:sym typeface="Georgia"/>
            </a:endParaRPr>
          </a:p>
        </p:txBody>
      </p:sp>
      <p:sp>
        <p:nvSpPr>
          <p:cNvPr id="294" name="Shape 294"/>
          <p:cNvSpPr txBox="1">
            <a:spLocks noGrp="1"/>
          </p:cNvSpPr>
          <p:nvPr>
            <p:ph type="body" idx="1"/>
          </p:nvPr>
        </p:nvSpPr>
        <p:spPr>
          <a:xfrm>
            <a:off x="272500" y="1839900"/>
            <a:ext cx="8520600" cy="1601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EFEFEF"/>
                </a:solidFill>
                <a:latin typeface="Consolas"/>
                <a:ea typeface="Consolas"/>
                <a:cs typeface="Consolas"/>
                <a:sym typeface="Consolas"/>
              </a:rPr>
              <a:t>Step 1: Initialize variables</a:t>
            </a:r>
            <a:endParaRPr>
              <a:solidFill>
                <a:srgbClr val="EFEFEF"/>
              </a:solidFill>
              <a:latin typeface="Consolas"/>
              <a:ea typeface="Consolas"/>
              <a:cs typeface="Consolas"/>
              <a:sym typeface="Consolas"/>
            </a:endParaRPr>
          </a:p>
          <a:p>
            <a:pPr marL="0" lvl="0" indent="0" algn="ctr" rtl="0">
              <a:lnSpc>
                <a:spcPct val="115000"/>
              </a:lnSpc>
              <a:spcBef>
                <a:spcPts val="1600"/>
              </a:spcBef>
              <a:spcAft>
                <a:spcPts val="0"/>
              </a:spcAft>
              <a:buNone/>
            </a:pPr>
            <a:r>
              <a:rPr lang="en">
                <a:solidFill>
                  <a:srgbClr val="EFEFEF"/>
                </a:solidFill>
                <a:latin typeface="Consolas"/>
                <a:ea typeface="Consolas"/>
                <a:cs typeface="Consolas"/>
                <a:sym typeface="Consolas"/>
              </a:rPr>
              <a:t>Step 2: Run optimizer</a:t>
            </a:r>
            <a:endParaRPr>
              <a:solidFill>
                <a:srgbClr val="EFEFEF"/>
              </a:solidFill>
              <a:latin typeface="Consolas"/>
              <a:ea typeface="Consolas"/>
              <a:cs typeface="Consolas"/>
              <a:sym typeface="Consolas"/>
            </a:endParaRPr>
          </a:p>
          <a:p>
            <a:pPr marL="0" lvl="0" indent="0" algn="ctr" rtl="0">
              <a:lnSpc>
                <a:spcPct val="115000"/>
              </a:lnSpc>
              <a:spcBef>
                <a:spcPts val="1600"/>
              </a:spcBef>
              <a:spcAft>
                <a:spcPts val="1600"/>
              </a:spcAft>
              <a:buNone/>
            </a:pPr>
            <a:r>
              <a:rPr lang="en">
                <a:solidFill>
                  <a:srgbClr val="EFEFEF"/>
                </a:solidFill>
                <a:latin typeface="Consolas"/>
                <a:ea typeface="Consolas"/>
                <a:cs typeface="Consolas"/>
                <a:sym typeface="Consolas"/>
              </a:rPr>
              <a:t>(use a feed_dict to feed data into X and Y placeholders)</a:t>
            </a:r>
            <a:endParaRPr>
              <a:solidFill>
                <a:srgbClr val="EFEFEF"/>
              </a:solidFill>
              <a:latin typeface="Consolas"/>
              <a:ea typeface="Consolas"/>
              <a:cs typeface="Consolas"/>
              <a:sym typeface="Consolas"/>
            </a:endParaRPr>
          </a:p>
        </p:txBody>
      </p:sp>
      <p:sp>
        <p:nvSpPr>
          <p:cNvPr id="295" name="Shape 295"/>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96" name="Shape 2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171</a:t>
            </a:fld>
            <a:endParaRPr/>
          </a:p>
        </p:txBody>
      </p:sp>
    </p:spTree>
    <p:extLst>
      <p:ext uri="{BB962C8B-B14F-4D97-AF65-F5344CB8AC3E}">
        <p14:creationId xmlns:p14="http://schemas.microsoft.com/office/powerpoint/2010/main" val="11174960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Write log files using a FileWriter</a:t>
            </a:r>
            <a:endParaRPr b="1">
              <a:latin typeface="Georgia"/>
              <a:ea typeface="Georgia"/>
              <a:cs typeface="Georgia"/>
              <a:sym typeface="Georgia"/>
            </a:endParaRPr>
          </a:p>
        </p:txBody>
      </p:sp>
      <p:sp>
        <p:nvSpPr>
          <p:cNvPr id="302" name="Shape 302"/>
          <p:cNvSpPr txBox="1">
            <a:spLocks noGrp="1"/>
          </p:cNvSpPr>
          <p:nvPr>
            <p:ph type="body" idx="1"/>
          </p:nvPr>
        </p:nvSpPr>
        <p:spPr>
          <a:xfrm>
            <a:off x="272500" y="1839900"/>
            <a:ext cx="8520600" cy="129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EFEFEF"/>
                </a:solidFill>
                <a:latin typeface="Consolas"/>
                <a:ea typeface="Consolas"/>
                <a:cs typeface="Consolas"/>
                <a:sym typeface="Consolas"/>
              </a:rPr>
              <a:t>writer = tf.summary.FileWriter('./graphs/linear_reg', sess.graph)</a:t>
            </a:r>
            <a:endParaRPr sz="1600">
              <a:solidFill>
                <a:srgbClr val="EFEFEF"/>
              </a:solidFill>
              <a:latin typeface="Consolas"/>
              <a:ea typeface="Consolas"/>
              <a:cs typeface="Consolas"/>
              <a:sym typeface="Consolas"/>
            </a:endParaRPr>
          </a:p>
        </p:txBody>
      </p:sp>
      <p:sp>
        <p:nvSpPr>
          <p:cNvPr id="303" name="Shape 303"/>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04" name="Shape 3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172</a:t>
            </a:fld>
            <a:endParaRPr/>
          </a:p>
        </p:txBody>
      </p:sp>
    </p:spTree>
    <p:extLst>
      <p:ext uri="{BB962C8B-B14F-4D97-AF65-F5344CB8AC3E}">
        <p14:creationId xmlns:p14="http://schemas.microsoft.com/office/powerpoint/2010/main" val="40259623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See it on TensorBoard</a:t>
            </a:r>
            <a:endParaRPr b="1">
              <a:latin typeface="Georgia"/>
              <a:ea typeface="Georgia"/>
              <a:cs typeface="Georgia"/>
              <a:sym typeface="Georgia"/>
            </a:endParaRPr>
          </a:p>
        </p:txBody>
      </p:sp>
      <p:sp>
        <p:nvSpPr>
          <p:cNvPr id="310" name="Shape 310"/>
          <p:cNvSpPr txBox="1">
            <a:spLocks noGrp="1"/>
          </p:cNvSpPr>
          <p:nvPr>
            <p:ph type="body" idx="1"/>
          </p:nvPr>
        </p:nvSpPr>
        <p:spPr>
          <a:xfrm>
            <a:off x="272500" y="1839900"/>
            <a:ext cx="8520600" cy="1294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600">
                <a:solidFill>
                  <a:srgbClr val="EFEFEF"/>
                </a:solidFill>
                <a:latin typeface="Consolas"/>
                <a:ea typeface="Consolas"/>
                <a:cs typeface="Consolas"/>
                <a:sym typeface="Consolas"/>
              </a:rPr>
              <a:t>Step 1: $ python3 03_linreg_starter.py</a:t>
            </a:r>
            <a:endParaRPr sz="1600">
              <a:solidFill>
                <a:srgbClr val="EFEFEF"/>
              </a:solidFill>
              <a:latin typeface="Consolas"/>
              <a:ea typeface="Consolas"/>
              <a:cs typeface="Consolas"/>
              <a:sym typeface="Consolas"/>
            </a:endParaRPr>
          </a:p>
          <a:p>
            <a:pPr marL="0" lvl="0" indent="0" rtl="0">
              <a:spcBef>
                <a:spcPts val="1600"/>
              </a:spcBef>
              <a:spcAft>
                <a:spcPts val="1600"/>
              </a:spcAft>
              <a:buNone/>
            </a:pPr>
            <a:r>
              <a:rPr lang="en" sz="1600">
                <a:solidFill>
                  <a:srgbClr val="EFEFEF"/>
                </a:solidFill>
                <a:latin typeface="Consolas"/>
                <a:ea typeface="Consolas"/>
                <a:cs typeface="Consolas"/>
                <a:sym typeface="Consolas"/>
              </a:rPr>
              <a:t>Step 2: $ tensorboard --logdir='./graphs'</a:t>
            </a:r>
            <a:endParaRPr sz="1600">
              <a:solidFill>
                <a:srgbClr val="EFEFEF"/>
              </a:solidFill>
              <a:latin typeface="Consolas"/>
              <a:ea typeface="Consolas"/>
              <a:cs typeface="Consolas"/>
              <a:sym typeface="Consolas"/>
            </a:endParaRPr>
          </a:p>
        </p:txBody>
      </p:sp>
      <p:sp>
        <p:nvSpPr>
          <p:cNvPr id="311" name="Shape 311"/>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12" name="Shape 3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173</a:t>
            </a:fld>
            <a:endParaRPr/>
          </a:p>
        </p:txBody>
      </p:sp>
    </p:spTree>
    <p:extLst>
      <p:ext uri="{BB962C8B-B14F-4D97-AF65-F5344CB8AC3E}">
        <p14:creationId xmlns:p14="http://schemas.microsoft.com/office/powerpoint/2010/main" val="278794731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TypeError?</a:t>
            </a:r>
            <a:endParaRPr b="1">
              <a:latin typeface="Georgia"/>
              <a:ea typeface="Georgia"/>
              <a:cs typeface="Georgia"/>
              <a:sym typeface="Georgia"/>
            </a:endParaRPr>
          </a:p>
        </p:txBody>
      </p:sp>
      <p:sp>
        <p:nvSpPr>
          <p:cNvPr id="318" name="Shape 318"/>
          <p:cNvSpPr txBox="1">
            <a:spLocks noGrp="1"/>
          </p:cNvSpPr>
          <p:nvPr>
            <p:ph type="body" idx="1"/>
          </p:nvPr>
        </p:nvSpPr>
        <p:spPr>
          <a:xfrm>
            <a:off x="272500" y="1839900"/>
            <a:ext cx="8520600" cy="21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EFEFEF"/>
                </a:solidFill>
                <a:latin typeface="Consolas"/>
                <a:ea typeface="Consolas"/>
                <a:cs typeface="Consolas"/>
                <a:sym typeface="Consolas"/>
              </a:rPr>
              <a:t>TypeError: Fetch argument 841.0 has invalid type &lt;class 'numpy.float32'&gt;, must be a string or Tensor. </a:t>
            </a:r>
            <a:endParaRPr sz="1600">
              <a:solidFill>
                <a:srgbClr val="EFEFEF"/>
              </a:solidFill>
              <a:latin typeface="Consolas"/>
              <a:ea typeface="Consolas"/>
              <a:cs typeface="Consolas"/>
              <a:sym typeface="Consolas"/>
            </a:endParaRPr>
          </a:p>
          <a:p>
            <a:pPr marL="0" lvl="0" indent="0" algn="ctr" rtl="0">
              <a:spcBef>
                <a:spcPts val="1600"/>
              </a:spcBef>
              <a:spcAft>
                <a:spcPts val="1600"/>
              </a:spcAft>
              <a:buNone/>
            </a:pPr>
            <a:r>
              <a:rPr lang="en" sz="1600">
                <a:solidFill>
                  <a:srgbClr val="EFEFEF"/>
                </a:solidFill>
                <a:latin typeface="Consolas"/>
                <a:ea typeface="Consolas"/>
                <a:cs typeface="Consolas"/>
                <a:sym typeface="Consolas"/>
              </a:rPr>
              <a:t>(Can not convert a float32 into a Tensor or Operation.)</a:t>
            </a:r>
            <a:endParaRPr sz="1600">
              <a:solidFill>
                <a:srgbClr val="EFEFEF"/>
              </a:solidFill>
              <a:latin typeface="Consolas"/>
              <a:ea typeface="Consolas"/>
              <a:cs typeface="Consolas"/>
              <a:sym typeface="Consolas"/>
            </a:endParaRPr>
          </a:p>
        </p:txBody>
      </p:sp>
      <p:sp>
        <p:nvSpPr>
          <p:cNvPr id="319" name="Shape 319"/>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20" name="Shape 3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174</a:t>
            </a:fld>
            <a:endParaRPr/>
          </a:p>
        </p:txBody>
      </p:sp>
    </p:spTree>
    <p:extLst>
      <p:ext uri="{BB962C8B-B14F-4D97-AF65-F5344CB8AC3E}">
        <p14:creationId xmlns:p14="http://schemas.microsoft.com/office/powerpoint/2010/main" val="4390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TypeError</a:t>
            </a:r>
            <a:endParaRPr b="1">
              <a:latin typeface="Georgia"/>
              <a:ea typeface="Georgia"/>
              <a:cs typeface="Georgia"/>
              <a:sym typeface="Georgia"/>
            </a:endParaRPr>
          </a:p>
        </p:txBody>
      </p:sp>
      <p:sp>
        <p:nvSpPr>
          <p:cNvPr id="326" name="Shape 326"/>
          <p:cNvSpPr txBox="1">
            <a:spLocks noGrp="1"/>
          </p:cNvSpPr>
          <p:nvPr>
            <p:ph type="body" idx="1"/>
          </p:nvPr>
        </p:nvSpPr>
        <p:spPr>
          <a:xfrm>
            <a:off x="263250" y="1459950"/>
            <a:ext cx="8520600" cy="2918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FFFFFF"/>
                </a:solidFill>
                <a:latin typeface="Consolas"/>
                <a:ea typeface="Consolas"/>
                <a:cs typeface="Consolas"/>
                <a:sym typeface="Consolas"/>
              </a:rPr>
              <a:t>for i in range(50): # train the model 100 epochs</a:t>
            </a:r>
            <a:endParaRPr sz="1200">
              <a:solidFill>
                <a:srgbClr val="FFFFFF"/>
              </a:solidFill>
              <a:latin typeface="Consolas"/>
              <a:ea typeface="Consolas"/>
              <a:cs typeface="Consolas"/>
              <a:sym typeface="Consolas"/>
            </a:endParaRPr>
          </a:p>
          <a:p>
            <a:pPr marL="0" lvl="0" indent="457200" rtl="0">
              <a:spcBef>
                <a:spcPts val="1600"/>
              </a:spcBef>
              <a:spcAft>
                <a:spcPts val="0"/>
              </a:spcAft>
              <a:buNone/>
            </a:pPr>
            <a:r>
              <a:rPr lang="en" sz="1200">
                <a:solidFill>
                  <a:srgbClr val="FFFFFF"/>
                </a:solidFill>
                <a:latin typeface="Consolas"/>
                <a:ea typeface="Consolas"/>
                <a:cs typeface="Consolas"/>
                <a:sym typeface="Consolas"/>
              </a:rPr>
              <a:t>total_loss = 0</a:t>
            </a:r>
            <a:endParaRPr sz="1200">
              <a:solidFill>
                <a:srgbClr val="FFFFFF"/>
              </a:solidFill>
              <a:latin typeface="Consolas"/>
              <a:ea typeface="Consolas"/>
              <a:cs typeface="Consolas"/>
              <a:sym typeface="Consolas"/>
            </a:endParaRPr>
          </a:p>
          <a:p>
            <a:pPr marL="0" lvl="0" indent="457200" rtl="0">
              <a:spcBef>
                <a:spcPts val="1600"/>
              </a:spcBef>
              <a:spcAft>
                <a:spcPts val="0"/>
              </a:spcAft>
              <a:buNone/>
            </a:pPr>
            <a:r>
              <a:rPr lang="en" sz="1200">
                <a:solidFill>
                  <a:srgbClr val="FFFFFF"/>
                </a:solidFill>
                <a:latin typeface="Consolas"/>
                <a:ea typeface="Consolas"/>
                <a:cs typeface="Consolas"/>
                <a:sym typeface="Consolas"/>
              </a:rPr>
              <a:t>for x, y in data:</a:t>
            </a:r>
            <a:endParaRPr sz="1200">
              <a:solidFill>
                <a:srgbClr val="FFFFFF"/>
              </a:solidFill>
              <a:latin typeface="Consolas"/>
              <a:ea typeface="Consolas"/>
              <a:cs typeface="Consolas"/>
              <a:sym typeface="Consolas"/>
            </a:endParaRPr>
          </a:p>
          <a:p>
            <a:pPr marL="457200" lvl="0" indent="457200" rtl="0">
              <a:spcBef>
                <a:spcPts val="1600"/>
              </a:spcBef>
              <a:spcAft>
                <a:spcPts val="0"/>
              </a:spcAft>
              <a:buNone/>
            </a:pPr>
            <a:r>
              <a:rPr lang="en" sz="1200">
                <a:solidFill>
                  <a:srgbClr val="FFFFFF"/>
                </a:solidFill>
                <a:highlight>
                  <a:schemeClr val="accent3"/>
                </a:highlight>
                <a:latin typeface="Consolas"/>
                <a:ea typeface="Consolas"/>
                <a:cs typeface="Consolas"/>
                <a:sym typeface="Consolas"/>
              </a:rPr>
              <a:t>_, loss = sess.run([optimizer, loss], feed_dict={X: x, Y:y})</a:t>
            </a:r>
            <a:r>
              <a:rPr lang="en" sz="1200">
                <a:solidFill>
                  <a:srgbClr val="FFFFFF"/>
                </a:solidFill>
                <a:latin typeface="Consolas"/>
                <a:ea typeface="Consolas"/>
                <a:cs typeface="Consolas"/>
                <a:sym typeface="Consolas"/>
              </a:rPr>
              <a:t> # Can’t fetch a numpy array</a:t>
            </a:r>
            <a:endParaRPr sz="1200">
              <a:solidFill>
                <a:srgbClr val="FFFFFF"/>
              </a:solidFill>
              <a:latin typeface="Consolas"/>
              <a:ea typeface="Consolas"/>
              <a:cs typeface="Consolas"/>
              <a:sym typeface="Consolas"/>
            </a:endParaRPr>
          </a:p>
          <a:p>
            <a:pPr marL="0" lvl="0" indent="0" rtl="0">
              <a:spcBef>
                <a:spcPts val="1600"/>
              </a:spcBef>
              <a:spcAft>
                <a:spcPts val="1600"/>
              </a:spcAft>
              <a:buNone/>
            </a:pPr>
            <a:r>
              <a:rPr lang="en" sz="1200">
                <a:solidFill>
                  <a:srgbClr val="FFFFFF"/>
                </a:solidFill>
                <a:latin typeface="Consolas"/>
                <a:ea typeface="Consolas"/>
                <a:cs typeface="Consolas"/>
                <a:sym typeface="Consolas"/>
              </a:rPr>
              <a:t>		total_loss += </a:t>
            </a:r>
            <a:r>
              <a:rPr lang="en" sz="1200">
                <a:solidFill>
                  <a:srgbClr val="FFFFFF"/>
                </a:solidFill>
                <a:highlight>
                  <a:schemeClr val="accent3"/>
                </a:highlight>
                <a:latin typeface="Consolas"/>
                <a:ea typeface="Consolas"/>
                <a:cs typeface="Consolas"/>
                <a:sym typeface="Consolas"/>
              </a:rPr>
              <a:t>loss</a:t>
            </a:r>
            <a:endParaRPr sz="1200">
              <a:solidFill>
                <a:srgbClr val="FFFFFF"/>
              </a:solidFill>
              <a:highlight>
                <a:schemeClr val="accent3"/>
              </a:highlight>
              <a:latin typeface="Consolas"/>
              <a:ea typeface="Consolas"/>
              <a:cs typeface="Consolas"/>
              <a:sym typeface="Consolas"/>
            </a:endParaRPr>
          </a:p>
        </p:txBody>
      </p:sp>
      <p:sp>
        <p:nvSpPr>
          <p:cNvPr id="327" name="Shape 3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175</a:t>
            </a:fld>
            <a:endParaRPr/>
          </a:p>
        </p:txBody>
      </p:sp>
    </p:spTree>
    <p:extLst>
      <p:ext uri="{BB962C8B-B14F-4D97-AF65-F5344CB8AC3E}">
        <p14:creationId xmlns:p14="http://schemas.microsoft.com/office/powerpoint/2010/main" val="40122639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TypeError</a:t>
            </a:r>
            <a:endParaRPr b="1">
              <a:latin typeface="Georgia"/>
              <a:ea typeface="Georgia"/>
              <a:cs typeface="Georgia"/>
              <a:sym typeface="Georgia"/>
            </a:endParaRPr>
          </a:p>
        </p:txBody>
      </p:sp>
      <p:sp>
        <p:nvSpPr>
          <p:cNvPr id="333" name="Shape 333"/>
          <p:cNvSpPr txBox="1">
            <a:spLocks noGrp="1"/>
          </p:cNvSpPr>
          <p:nvPr>
            <p:ph type="body" idx="1"/>
          </p:nvPr>
        </p:nvSpPr>
        <p:spPr>
          <a:xfrm>
            <a:off x="263250" y="1459950"/>
            <a:ext cx="8520600" cy="2918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FFFFFF"/>
                </a:solidFill>
                <a:latin typeface="Consolas"/>
                <a:ea typeface="Consolas"/>
                <a:cs typeface="Consolas"/>
                <a:sym typeface="Consolas"/>
              </a:rPr>
              <a:t>for i in range(50): # train the model 100 epochs</a:t>
            </a:r>
            <a:endParaRPr sz="1200">
              <a:solidFill>
                <a:srgbClr val="FFFFFF"/>
              </a:solidFill>
              <a:latin typeface="Consolas"/>
              <a:ea typeface="Consolas"/>
              <a:cs typeface="Consolas"/>
              <a:sym typeface="Consolas"/>
            </a:endParaRPr>
          </a:p>
          <a:p>
            <a:pPr marL="0" lvl="0" indent="457200" rtl="0">
              <a:spcBef>
                <a:spcPts val="1600"/>
              </a:spcBef>
              <a:spcAft>
                <a:spcPts val="0"/>
              </a:spcAft>
              <a:buNone/>
            </a:pPr>
            <a:r>
              <a:rPr lang="en" sz="1200">
                <a:solidFill>
                  <a:srgbClr val="FFFFFF"/>
                </a:solidFill>
                <a:latin typeface="Consolas"/>
                <a:ea typeface="Consolas"/>
                <a:cs typeface="Consolas"/>
                <a:sym typeface="Consolas"/>
              </a:rPr>
              <a:t>total_loss = 0</a:t>
            </a:r>
            <a:endParaRPr sz="1200">
              <a:solidFill>
                <a:srgbClr val="FFFFFF"/>
              </a:solidFill>
              <a:latin typeface="Consolas"/>
              <a:ea typeface="Consolas"/>
              <a:cs typeface="Consolas"/>
              <a:sym typeface="Consolas"/>
            </a:endParaRPr>
          </a:p>
          <a:p>
            <a:pPr marL="0" lvl="0" indent="457200" rtl="0">
              <a:spcBef>
                <a:spcPts val="1600"/>
              </a:spcBef>
              <a:spcAft>
                <a:spcPts val="0"/>
              </a:spcAft>
              <a:buNone/>
            </a:pPr>
            <a:r>
              <a:rPr lang="en" sz="1200">
                <a:solidFill>
                  <a:srgbClr val="FFFFFF"/>
                </a:solidFill>
                <a:latin typeface="Consolas"/>
                <a:ea typeface="Consolas"/>
                <a:cs typeface="Consolas"/>
                <a:sym typeface="Consolas"/>
              </a:rPr>
              <a:t>for x, y in data:</a:t>
            </a:r>
            <a:endParaRPr sz="1200">
              <a:solidFill>
                <a:srgbClr val="FFFFFF"/>
              </a:solidFill>
              <a:latin typeface="Consolas"/>
              <a:ea typeface="Consolas"/>
              <a:cs typeface="Consolas"/>
              <a:sym typeface="Consolas"/>
            </a:endParaRPr>
          </a:p>
          <a:p>
            <a:pPr marL="457200" lvl="0" indent="457200" rtl="0">
              <a:spcBef>
                <a:spcPts val="1600"/>
              </a:spcBef>
              <a:spcAft>
                <a:spcPts val="0"/>
              </a:spcAft>
              <a:buNone/>
            </a:pPr>
            <a:r>
              <a:rPr lang="en" sz="1200">
                <a:solidFill>
                  <a:srgbClr val="FFFFFF"/>
                </a:solidFill>
                <a:latin typeface="Consolas"/>
                <a:ea typeface="Consolas"/>
                <a:cs typeface="Consolas"/>
                <a:sym typeface="Consolas"/>
              </a:rPr>
              <a:t>_, loss_ = sess.run([optimizer, loss], feed_dict={X: x, Y:y})</a:t>
            </a:r>
            <a:endParaRPr sz="1200">
              <a:solidFill>
                <a:srgbClr val="FFFFFF"/>
              </a:solidFill>
              <a:latin typeface="Consolas"/>
              <a:ea typeface="Consolas"/>
              <a:cs typeface="Consolas"/>
              <a:sym typeface="Consolas"/>
            </a:endParaRPr>
          </a:p>
          <a:p>
            <a:pPr marL="0" lvl="0" indent="0" rtl="0">
              <a:spcBef>
                <a:spcPts val="1600"/>
              </a:spcBef>
              <a:spcAft>
                <a:spcPts val="1600"/>
              </a:spcAft>
              <a:buNone/>
            </a:pPr>
            <a:r>
              <a:rPr lang="en" sz="1200">
                <a:solidFill>
                  <a:srgbClr val="FFFFFF"/>
                </a:solidFill>
                <a:latin typeface="Consolas"/>
                <a:ea typeface="Consolas"/>
                <a:cs typeface="Consolas"/>
                <a:sym typeface="Consolas"/>
              </a:rPr>
              <a:t>		total_loss += loss_</a:t>
            </a:r>
            <a:endParaRPr sz="1200">
              <a:solidFill>
                <a:srgbClr val="FFFFFF"/>
              </a:solidFill>
              <a:latin typeface="Consolas"/>
              <a:ea typeface="Consolas"/>
              <a:cs typeface="Consolas"/>
              <a:sym typeface="Consolas"/>
            </a:endParaRPr>
          </a:p>
        </p:txBody>
      </p:sp>
      <p:sp>
        <p:nvSpPr>
          <p:cNvPr id="334" name="Shape 3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176</a:t>
            </a:fld>
            <a:endParaRPr/>
          </a:p>
        </p:txBody>
      </p:sp>
    </p:spTree>
    <p:extLst>
      <p:ext uri="{BB962C8B-B14F-4D97-AF65-F5344CB8AC3E}">
        <p14:creationId xmlns:p14="http://schemas.microsoft.com/office/powerpoint/2010/main" val="323319670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40" name="Shape 3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
        <p:nvSpPr>
          <p:cNvPr id="341" name="Shape 3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177</a:t>
            </a:fld>
            <a:endParaRPr/>
          </a:p>
        </p:txBody>
      </p:sp>
      <p:pic>
        <p:nvPicPr>
          <p:cNvPr id="342" name="Shape 342"/>
          <p:cNvPicPr preferRelativeResize="0"/>
          <p:nvPr/>
        </p:nvPicPr>
        <p:blipFill>
          <a:blip r:embed="rId3">
            <a:alphaModFix/>
          </a:blip>
          <a:stretch>
            <a:fillRect/>
          </a:stretch>
        </p:blipFill>
        <p:spPr>
          <a:xfrm>
            <a:off x="0" y="0"/>
            <a:ext cx="9144000" cy="5143499"/>
          </a:xfrm>
          <a:prstGeom prst="rect">
            <a:avLst/>
          </a:prstGeom>
          <a:noFill/>
          <a:ln>
            <a:noFill/>
          </a:ln>
        </p:spPr>
      </p:pic>
    </p:spTree>
    <p:extLst>
      <p:ext uri="{BB962C8B-B14F-4D97-AF65-F5344CB8AC3E}">
        <p14:creationId xmlns:p14="http://schemas.microsoft.com/office/powerpoint/2010/main" val="9209600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Plot the results with matplotlib</a:t>
            </a:r>
            <a:endParaRPr b="1">
              <a:latin typeface="Georgia"/>
              <a:ea typeface="Georgia"/>
              <a:cs typeface="Georgia"/>
              <a:sym typeface="Georgia"/>
            </a:endParaRPr>
          </a:p>
        </p:txBody>
      </p:sp>
      <p:sp>
        <p:nvSpPr>
          <p:cNvPr id="348" name="Shape 348"/>
          <p:cNvSpPr txBox="1">
            <a:spLocks noGrp="1"/>
          </p:cNvSpPr>
          <p:nvPr>
            <p:ph type="body" idx="1"/>
          </p:nvPr>
        </p:nvSpPr>
        <p:spPr>
          <a:xfrm>
            <a:off x="272500" y="1839900"/>
            <a:ext cx="8520600" cy="21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FEFEF"/>
                </a:solidFill>
                <a:latin typeface="Consolas"/>
                <a:ea typeface="Consolas"/>
                <a:cs typeface="Consolas"/>
                <a:sym typeface="Consolas"/>
              </a:rPr>
              <a:t>Step 1: Uncomment the plotting code at the end of your program</a:t>
            </a:r>
            <a:endParaRPr>
              <a:solidFill>
                <a:srgbClr val="EFEFEF"/>
              </a:solidFill>
              <a:latin typeface="Consolas"/>
              <a:ea typeface="Consolas"/>
              <a:cs typeface="Consolas"/>
              <a:sym typeface="Consolas"/>
            </a:endParaRPr>
          </a:p>
          <a:p>
            <a:pPr marL="0" lvl="0" indent="0" algn="l" rtl="0">
              <a:spcBef>
                <a:spcPts val="1600"/>
              </a:spcBef>
              <a:spcAft>
                <a:spcPts val="0"/>
              </a:spcAft>
              <a:buNone/>
            </a:pPr>
            <a:r>
              <a:rPr lang="en">
                <a:solidFill>
                  <a:srgbClr val="EFEFEF"/>
                </a:solidFill>
                <a:latin typeface="Consolas"/>
                <a:ea typeface="Consolas"/>
                <a:cs typeface="Consolas"/>
                <a:sym typeface="Consolas"/>
              </a:rPr>
              <a:t>Step 2: Run it again</a:t>
            </a:r>
            <a:endParaRPr>
              <a:solidFill>
                <a:srgbClr val="EFEFEF"/>
              </a:solidFill>
              <a:latin typeface="Consolas"/>
              <a:ea typeface="Consolas"/>
              <a:cs typeface="Consolas"/>
              <a:sym typeface="Consolas"/>
            </a:endParaRPr>
          </a:p>
          <a:p>
            <a:pPr marL="0" lvl="0" indent="0" algn="l" rtl="0">
              <a:spcBef>
                <a:spcPts val="1600"/>
              </a:spcBef>
              <a:spcAft>
                <a:spcPts val="1600"/>
              </a:spcAft>
              <a:buNone/>
            </a:pPr>
            <a:r>
              <a:rPr lang="en" sz="1200">
                <a:solidFill>
                  <a:srgbClr val="EFEFEF"/>
                </a:solidFill>
                <a:latin typeface="Consolas"/>
                <a:ea typeface="Consolas"/>
                <a:cs typeface="Consolas"/>
                <a:sym typeface="Consolas"/>
              </a:rPr>
              <a:t>If run into problem of matplotlib in virtual environment, go to GitHub/setup and see the file possible setup problems</a:t>
            </a:r>
            <a:endParaRPr sz="1200">
              <a:solidFill>
                <a:srgbClr val="EFEFEF"/>
              </a:solidFill>
              <a:latin typeface="Consolas"/>
              <a:ea typeface="Consolas"/>
              <a:cs typeface="Consolas"/>
              <a:sym typeface="Consolas"/>
            </a:endParaRPr>
          </a:p>
        </p:txBody>
      </p:sp>
      <p:sp>
        <p:nvSpPr>
          <p:cNvPr id="349" name="Shape 3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178</a:t>
            </a:fld>
            <a:endParaRPr/>
          </a:p>
        </p:txBody>
      </p:sp>
    </p:spTree>
    <p:extLst>
      <p:ext uri="{BB962C8B-B14F-4D97-AF65-F5344CB8AC3E}">
        <p14:creationId xmlns:p14="http://schemas.microsoft.com/office/powerpoint/2010/main" val="410550905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55" name="Shape 3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356" name="Shape 3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179</a:t>
            </a:fld>
            <a:endParaRPr/>
          </a:p>
        </p:txBody>
      </p:sp>
      <p:pic>
        <p:nvPicPr>
          <p:cNvPr id="357" name="Shape 357"/>
          <p:cNvPicPr preferRelativeResize="0"/>
          <p:nvPr/>
        </p:nvPicPr>
        <p:blipFill>
          <a:blip r:embed="rId3">
            <a:alphaModFix/>
          </a:blip>
          <a:stretch>
            <a:fillRect/>
          </a:stretch>
        </p:blipFill>
        <p:spPr>
          <a:xfrm>
            <a:off x="1607425" y="285750"/>
            <a:ext cx="6096000" cy="4572000"/>
          </a:xfrm>
          <a:prstGeom prst="rect">
            <a:avLst/>
          </a:prstGeom>
          <a:noFill/>
          <a:ln>
            <a:noFill/>
          </a:ln>
        </p:spPr>
      </p:pic>
    </p:spTree>
    <p:extLst>
      <p:ext uri="{BB962C8B-B14F-4D97-AF65-F5344CB8AC3E}">
        <p14:creationId xmlns:p14="http://schemas.microsoft.com/office/powerpoint/2010/main" val="3680358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How to get the value of a?</a:t>
            </a:r>
            <a:endParaRPr b="1">
              <a:latin typeface="Georgia"/>
              <a:ea typeface="Georgia"/>
              <a:cs typeface="Georgia"/>
              <a:sym typeface="Georgia"/>
            </a:endParaRPr>
          </a:p>
        </p:txBody>
      </p:sp>
      <p:sp>
        <p:nvSpPr>
          <p:cNvPr id="371" name="Shape 371"/>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Georgia"/>
                <a:ea typeface="Georgia"/>
                <a:cs typeface="Georgia"/>
                <a:sym typeface="Georgia"/>
              </a:rPr>
              <a:t>Create a </a:t>
            </a:r>
            <a:r>
              <a:rPr lang="en" b="1">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marL="0" lvl="0" indent="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marL="0" lvl="0" indent="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marL="0" lvl="0" indent="0" rtl="0">
              <a:spcBef>
                <a:spcPts val="1600"/>
              </a:spcBef>
              <a:spcAft>
                <a:spcPts val="1600"/>
              </a:spcAft>
              <a:buNone/>
            </a:pPr>
            <a:endParaRPr>
              <a:latin typeface="Georgia"/>
              <a:ea typeface="Georgia"/>
              <a:cs typeface="Georgia"/>
              <a:sym typeface="Georgia"/>
            </a:endParaRPr>
          </a:p>
        </p:txBody>
      </p:sp>
      <p:pic>
        <p:nvPicPr>
          <p:cNvPr id="372" name="Shape 37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73" name="Shape 373"/>
          <p:cNvSpPr txBox="1"/>
          <p:nvPr/>
        </p:nvSpPr>
        <p:spPr>
          <a:xfrm>
            <a:off x="3425100" y="4422825"/>
            <a:ext cx="5407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marL="0" lvl="0" indent="0" algn="ctr" rtl="0">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marL="0" lvl="0" indent="0" algn="ctr" rtl="0">
              <a:spcBef>
                <a:spcPts val="0"/>
              </a:spcBef>
              <a:spcAft>
                <a:spcPts val="0"/>
              </a:spcAft>
              <a:buNone/>
            </a:pPr>
            <a:endParaRPr sz="1200">
              <a:solidFill>
                <a:srgbClr val="FFFFFF"/>
              </a:solidFill>
              <a:latin typeface="Times New Roman"/>
              <a:ea typeface="Times New Roman"/>
              <a:cs typeface="Times New Roman"/>
              <a:sym typeface="Times New Roman"/>
            </a:endParaRPr>
          </a:p>
        </p:txBody>
      </p:sp>
      <p:sp>
        <p:nvSpPr>
          <p:cNvPr id="374" name="Shape 3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lt2"/>
                </a:solidFill>
              </a:rPr>
              <a:t>18</a:t>
            </a:fld>
            <a:endParaRPr>
              <a:solidFill>
                <a:schemeClr val="lt2"/>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Huber loss</a:t>
            </a:r>
            <a:endParaRPr b="1">
              <a:latin typeface="Georgia"/>
              <a:ea typeface="Georgia"/>
              <a:cs typeface="Georgia"/>
              <a:sym typeface="Georgia"/>
            </a:endParaRPr>
          </a:p>
        </p:txBody>
      </p:sp>
      <p:sp>
        <p:nvSpPr>
          <p:cNvPr id="363" name="Shape 363"/>
          <p:cNvSpPr txBox="1">
            <a:spLocks noGrp="1"/>
          </p:cNvSpPr>
          <p:nvPr>
            <p:ph type="body" idx="1"/>
          </p:nvPr>
        </p:nvSpPr>
        <p:spPr>
          <a:xfrm>
            <a:off x="272500" y="1222425"/>
            <a:ext cx="8520600" cy="3512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rgbClr val="FFFFFF"/>
                </a:solidFill>
                <a:latin typeface="Consolas"/>
                <a:ea typeface="Consolas"/>
                <a:cs typeface="Consolas"/>
                <a:sym typeface="Consolas"/>
              </a:rPr>
              <a:t>Robust to outliers</a:t>
            </a:r>
            <a:endParaRPr sz="1400">
              <a:solidFill>
                <a:srgbClr val="FFFFFF"/>
              </a:solidFill>
              <a:latin typeface="Consolas"/>
              <a:ea typeface="Consolas"/>
              <a:cs typeface="Consolas"/>
              <a:sym typeface="Consolas"/>
            </a:endParaRPr>
          </a:p>
          <a:p>
            <a:pPr marL="0" lvl="0" indent="0" rtl="0">
              <a:spcBef>
                <a:spcPts val="1600"/>
              </a:spcBef>
              <a:spcAft>
                <a:spcPts val="0"/>
              </a:spcAft>
              <a:buNone/>
            </a:pPr>
            <a:r>
              <a:rPr lang="en" sz="1400">
                <a:solidFill>
                  <a:srgbClr val="FFFFFF"/>
                </a:solidFill>
                <a:latin typeface="Consolas"/>
                <a:ea typeface="Consolas"/>
                <a:cs typeface="Consolas"/>
                <a:sym typeface="Consolas"/>
              </a:rPr>
              <a:t>If the difference between the predicted value and the real value is small, square it</a:t>
            </a:r>
            <a:endParaRPr sz="1400">
              <a:solidFill>
                <a:srgbClr val="FFFFFF"/>
              </a:solidFill>
              <a:latin typeface="Consolas"/>
              <a:ea typeface="Consolas"/>
              <a:cs typeface="Consolas"/>
              <a:sym typeface="Consolas"/>
            </a:endParaRPr>
          </a:p>
          <a:p>
            <a:pPr marL="0" lvl="0" indent="0" rtl="0">
              <a:spcBef>
                <a:spcPts val="1600"/>
              </a:spcBef>
              <a:spcAft>
                <a:spcPts val="0"/>
              </a:spcAft>
              <a:buNone/>
            </a:pPr>
            <a:r>
              <a:rPr lang="en" sz="1400">
                <a:solidFill>
                  <a:srgbClr val="FFFFFF"/>
                </a:solidFill>
                <a:latin typeface="Consolas"/>
                <a:ea typeface="Consolas"/>
                <a:cs typeface="Consolas"/>
                <a:sym typeface="Consolas"/>
              </a:rPr>
              <a:t>If it’s large, take its absolute value</a:t>
            </a:r>
            <a:endParaRPr sz="1400">
              <a:solidFill>
                <a:srgbClr val="FFFFFF"/>
              </a:solidFill>
              <a:latin typeface="Consolas"/>
              <a:ea typeface="Consolas"/>
              <a:cs typeface="Consolas"/>
              <a:sym typeface="Consolas"/>
            </a:endParaRPr>
          </a:p>
          <a:p>
            <a:pPr marL="0" lvl="0" indent="0" algn="ctr" rtl="0">
              <a:spcBef>
                <a:spcPts val="1600"/>
              </a:spcBef>
              <a:spcAft>
                <a:spcPts val="1600"/>
              </a:spcAft>
              <a:buNone/>
            </a:pPr>
            <a:endParaRPr sz="1400">
              <a:solidFill>
                <a:srgbClr val="FFFFFF"/>
              </a:solidFill>
              <a:latin typeface="Consolas"/>
              <a:ea typeface="Consolas"/>
              <a:cs typeface="Consolas"/>
              <a:sym typeface="Consolas"/>
            </a:endParaRPr>
          </a:p>
        </p:txBody>
      </p:sp>
      <p:sp>
        <p:nvSpPr>
          <p:cNvPr id="364" name="Shape 3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180</a:t>
            </a:fld>
            <a:endParaRPr/>
          </a:p>
        </p:txBody>
      </p:sp>
      <p:pic>
        <p:nvPicPr>
          <p:cNvPr id="365" name="Shape 365"/>
          <p:cNvPicPr preferRelativeResize="0"/>
          <p:nvPr/>
        </p:nvPicPr>
        <p:blipFill>
          <a:blip r:embed="rId3">
            <a:alphaModFix/>
          </a:blip>
          <a:stretch>
            <a:fillRect/>
          </a:stretch>
        </p:blipFill>
        <p:spPr>
          <a:xfrm>
            <a:off x="333375" y="3290625"/>
            <a:ext cx="8477250" cy="1314450"/>
          </a:xfrm>
          <a:prstGeom prst="rect">
            <a:avLst/>
          </a:prstGeom>
          <a:noFill/>
          <a:ln>
            <a:noFill/>
          </a:ln>
        </p:spPr>
      </p:pic>
    </p:spTree>
    <p:extLst>
      <p:ext uri="{BB962C8B-B14F-4D97-AF65-F5344CB8AC3E}">
        <p14:creationId xmlns:p14="http://schemas.microsoft.com/office/powerpoint/2010/main" val="1711684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Implementing Huber loss</a:t>
            </a:r>
            <a:endParaRPr b="1">
              <a:latin typeface="Georgia"/>
              <a:ea typeface="Georgia"/>
              <a:cs typeface="Georgia"/>
              <a:sym typeface="Georgia"/>
            </a:endParaRPr>
          </a:p>
        </p:txBody>
      </p:sp>
      <p:sp>
        <p:nvSpPr>
          <p:cNvPr id="371" name="Shape 371"/>
          <p:cNvSpPr txBox="1">
            <a:spLocks noGrp="1"/>
          </p:cNvSpPr>
          <p:nvPr>
            <p:ph type="body" idx="1"/>
          </p:nvPr>
        </p:nvSpPr>
        <p:spPr>
          <a:xfrm>
            <a:off x="272500" y="1222425"/>
            <a:ext cx="8520600" cy="35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FFFFFF"/>
                </a:solidFill>
                <a:latin typeface="Consolas"/>
                <a:ea typeface="Consolas"/>
                <a:cs typeface="Consolas"/>
                <a:sym typeface="Consolas"/>
              </a:rPr>
              <a:t>Can’t write:</a:t>
            </a:r>
            <a:endParaRPr sz="1400">
              <a:solidFill>
                <a:srgbClr val="FFFFFF"/>
              </a:solidFill>
              <a:latin typeface="Consolas"/>
              <a:ea typeface="Consolas"/>
              <a:cs typeface="Consolas"/>
              <a:sym typeface="Consolas"/>
            </a:endParaRPr>
          </a:p>
          <a:p>
            <a:pPr marL="0" lvl="0" indent="0" algn="ctr" rtl="0">
              <a:spcBef>
                <a:spcPts val="1600"/>
              </a:spcBef>
              <a:spcAft>
                <a:spcPts val="1600"/>
              </a:spcAft>
              <a:buNone/>
            </a:pPr>
            <a:r>
              <a:rPr lang="en">
                <a:solidFill>
                  <a:srgbClr val="FFFFFF"/>
                </a:solidFill>
                <a:latin typeface="Consolas"/>
                <a:ea typeface="Consolas"/>
                <a:cs typeface="Consolas"/>
                <a:sym typeface="Consolas"/>
              </a:rPr>
              <a:t>if y - y_predicted &lt; delta:</a:t>
            </a:r>
            <a:endParaRPr>
              <a:solidFill>
                <a:srgbClr val="FFFFFF"/>
              </a:solidFill>
              <a:latin typeface="Consolas"/>
              <a:ea typeface="Consolas"/>
              <a:cs typeface="Consolas"/>
              <a:sym typeface="Consolas"/>
            </a:endParaRPr>
          </a:p>
        </p:txBody>
      </p:sp>
      <p:sp>
        <p:nvSpPr>
          <p:cNvPr id="372" name="Shape 3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181</a:t>
            </a:fld>
            <a:endParaRPr/>
          </a:p>
        </p:txBody>
      </p:sp>
      <p:pic>
        <p:nvPicPr>
          <p:cNvPr id="373" name="Shape 373"/>
          <p:cNvPicPr preferRelativeResize="0"/>
          <p:nvPr/>
        </p:nvPicPr>
        <p:blipFill>
          <a:blip r:embed="rId3">
            <a:alphaModFix/>
          </a:blip>
          <a:stretch>
            <a:fillRect/>
          </a:stretch>
        </p:blipFill>
        <p:spPr>
          <a:xfrm>
            <a:off x="333375" y="3290625"/>
            <a:ext cx="8477250" cy="1314450"/>
          </a:xfrm>
          <a:prstGeom prst="rect">
            <a:avLst/>
          </a:prstGeom>
          <a:noFill/>
          <a:ln>
            <a:noFill/>
          </a:ln>
        </p:spPr>
      </p:pic>
      <p:sp>
        <p:nvSpPr>
          <p:cNvPr id="374" name="Shape 374"/>
          <p:cNvSpPr txBox="1"/>
          <p:nvPr/>
        </p:nvSpPr>
        <p:spPr>
          <a:xfrm>
            <a:off x="211100" y="4759125"/>
            <a:ext cx="4749600" cy="34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EFEFEF"/>
                </a:solidFill>
                <a:latin typeface="EB Garamond"/>
                <a:ea typeface="EB Garamond"/>
                <a:cs typeface="EB Garamond"/>
                <a:sym typeface="EB Garamond"/>
              </a:rPr>
              <a:t>You can write it if eager mode were enabled. Stay tuned for the next lecture!</a:t>
            </a:r>
            <a:endParaRPr sz="1100">
              <a:solidFill>
                <a:srgbClr val="EFEFEF"/>
              </a:solidFill>
              <a:latin typeface="EB Garamond"/>
              <a:ea typeface="EB Garamond"/>
              <a:cs typeface="EB Garamond"/>
              <a:sym typeface="EB Garamond"/>
            </a:endParaRPr>
          </a:p>
        </p:txBody>
      </p:sp>
    </p:spTree>
    <p:extLst>
      <p:ext uri="{BB962C8B-B14F-4D97-AF65-F5344CB8AC3E}">
        <p14:creationId xmlns:p14="http://schemas.microsoft.com/office/powerpoint/2010/main" val="103995582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Implementing Huber loss</a:t>
            </a:r>
            <a:endParaRPr b="1">
              <a:latin typeface="Georgia"/>
              <a:ea typeface="Georgia"/>
              <a:cs typeface="Georgia"/>
              <a:sym typeface="Georgia"/>
            </a:endParaRPr>
          </a:p>
        </p:txBody>
      </p:sp>
      <p:sp>
        <p:nvSpPr>
          <p:cNvPr id="380" name="Shape 380"/>
          <p:cNvSpPr txBox="1">
            <a:spLocks noGrp="1"/>
          </p:cNvSpPr>
          <p:nvPr>
            <p:ph type="body" idx="1"/>
          </p:nvPr>
        </p:nvSpPr>
        <p:spPr>
          <a:xfrm>
            <a:off x="272500" y="1222425"/>
            <a:ext cx="8520600" cy="35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400">
              <a:solidFill>
                <a:srgbClr val="FFFFFF"/>
              </a:solidFill>
              <a:latin typeface="Consolas"/>
              <a:ea typeface="Consolas"/>
              <a:cs typeface="Consolas"/>
              <a:sym typeface="Consolas"/>
            </a:endParaRPr>
          </a:p>
          <a:p>
            <a:pPr marL="0" lvl="0" indent="0" algn="ctr" rtl="0">
              <a:spcBef>
                <a:spcPts val="1600"/>
              </a:spcBef>
              <a:spcAft>
                <a:spcPts val="1600"/>
              </a:spcAft>
              <a:buNone/>
            </a:pPr>
            <a:r>
              <a:rPr lang="en">
                <a:solidFill>
                  <a:srgbClr val="FFFFFF"/>
                </a:solidFill>
                <a:latin typeface="Consolas"/>
                <a:ea typeface="Consolas"/>
                <a:cs typeface="Consolas"/>
                <a:sym typeface="Consolas"/>
              </a:rPr>
              <a:t>tf.cond(pred, fn1, fn2, name=None)</a:t>
            </a:r>
            <a:endParaRPr>
              <a:solidFill>
                <a:srgbClr val="FFFFFF"/>
              </a:solidFill>
              <a:latin typeface="Consolas"/>
              <a:ea typeface="Consolas"/>
              <a:cs typeface="Consolas"/>
              <a:sym typeface="Consolas"/>
            </a:endParaRPr>
          </a:p>
        </p:txBody>
      </p:sp>
      <p:sp>
        <p:nvSpPr>
          <p:cNvPr id="381" name="Shape 3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182</a:t>
            </a:fld>
            <a:endParaRPr/>
          </a:p>
        </p:txBody>
      </p:sp>
      <p:pic>
        <p:nvPicPr>
          <p:cNvPr id="382" name="Shape 382"/>
          <p:cNvPicPr preferRelativeResize="0"/>
          <p:nvPr/>
        </p:nvPicPr>
        <p:blipFill>
          <a:blip r:embed="rId3">
            <a:alphaModFix/>
          </a:blip>
          <a:stretch>
            <a:fillRect/>
          </a:stretch>
        </p:blipFill>
        <p:spPr>
          <a:xfrm>
            <a:off x="333375" y="3290625"/>
            <a:ext cx="8477250" cy="1314450"/>
          </a:xfrm>
          <a:prstGeom prst="rect">
            <a:avLst/>
          </a:prstGeom>
          <a:noFill/>
          <a:ln>
            <a:noFill/>
          </a:ln>
        </p:spPr>
      </p:pic>
    </p:spTree>
    <p:extLst>
      <p:ext uri="{BB962C8B-B14F-4D97-AF65-F5344CB8AC3E}">
        <p14:creationId xmlns:p14="http://schemas.microsoft.com/office/powerpoint/2010/main" val="36598172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Implementing Huber loss</a:t>
            </a:r>
            <a:endParaRPr b="1">
              <a:latin typeface="Georgia"/>
              <a:ea typeface="Georgia"/>
              <a:cs typeface="Georgia"/>
              <a:sym typeface="Georgia"/>
            </a:endParaRPr>
          </a:p>
        </p:txBody>
      </p:sp>
      <p:sp>
        <p:nvSpPr>
          <p:cNvPr id="388" name="Shape 388"/>
          <p:cNvSpPr txBox="1">
            <a:spLocks noGrp="1"/>
          </p:cNvSpPr>
          <p:nvPr>
            <p:ph type="body" idx="1"/>
          </p:nvPr>
        </p:nvSpPr>
        <p:spPr>
          <a:xfrm>
            <a:off x="272500" y="1222425"/>
            <a:ext cx="8520600" cy="35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tf.cond(pred, fn1, fn2, name=None)</a:t>
            </a:r>
            <a:endParaRPr>
              <a:solidFill>
                <a:srgbClr val="FFFFFF"/>
              </a:solidFill>
              <a:latin typeface="Consolas"/>
              <a:ea typeface="Consolas"/>
              <a:cs typeface="Consolas"/>
              <a:sym typeface="Consolas"/>
            </a:endParaRPr>
          </a:p>
          <a:p>
            <a:pPr marL="0" lvl="0" indent="0">
              <a:spcBef>
                <a:spcPts val="1600"/>
              </a:spcBef>
              <a:spcAft>
                <a:spcPts val="0"/>
              </a:spcAft>
              <a:buNone/>
            </a:pPr>
            <a:r>
              <a:rPr lang="en" sz="1200">
                <a:solidFill>
                  <a:srgbClr val="FFFFFF"/>
                </a:solidFill>
                <a:latin typeface="Consolas"/>
                <a:ea typeface="Consolas"/>
                <a:cs typeface="Consolas"/>
                <a:sym typeface="Consolas"/>
              </a:rPr>
              <a:t>def huber_loss(labels, predictions, delta=14.0):</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residual = tf.abs(labels - predictions)</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def f1(): return 0.5 * tf.square(residual)</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def f2(): return delta * residual - 0.5 * tf.square(delta)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return tf.cond(residual &lt; delta, f1, f2)</a:t>
            </a:r>
            <a:endParaRPr sz="1200">
              <a:solidFill>
                <a:srgbClr val="FFFFFF"/>
              </a:solidFill>
              <a:latin typeface="Consolas"/>
              <a:ea typeface="Consolas"/>
              <a:cs typeface="Consolas"/>
              <a:sym typeface="Consolas"/>
            </a:endParaRPr>
          </a:p>
          <a:p>
            <a:pPr marL="0" lvl="0" indent="0" rtl="0">
              <a:spcBef>
                <a:spcPts val="1600"/>
              </a:spcBef>
              <a:spcAft>
                <a:spcPts val="0"/>
              </a:spcAft>
              <a:buNone/>
            </a:pPr>
            <a:endParaRPr sz="1200">
              <a:solidFill>
                <a:srgbClr val="FFFFFF"/>
              </a:solidFill>
              <a:latin typeface="Consolas"/>
              <a:ea typeface="Consolas"/>
              <a:cs typeface="Consolas"/>
              <a:sym typeface="Consolas"/>
            </a:endParaRPr>
          </a:p>
          <a:p>
            <a:pPr marL="0" lvl="0" indent="0" rtl="0">
              <a:spcBef>
                <a:spcPts val="1600"/>
              </a:spcBef>
              <a:spcAft>
                <a:spcPts val="1600"/>
              </a:spcAft>
              <a:buNone/>
            </a:pPr>
            <a:endParaRPr sz="1200">
              <a:solidFill>
                <a:srgbClr val="FFFFFF"/>
              </a:solidFill>
              <a:latin typeface="Consolas"/>
              <a:ea typeface="Consolas"/>
              <a:cs typeface="Consolas"/>
              <a:sym typeface="Consolas"/>
            </a:endParaRPr>
          </a:p>
        </p:txBody>
      </p:sp>
      <p:sp>
        <p:nvSpPr>
          <p:cNvPr id="389" name="Shape 3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183</a:t>
            </a:fld>
            <a:endParaRPr/>
          </a:p>
        </p:txBody>
      </p:sp>
      <p:pic>
        <p:nvPicPr>
          <p:cNvPr id="390" name="Shape 390"/>
          <p:cNvPicPr preferRelativeResize="0"/>
          <p:nvPr/>
        </p:nvPicPr>
        <p:blipFill>
          <a:blip r:embed="rId3">
            <a:alphaModFix/>
          </a:blip>
          <a:stretch>
            <a:fillRect/>
          </a:stretch>
        </p:blipFill>
        <p:spPr>
          <a:xfrm>
            <a:off x="333375" y="3290625"/>
            <a:ext cx="8477250" cy="1314450"/>
          </a:xfrm>
          <a:prstGeom prst="rect">
            <a:avLst/>
          </a:prstGeom>
          <a:noFill/>
          <a:ln>
            <a:noFill/>
          </a:ln>
        </p:spPr>
      </p:pic>
    </p:spTree>
    <p:extLst>
      <p:ext uri="{BB962C8B-B14F-4D97-AF65-F5344CB8AC3E}">
        <p14:creationId xmlns:p14="http://schemas.microsoft.com/office/powerpoint/2010/main" val="262730528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Shape 3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 Control Flow</a:t>
            </a:r>
            <a:endParaRPr b="1">
              <a:latin typeface="Georgia"/>
              <a:ea typeface="Georgia"/>
              <a:cs typeface="Georgia"/>
              <a:sym typeface="Georgia"/>
            </a:endParaRPr>
          </a:p>
        </p:txBody>
      </p:sp>
      <p:sp>
        <p:nvSpPr>
          <p:cNvPr id="396" name="Shape 396"/>
          <p:cNvSpPr txBox="1">
            <a:spLocks noGrp="1"/>
          </p:cNvSpPr>
          <p:nvPr>
            <p:ph type="body" idx="1"/>
          </p:nvPr>
        </p:nvSpPr>
        <p:spPr>
          <a:xfrm>
            <a:off x="268363" y="1084275"/>
            <a:ext cx="8520600" cy="35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solidFill>
                <a:srgbClr val="FFFFFF"/>
              </a:solidFill>
              <a:latin typeface="Consolas"/>
              <a:ea typeface="Consolas"/>
              <a:cs typeface="Consolas"/>
              <a:sym typeface="Consolas"/>
            </a:endParaRPr>
          </a:p>
          <a:p>
            <a:pPr marL="0" lvl="0" indent="0" algn="l" rtl="0">
              <a:spcBef>
                <a:spcPts val="1600"/>
              </a:spcBef>
              <a:spcAft>
                <a:spcPts val="1600"/>
              </a:spcAft>
              <a:buNone/>
            </a:pPr>
            <a:endParaRPr sz="1400">
              <a:solidFill>
                <a:srgbClr val="FFFFFF"/>
              </a:solidFill>
              <a:latin typeface="Consolas"/>
              <a:ea typeface="Consolas"/>
              <a:cs typeface="Consolas"/>
              <a:sym typeface="Consolas"/>
            </a:endParaRPr>
          </a:p>
        </p:txBody>
      </p:sp>
      <p:sp>
        <p:nvSpPr>
          <p:cNvPr id="397" name="Shape 3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184</a:t>
            </a:fld>
            <a:endParaRPr/>
          </a:p>
        </p:txBody>
      </p:sp>
      <p:sp>
        <p:nvSpPr>
          <p:cNvPr id="398" name="Shape 398"/>
          <p:cNvSpPr txBox="1"/>
          <p:nvPr/>
        </p:nvSpPr>
        <p:spPr>
          <a:xfrm>
            <a:off x="5013850" y="3859525"/>
            <a:ext cx="4007400" cy="1197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EFEFEF"/>
                </a:solidFill>
                <a:latin typeface="Times New Roman"/>
                <a:ea typeface="Times New Roman"/>
                <a:cs typeface="Times New Roman"/>
                <a:sym typeface="Times New Roman"/>
              </a:rPr>
              <a:t>Since TF builds graph before computation, we have to specify all possible subgraphs beforehand.</a:t>
            </a:r>
            <a:endParaRPr>
              <a:solidFill>
                <a:srgbClr val="EFEFEF"/>
              </a:solidFill>
              <a:latin typeface="Times New Roman"/>
              <a:ea typeface="Times New Roman"/>
              <a:cs typeface="Times New Roman"/>
              <a:sym typeface="Times New Roman"/>
            </a:endParaRPr>
          </a:p>
          <a:p>
            <a:pPr marL="0" lvl="0" indent="0" rtl="0">
              <a:spcBef>
                <a:spcPts val="0"/>
              </a:spcBef>
              <a:spcAft>
                <a:spcPts val="0"/>
              </a:spcAft>
              <a:buNone/>
            </a:pPr>
            <a:r>
              <a:rPr lang="en">
                <a:solidFill>
                  <a:srgbClr val="EFEFEF"/>
                </a:solidFill>
                <a:latin typeface="Times New Roman"/>
                <a:ea typeface="Times New Roman"/>
                <a:cs typeface="Times New Roman"/>
                <a:sym typeface="Times New Roman"/>
              </a:rPr>
              <a:t>PyTorch’s dynamic graphs and TF’s eager execution help overcome this</a:t>
            </a:r>
            <a:endParaRPr>
              <a:solidFill>
                <a:srgbClr val="EFEFEF"/>
              </a:solidFill>
              <a:latin typeface="Times New Roman"/>
              <a:ea typeface="Times New Roman"/>
              <a:cs typeface="Times New Roman"/>
              <a:sym typeface="Times New Roman"/>
            </a:endParaRPr>
          </a:p>
        </p:txBody>
      </p:sp>
      <p:graphicFrame>
        <p:nvGraphicFramePr>
          <p:cNvPr id="399" name="Shape 399"/>
          <p:cNvGraphicFramePr/>
          <p:nvPr/>
        </p:nvGraphicFramePr>
        <p:xfrm>
          <a:off x="422563" y="1332975"/>
          <a:ext cx="8212175" cy="1831767"/>
        </p:xfrm>
        <a:graphic>
          <a:graphicData uri="http://schemas.openxmlformats.org/drawingml/2006/table">
            <a:tbl>
              <a:tblPr>
                <a:noFill/>
              </a:tblPr>
              <a:tblGrid>
                <a:gridCol w="1821275">
                  <a:extLst>
                    <a:ext uri="{9D8B030D-6E8A-4147-A177-3AD203B41FA5}">
                      <a16:colId xmlns:a16="http://schemas.microsoft.com/office/drawing/2014/main" val="20000"/>
                    </a:ext>
                  </a:extLst>
                </a:gridCol>
                <a:gridCol w="6390900">
                  <a:extLst>
                    <a:ext uri="{9D8B030D-6E8A-4147-A177-3AD203B41FA5}">
                      <a16:colId xmlns:a16="http://schemas.microsoft.com/office/drawing/2014/main" val="20001"/>
                    </a:ext>
                  </a:extLst>
                </a:gridCol>
              </a:tblGrid>
              <a:tr h="547125">
                <a:tc>
                  <a:txBody>
                    <a:bodyPr/>
                    <a:lstStyle/>
                    <a:p>
                      <a:pPr marL="0" lvl="0" indent="0" rtl="0">
                        <a:lnSpc>
                          <a:spcPct val="115000"/>
                        </a:lnSpc>
                        <a:spcBef>
                          <a:spcPts val="0"/>
                        </a:spcBef>
                        <a:spcAft>
                          <a:spcPts val="1600"/>
                        </a:spcAft>
                        <a:buNone/>
                      </a:pPr>
                      <a:r>
                        <a:rPr lang="en" b="1">
                          <a:solidFill>
                            <a:schemeClr val="dk1"/>
                          </a:solidFill>
                          <a:latin typeface="Consolas"/>
                          <a:ea typeface="Consolas"/>
                          <a:cs typeface="Consolas"/>
                          <a:sym typeface="Consolas"/>
                        </a:rPr>
                        <a:t>Control Flow Ops</a:t>
                      </a:r>
                      <a:endParaRPr/>
                    </a:p>
                  </a:txBody>
                  <a:tcPr marL="91425" marR="91425" marT="91425" marB="91425"/>
                </a:tc>
                <a:tc>
                  <a:txBody>
                    <a:bodyPr/>
                    <a:lstStyle/>
                    <a:p>
                      <a:pPr marL="0" lvl="0" indent="0" rtl="0">
                        <a:lnSpc>
                          <a:spcPct val="115000"/>
                        </a:lnSpc>
                        <a:spcBef>
                          <a:spcPts val="0"/>
                        </a:spcBef>
                        <a:spcAft>
                          <a:spcPts val="1600"/>
                        </a:spcAft>
                        <a:buNone/>
                      </a:pPr>
                      <a:r>
                        <a:rPr lang="en">
                          <a:solidFill>
                            <a:schemeClr val="dk1"/>
                          </a:solidFill>
                          <a:latin typeface="Consolas"/>
                          <a:ea typeface="Consolas"/>
                          <a:cs typeface="Consolas"/>
                          <a:sym typeface="Consolas"/>
                        </a:rPr>
                        <a:t>tf.group, tf.count_up_to, tf.cond, tf.case, tf.while_loop, ...</a:t>
                      </a:r>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rtl="0">
                        <a:lnSpc>
                          <a:spcPct val="115000"/>
                        </a:lnSpc>
                        <a:spcBef>
                          <a:spcPts val="0"/>
                        </a:spcBef>
                        <a:spcAft>
                          <a:spcPts val="1600"/>
                        </a:spcAft>
                        <a:buNone/>
                      </a:pPr>
                      <a:r>
                        <a:rPr lang="en" b="1">
                          <a:solidFill>
                            <a:schemeClr val="dk1"/>
                          </a:solidFill>
                          <a:latin typeface="Consolas"/>
                          <a:ea typeface="Consolas"/>
                          <a:cs typeface="Consolas"/>
                          <a:sym typeface="Consolas"/>
                        </a:rPr>
                        <a:t>Comparison Ops</a:t>
                      </a:r>
                      <a:endParaRPr/>
                    </a:p>
                  </a:txBody>
                  <a:tcPr marL="91425" marR="91425" marT="91425" marB="91425"/>
                </a:tc>
                <a:tc>
                  <a:txBody>
                    <a:bodyPr/>
                    <a:lstStyle/>
                    <a:p>
                      <a:pPr marL="0" lvl="0" indent="0" rtl="0">
                        <a:spcBef>
                          <a:spcPts val="0"/>
                        </a:spcBef>
                        <a:spcAft>
                          <a:spcPts val="0"/>
                        </a:spcAft>
                        <a:buNone/>
                      </a:pPr>
                      <a:r>
                        <a:rPr lang="en">
                          <a:solidFill>
                            <a:srgbClr val="FFFFFF"/>
                          </a:solidFill>
                          <a:latin typeface="Consolas"/>
                          <a:ea typeface="Consolas"/>
                          <a:cs typeface="Consolas"/>
                          <a:sym typeface="Consolas"/>
                        </a:rPr>
                        <a:t>tf.equal, tf.not_equal, tf.less, tf.greater, tf.where, ...</a:t>
                      </a:r>
                      <a:endParaRPr>
                        <a:solidFill>
                          <a:srgbClr val="FFFFFF"/>
                        </a:solidFill>
                        <a:latin typeface="Consolas"/>
                        <a:ea typeface="Consolas"/>
                        <a:cs typeface="Consolas"/>
                        <a:sym typeface="Consolas"/>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rtl="0">
                        <a:lnSpc>
                          <a:spcPct val="115000"/>
                        </a:lnSpc>
                        <a:spcBef>
                          <a:spcPts val="0"/>
                        </a:spcBef>
                        <a:spcAft>
                          <a:spcPts val="1600"/>
                        </a:spcAft>
                        <a:buNone/>
                      </a:pPr>
                      <a:r>
                        <a:rPr lang="en" b="1">
                          <a:solidFill>
                            <a:schemeClr val="dk1"/>
                          </a:solidFill>
                          <a:latin typeface="Consolas"/>
                          <a:ea typeface="Consolas"/>
                          <a:cs typeface="Consolas"/>
                          <a:sym typeface="Consolas"/>
                        </a:rPr>
                        <a:t>Logical Ops</a:t>
                      </a:r>
                      <a:endParaRPr/>
                    </a:p>
                  </a:txBody>
                  <a:tcPr marL="91425" marR="91425" marT="91425" marB="91425"/>
                </a:tc>
                <a:tc>
                  <a:txBody>
                    <a:bodyPr/>
                    <a:lstStyle/>
                    <a:p>
                      <a:pPr marL="0" lvl="0" indent="0" rtl="0">
                        <a:spcBef>
                          <a:spcPts val="0"/>
                        </a:spcBef>
                        <a:spcAft>
                          <a:spcPts val="0"/>
                        </a:spcAft>
                        <a:buNone/>
                      </a:pPr>
                      <a:r>
                        <a:rPr lang="en">
                          <a:solidFill>
                            <a:srgbClr val="FFFFFF"/>
                          </a:solidFill>
                          <a:latin typeface="Consolas"/>
                          <a:ea typeface="Consolas"/>
                          <a:cs typeface="Consolas"/>
                          <a:sym typeface="Consolas"/>
                        </a:rPr>
                        <a:t>tf.logical_and, tf.logical_not, tf.logical_or, tf.logical_xor</a:t>
                      </a:r>
                      <a:endParaRPr>
                        <a:solidFill>
                          <a:srgbClr val="FFFFFF"/>
                        </a:solidFill>
                        <a:latin typeface="Consolas"/>
                        <a:ea typeface="Consolas"/>
                        <a:cs typeface="Consolas"/>
                        <a:sym typeface="Consolas"/>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rtl="0">
                        <a:lnSpc>
                          <a:spcPct val="115000"/>
                        </a:lnSpc>
                        <a:spcBef>
                          <a:spcPts val="0"/>
                        </a:spcBef>
                        <a:spcAft>
                          <a:spcPts val="1600"/>
                        </a:spcAft>
                        <a:buNone/>
                      </a:pPr>
                      <a:r>
                        <a:rPr lang="en" b="1">
                          <a:solidFill>
                            <a:schemeClr val="dk1"/>
                          </a:solidFill>
                          <a:latin typeface="Consolas"/>
                          <a:ea typeface="Consolas"/>
                          <a:cs typeface="Consolas"/>
                          <a:sym typeface="Consolas"/>
                        </a:rPr>
                        <a:t>Debugging Ops</a:t>
                      </a:r>
                      <a:endParaRPr b="1">
                        <a:solidFill>
                          <a:schemeClr val="dk1"/>
                        </a:solidFill>
                        <a:latin typeface="Consolas"/>
                        <a:ea typeface="Consolas"/>
                        <a:cs typeface="Consolas"/>
                        <a:sym typeface="Consolas"/>
                      </a:endParaRPr>
                    </a:p>
                  </a:txBody>
                  <a:tcPr marL="91425" marR="91425" marT="91425" marB="91425"/>
                </a:tc>
                <a:tc>
                  <a:txBody>
                    <a:bodyPr/>
                    <a:lstStyle/>
                    <a:p>
                      <a:pPr marL="0" lvl="0" indent="0" rtl="0">
                        <a:spcBef>
                          <a:spcPts val="0"/>
                        </a:spcBef>
                        <a:spcAft>
                          <a:spcPts val="0"/>
                        </a:spcAft>
                        <a:buNone/>
                      </a:pPr>
                      <a:r>
                        <a:rPr lang="en">
                          <a:solidFill>
                            <a:srgbClr val="FFFFFF"/>
                          </a:solidFill>
                          <a:latin typeface="Consolas"/>
                          <a:ea typeface="Consolas"/>
                          <a:cs typeface="Consolas"/>
                          <a:sym typeface="Consolas"/>
                        </a:rPr>
                        <a:t>tf.is_finite, tf.is_inf, tf.is_nan, tf.Assert, tf.Print, ...</a:t>
                      </a:r>
                      <a:endParaRPr>
                        <a:solidFill>
                          <a:srgbClr val="FFFFFF"/>
                        </a:solidFill>
                        <a:latin typeface="Consolas"/>
                        <a:ea typeface="Consolas"/>
                        <a:cs typeface="Consolas"/>
                        <a:sym typeface="Consolas"/>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034278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Shape 404"/>
          <p:cNvSpPr txBox="1">
            <a:spLocks noGrp="1"/>
          </p:cNvSpPr>
          <p:nvPr>
            <p:ph type="ctrTitle"/>
          </p:nvPr>
        </p:nvSpPr>
        <p:spPr>
          <a:xfrm>
            <a:off x="678100" y="2321300"/>
            <a:ext cx="8145000" cy="910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Georgia"/>
                <a:ea typeface="Georgia"/>
                <a:cs typeface="Georgia"/>
                <a:sym typeface="Georgia"/>
              </a:rPr>
              <a:t>tf.data</a:t>
            </a:r>
            <a:endParaRPr>
              <a:latin typeface="Georgia"/>
              <a:ea typeface="Georgia"/>
              <a:cs typeface="Georgia"/>
              <a:sym typeface="Georgia"/>
            </a:endParaRPr>
          </a:p>
        </p:txBody>
      </p:sp>
      <p:sp>
        <p:nvSpPr>
          <p:cNvPr id="405" name="Shape 4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185</a:t>
            </a:fld>
            <a:endParaRPr/>
          </a:p>
        </p:txBody>
      </p:sp>
      <p:pic>
        <p:nvPicPr>
          <p:cNvPr id="406" name="Shape 406"/>
          <p:cNvPicPr preferRelativeResize="0"/>
          <p:nvPr/>
        </p:nvPicPr>
        <p:blipFill>
          <a:blip r:embed="rId3">
            <a:alphaModFix/>
          </a:blip>
          <a:stretch>
            <a:fillRect/>
          </a:stretch>
        </p:blipFill>
        <p:spPr>
          <a:xfrm>
            <a:off x="3920475" y="368275"/>
            <a:ext cx="1139701" cy="1438675"/>
          </a:xfrm>
          <a:prstGeom prst="rect">
            <a:avLst/>
          </a:prstGeom>
          <a:noFill/>
          <a:ln>
            <a:noFill/>
          </a:ln>
        </p:spPr>
      </p:pic>
    </p:spTree>
    <p:extLst>
      <p:ext uri="{BB962C8B-B14F-4D97-AF65-F5344CB8AC3E}">
        <p14:creationId xmlns:p14="http://schemas.microsoft.com/office/powerpoint/2010/main" val="245179641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Placeholder</a:t>
            </a:r>
            <a:endParaRPr b="1">
              <a:latin typeface="Georgia"/>
              <a:ea typeface="Georgia"/>
              <a:cs typeface="Georgia"/>
              <a:sym typeface="Georgia"/>
            </a:endParaRPr>
          </a:p>
        </p:txBody>
      </p:sp>
      <p:sp>
        <p:nvSpPr>
          <p:cNvPr id="412" name="Shape 412"/>
          <p:cNvSpPr txBox="1">
            <a:spLocks noGrp="1"/>
          </p:cNvSpPr>
          <p:nvPr>
            <p:ph type="body" idx="1"/>
          </p:nvPr>
        </p:nvSpPr>
        <p:spPr>
          <a:xfrm>
            <a:off x="272500" y="1839900"/>
            <a:ext cx="8520600" cy="21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FEFEF"/>
                </a:solidFill>
                <a:latin typeface="Consolas"/>
                <a:ea typeface="Consolas"/>
                <a:cs typeface="Consolas"/>
                <a:sym typeface="Consolas"/>
              </a:rPr>
              <a:t>Pro: put the data processing outside TensorFlow, making it easy to do in Python</a:t>
            </a:r>
            <a:endParaRPr>
              <a:solidFill>
                <a:srgbClr val="EFEFEF"/>
              </a:solidFill>
              <a:latin typeface="Consolas"/>
              <a:ea typeface="Consolas"/>
              <a:cs typeface="Consolas"/>
              <a:sym typeface="Consolas"/>
            </a:endParaRPr>
          </a:p>
          <a:p>
            <a:pPr marL="0" lvl="0" indent="0" algn="l" rtl="0">
              <a:spcBef>
                <a:spcPts val="1600"/>
              </a:spcBef>
              <a:spcAft>
                <a:spcPts val="1600"/>
              </a:spcAft>
              <a:buNone/>
            </a:pPr>
            <a:r>
              <a:rPr lang="en">
                <a:solidFill>
                  <a:srgbClr val="EFEFEF"/>
                </a:solidFill>
                <a:latin typeface="Consolas"/>
                <a:ea typeface="Consolas"/>
                <a:cs typeface="Consolas"/>
                <a:sym typeface="Consolas"/>
              </a:rPr>
              <a:t>Cons: users often end up processing their data in a single thread and creating data bottleneck that slows execution down.</a:t>
            </a:r>
            <a:endParaRPr>
              <a:solidFill>
                <a:srgbClr val="EFEFEF"/>
              </a:solidFill>
              <a:latin typeface="Consolas"/>
              <a:ea typeface="Consolas"/>
              <a:cs typeface="Consolas"/>
              <a:sym typeface="Consolas"/>
            </a:endParaRPr>
          </a:p>
        </p:txBody>
      </p:sp>
      <p:sp>
        <p:nvSpPr>
          <p:cNvPr id="413" name="Shape 4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186</a:t>
            </a:fld>
            <a:endParaRPr/>
          </a:p>
        </p:txBody>
      </p:sp>
    </p:spTree>
    <p:extLst>
      <p:ext uri="{BB962C8B-B14F-4D97-AF65-F5344CB8AC3E}">
        <p14:creationId xmlns:p14="http://schemas.microsoft.com/office/powerpoint/2010/main" val="118153861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Placeholder</a:t>
            </a:r>
            <a:endParaRPr b="1">
              <a:latin typeface="Georgia"/>
              <a:ea typeface="Georgia"/>
              <a:cs typeface="Georgia"/>
              <a:sym typeface="Georgia"/>
            </a:endParaRPr>
          </a:p>
        </p:txBody>
      </p:sp>
      <p:sp>
        <p:nvSpPr>
          <p:cNvPr id="419" name="Shape 419"/>
          <p:cNvSpPr txBox="1">
            <a:spLocks noGrp="1"/>
          </p:cNvSpPr>
          <p:nvPr>
            <p:ph type="body" idx="1"/>
          </p:nvPr>
        </p:nvSpPr>
        <p:spPr>
          <a:xfrm>
            <a:off x="196300" y="1292675"/>
            <a:ext cx="8520600" cy="345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EFEFEF"/>
                </a:solidFill>
                <a:latin typeface="Consolas"/>
                <a:ea typeface="Consolas"/>
                <a:cs typeface="Consolas"/>
                <a:sym typeface="Consolas"/>
              </a:rPr>
              <a:t>data, n_samples = utils.read_birth_life_data(DATA_FILE)</a:t>
            </a:r>
            <a:endParaRPr sz="1400">
              <a:solidFill>
                <a:srgbClr val="EFEFEF"/>
              </a:solidFill>
              <a:latin typeface="Consolas"/>
              <a:ea typeface="Consolas"/>
              <a:cs typeface="Consolas"/>
              <a:sym typeface="Consolas"/>
            </a:endParaRPr>
          </a:p>
          <a:p>
            <a:pPr marL="0" lvl="0" indent="0" algn="l" rtl="0">
              <a:spcBef>
                <a:spcPts val="1600"/>
              </a:spcBef>
              <a:spcAft>
                <a:spcPts val="1600"/>
              </a:spcAft>
              <a:buNone/>
            </a:pPr>
            <a:r>
              <a:rPr lang="en" sz="1400">
                <a:solidFill>
                  <a:srgbClr val="EFEFEF"/>
                </a:solidFill>
                <a:latin typeface="Consolas"/>
                <a:ea typeface="Consolas"/>
                <a:cs typeface="Consolas"/>
                <a:sym typeface="Consolas"/>
              </a:rPr>
              <a:t>X = tf.placeholder(tf.float32, name='X')</a:t>
            </a:r>
            <a:br>
              <a:rPr lang="en" sz="1400">
                <a:solidFill>
                  <a:srgbClr val="EFEFEF"/>
                </a:solidFill>
                <a:latin typeface="Consolas"/>
                <a:ea typeface="Consolas"/>
                <a:cs typeface="Consolas"/>
                <a:sym typeface="Consolas"/>
              </a:rPr>
            </a:br>
            <a:r>
              <a:rPr lang="en" sz="1400">
                <a:solidFill>
                  <a:srgbClr val="EFEFEF"/>
                </a:solidFill>
                <a:latin typeface="Consolas"/>
                <a:ea typeface="Consolas"/>
                <a:cs typeface="Consolas"/>
                <a:sym typeface="Consolas"/>
              </a:rPr>
              <a:t>Y = tf.placeholder(tf.float32, name='Y')</a:t>
            </a:r>
            <a:br>
              <a:rPr lang="en" sz="1400">
                <a:solidFill>
                  <a:srgbClr val="EFEFEF"/>
                </a:solidFill>
                <a:latin typeface="Consolas"/>
                <a:ea typeface="Consolas"/>
                <a:cs typeface="Consolas"/>
                <a:sym typeface="Consolas"/>
              </a:rPr>
            </a:br>
            <a:r>
              <a:rPr lang="en" sz="1400">
                <a:solidFill>
                  <a:srgbClr val="EFEFEF"/>
                </a:solidFill>
                <a:latin typeface="Consolas"/>
                <a:ea typeface="Consolas"/>
                <a:cs typeface="Consolas"/>
                <a:sym typeface="Consolas"/>
              </a:rPr>
              <a:t>…</a:t>
            </a:r>
            <a:br>
              <a:rPr lang="en" sz="1400">
                <a:solidFill>
                  <a:srgbClr val="EFEFEF"/>
                </a:solidFill>
                <a:latin typeface="Consolas"/>
                <a:ea typeface="Consolas"/>
                <a:cs typeface="Consolas"/>
                <a:sym typeface="Consolas"/>
              </a:rPr>
            </a:br>
            <a:r>
              <a:rPr lang="en" sz="1400">
                <a:solidFill>
                  <a:srgbClr val="EFEFEF"/>
                </a:solidFill>
                <a:latin typeface="Consolas"/>
                <a:ea typeface="Consolas"/>
                <a:cs typeface="Consolas"/>
                <a:sym typeface="Consolas"/>
              </a:rPr>
              <a:t>with tf.Session() as sess:</a:t>
            </a:r>
            <a:br>
              <a:rPr lang="en" sz="1400">
                <a:solidFill>
                  <a:srgbClr val="EFEFEF"/>
                </a:solidFill>
                <a:latin typeface="Consolas"/>
                <a:ea typeface="Consolas"/>
                <a:cs typeface="Consolas"/>
                <a:sym typeface="Consolas"/>
              </a:rPr>
            </a:br>
            <a:r>
              <a:rPr lang="en" sz="1400">
                <a:solidFill>
                  <a:srgbClr val="EFEFEF"/>
                </a:solidFill>
                <a:latin typeface="Consolas"/>
                <a:ea typeface="Consolas"/>
                <a:cs typeface="Consolas"/>
                <a:sym typeface="Consolas"/>
              </a:rPr>
              <a:t>       …</a:t>
            </a:r>
            <a:br>
              <a:rPr lang="en" sz="1400">
                <a:solidFill>
                  <a:srgbClr val="EFEFEF"/>
                </a:solidFill>
                <a:latin typeface="Consolas"/>
                <a:ea typeface="Consolas"/>
                <a:cs typeface="Consolas"/>
                <a:sym typeface="Consolas"/>
              </a:rPr>
            </a:br>
            <a:r>
              <a:rPr lang="en" sz="1400">
                <a:solidFill>
                  <a:srgbClr val="EFEFEF"/>
                </a:solidFill>
                <a:latin typeface="Consolas"/>
                <a:ea typeface="Consolas"/>
                <a:cs typeface="Consolas"/>
                <a:sym typeface="Consolas"/>
              </a:rPr>
              <a:t>	# Step 8: train the model</a:t>
            </a:r>
            <a:br>
              <a:rPr lang="en" sz="1400">
                <a:solidFill>
                  <a:srgbClr val="EFEFEF"/>
                </a:solidFill>
                <a:latin typeface="Consolas"/>
                <a:ea typeface="Consolas"/>
                <a:cs typeface="Consolas"/>
                <a:sym typeface="Consolas"/>
              </a:rPr>
            </a:br>
            <a:r>
              <a:rPr lang="en" sz="1400">
                <a:solidFill>
                  <a:srgbClr val="EFEFEF"/>
                </a:solidFill>
                <a:latin typeface="Consolas"/>
                <a:ea typeface="Consolas"/>
                <a:cs typeface="Consolas"/>
                <a:sym typeface="Consolas"/>
              </a:rPr>
              <a:t>	for i in range(100): # run 100 epochs</a:t>
            </a:r>
            <a:br>
              <a:rPr lang="en" sz="1400">
                <a:solidFill>
                  <a:srgbClr val="EFEFEF"/>
                </a:solidFill>
                <a:latin typeface="Consolas"/>
                <a:ea typeface="Consolas"/>
                <a:cs typeface="Consolas"/>
                <a:sym typeface="Consolas"/>
              </a:rPr>
            </a:br>
            <a:r>
              <a:rPr lang="en" sz="1400">
                <a:solidFill>
                  <a:srgbClr val="EFEFEF"/>
                </a:solidFill>
                <a:latin typeface="Consolas"/>
                <a:ea typeface="Consolas"/>
                <a:cs typeface="Consolas"/>
                <a:sym typeface="Consolas"/>
              </a:rPr>
              <a:t>		for x, y in data:</a:t>
            </a:r>
            <a:br>
              <a:rPr lang="en" sz="1400">
                <a:solidFill>
                  <a:srgbClr val="EFEFEF"/>
                </a:solidFill>
                <a:latin typeface="Consolas"/>
                <a:ea typeface="Consolas"/>
                <a:cs typeface="Consolas"/>
                <a:sym typeface="Consolas"/>
              </a:rPr>
            </a:br>
            <a:r>
              <a:rPr lang="en" sz="1400">
                <a:solidFill>
                  <a:srgbClr val="EFEFEF"/>
                </a:solidFill>
                <a:latin typeface="Consolas"/>
                <a:ea typeface="Consolas"/>
                <a:cs typeface="Consolas"/>
                <a:sym typeface="Consolas"/>
              </a:rPr>
              <a:t>			# Session runs train_op to minimize loss</a:t>
            </a:r>
            <a:br>
              <a:rPr lang="en" sz="1400">
                <a:solidFill>
                  <a:srgbClr val="EFEFEF"/>
                </a:solidFill>
                <a:latin typeface="Consolas"/>
                <a:ea typeface="Consolas"/>
                <a:cs typeface="Consolas"/>
                <a:sym typeface="Consolas"/>
              </a:rPr>
            </a:br>
            <a:r>
              <a:rPr lang="en" sz="1400">
                <a:solidFill>
                  <a:srgbClr val="EFEFEF"/>
                </a:solidFill>
                <a:latin typeface="Consolas"/>
                <a:ea typeface="Consolas"/>
                <a:cs typeface="Consolas"/>
                <a:sym typeface="Consolas"/>
              </a:rPr>
              <a:t>			sess.run(optimizer, feed_dict={X: x, Y:y}) </a:t>
            </a:r>
            <a:endParaRPr sz="1400">
              <a:solidFill>
                <a:srgbClr val="EFEFEF"/>
              </a:solidFill>
              <a:latin typeface="Consolas"/>
              <a:ea typeface="Consolas"/>
              <a:cs typeface="Consolas"/>
              <a:sym typeface="Consolas"/>
            </a:endParaRPr>
          </a:p>
        </p:txBody>
      </p:sp>
      <p:sp>
        <p:nvSpPr>
          <p:cNvPr id="420" name="Shape 4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187</a:t>
            </a:fld>
            <a:endParaRPr/>
          </a:p>
        </p:txBody>
      </p:sp>
    </p:spTree>
    <p:extLst>
      <p:ext uri="{BB962C8B-B14F-4D97-AF65-F5344CB8AC3E}">
        <p14:creationId xmlns:p14="http://schemas.microsoft.com/office/powerpoint/2010/main" val="181842972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tf.data</a:t>
            </a:r>
            <a:endParaRPr b="1">
              <a:latin typeface="Georgia"/>
              <a:ea typeface="Georgia"/>
              <a:cs typeface="Georgia"/>
              <a:sym typeface="Georgia"/>
            </a:endParaRPr>
          </a:p>
        </p:txBody>
      </p:sp>
      <p:sp>
        <p:nvSpPr>
          <p:cNvPr id="426" name="Shape 426"/>
          <p:cNvSpPr txBox="1">
            <a:spLocks noGrp="1"/>
          </p:cNvSpPr>
          <p:nvPr>
            <p:ph type="body" idx="1"/>
          </p:nvPr>
        </p:nvSpPr>
        <p:spPr>
          <a:xfrm>
            <a:off x="272500" y="1839900"/>
            <a:ext cx="8520600" cy="2102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EFEFEF"/>
                </a:solidFill>
                <a:latin typeface="Consolas"/>
                <a:ea typeface="Consolas"/>
                <a:cs typeface="Consolas"/>
                <a:sym typeface="Consolas"/>
              </a:rPr>
              <a:t>Instead of doing inference with placeholders and feeding in data later, do inference directly with data</a:t>
            </a:r>
            <a:endParaRPr>
              <a:solidFill>
                <a:srgbClr val="EFEFEF"/>
              </a:solidFill>
              <a:latin typeface="Consolas"/>
              <a:ea typeface="Consolas"/>
              <a:cs typeface="Consolas"/>
              <a:sym typeface="Consolas"/>
            </a:endParaRPr>
          </a:p>
        </p:txBody>
      </p:sp>
      <p:sp>
        <p:nvSpPr>
          <p:cNvPr id="427" name="Shape 4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188</a:t>
            </a:fld>
            <a:endParaRPr/>
          </a:p>
        </p:txBody>
      </p:sp>
    </p:spTree>
    <p:extLst>
      <p:ext uri="{BB962C8B-B14F-4D97-AF65-F5344CB8AC3E}">
        <p14:creationId xmlns:p14="http://schemas.microsoft.com/office/powerpoint/2010/main" val="202895493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tf.data</a:t>
            </a:r>
            <a:endParaRPr b="1">
              <a:latin typeface="Georgia"/>
              <a:ea typeface="Georgia"/>
              <a:cs typeface="Georgia"/>
              <a:sym typeface="Georgia"/>
            </a:endParaRPr>
          </a:p>
        </p:txBody>
      </p:sp>
      <p:sp>
        <p:nvSpPr>
          <p:cNvPr id="433" name="Shape 433"/>
          <p:cNvSpPr txBox="1">
            <a:spLocks noGrp="1"/>
          </p:cNvSpPr>
          <p:nvPr>
            <p:ph type="body" idx="1"/>
          </p:nvPr>
        </p:nvSpPr>
        <p:spPr>
          <a:xfrm>
            <a:off x="272500" y="1839900"/>
            <a:ext cx="8520600" cy="21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tf.data.Dataset</a:t>
            </a:r>
            <a:endParaRPr>
              <a:solidFill>
                <a:srgbClr val="FFFFFF"/>
              </a:solidFill>
              <a:latin typeface="Consolas"/>
              <a:ea typeface="Consolas"/>
              <a:cs typeface="Consolas"/>
              <a:sym typeface="Consolas"/>
            </a:endParaRPr>
          </a:p>
          <a:p>
            <a:pPr marL="0" lvl="0" indent="0" algn="ctr" rtl="0">
              <a:spcBef>
                <a:spcPts val="1600"/>
              </a:spcBef>
              <a:spcAft>
                <a:spcPts val="1600"/>
              </a:spcAft>
              <a:buNone/>
            </a:pPr>
            <a:r>
              <a:rPr lang="en">
                <a:solidFill>
                  <a:srgbClr val="FFFFFF"/>
                </a:solidFill>
                <a:latin typeface="Consolas"/>
                <a:ea typeface="Consolas"/>
                <a:cs typeface="Consolas"/>
                <a:sym typeface="Consolas"/>
              </a:rPr>
              <a:t>tf.data.Iterator</a:t>
            </a:r>
            <a:endParaRPr>
              <a:solidFill>
                <a:srgbClr val="FFFFFF"/>
              </a:solidFill>
              <a:latin typeface="Consolas"/>
              <a:ea typeface="Consolas"/>
              <a:cs typeface="Consolas"/>
              <a:sym typeface="Consolas"/>
            </a:endParaRPr>
          </a:p>
        </p:txBody>
      </p:sp>
      <p:sp>
        <p:nvSpPr>
          <p:cNvPr id="434" name="Shape 4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189</a:t>
            </a:fld>
            <a:endParaRPr/>
          </a:p>
        </p:txBody>
      </p:sp>
    </p:spTree>
    <p:extLst>
      <p:ext uri="{BB962C8B-B14F-4D97-AF65-F5344CB8AC3E}">
        <p14:creationId xmlns:p14="http://schemas.microsoft.com/office/powerpoint/2010/main" val="1196416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How to get the value of a?</a:t>
            </a:r>
            <a:endParaRPr b="1">
              <a:latin typeface="Georgia"/>
              <a:ea typeface="Georgia"/>
              <a:cs typeface="Georgia"/>
              <a:sym typeface="Georgia"/>
            </a:endParaRPr>
          </a:p>
        </p:txBody>
      </p:sp>
      <p:sp>
        <p:nvSpPr>
          <p:cNvPr id="380" name="Shape 380"/>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Georgia"/>
                <a:ea typeface="Georgia"/>
                <a:cs typeface="Georgia"/>
                <a:sym typeface="Georgia"/>
              </a:rPr>
              <a:t>Create a </a:t>
            </a:r>
            <a:r>
              <a:rPr lang="en" b="1">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marL="0" lvl="0" indent="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marL="0" lvl="0" indent="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marL="0" lvl="0" indent="0" rtl="0">
              <a:spcBef>
                <a:spcPts val="1600"/>
              </a:spcBef>
              <a:spcAft>
                <a:spcPts val="1600"/>
              </a:spcAft>
              <a:buNone/>
            </a:pPr>
            <a:endParaRPr>
              <a:latin typeface="Georgia"/>
              <a:ea typeface="Georgia"/>
              <a:cs typeface="Georgia"/>
              <a:sym typeface="Georgia"/>
            </a:endParaRPr>
          </a:p>
        </p:txBody>
      </p:sp>
      <p:sp>
        <p:nvSpPr>
          <p:cNvPr id="381" name="Shape 381"/>
          <p:cNvSpPr txBox="1"/>
          <p:nvPr/>
        </p:nvSpPr>
        <p:spPr>
          <a:xfrm>
            <a:off x="2349000" y="2948250"/>
            <a:ext cx="1323900" cy="486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rgbClr val="EFEFEF"/>
                </a:solidFill>
                <a:latin typeface="Consolas"/>
                <a:ea typeface="Consolas"/>
                <a:cs typeface="Consolas"/>
                <a:sym typeface="Consolas"/>
              </a:rPr>
              <a:t>&gt;&gt; 8</a:t>
            </a:r>
            <a:endParaRPr sz="1800" b="1">
              <a:solidFill>
                <a:srgbClr val="EFEFEF"/>
              </a:solidFill>
              <a:latin typeface="Consolas"/>
              <a:ea typeface="Consolas"/>
              <a:cs typeface="Consolas"/>
              <a:sym typeface="Consolas"/>
            </a:endParaRPr>
          </a:p>
        </p:txBody>
      </p:sp>
      <p:pic>
        <p:nvPicPr>
          <p:cNvPr id="382" name="Shape 38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83" name="Shape 383"/>
          <p:cNvSpPr/>
          <p:nvPr/>
        </p:nvSpPr>
        <p:spPr>
          <a:xfrm>
            <a:off x="7286200" y="3515575"/>
            <a:ext cx="486000" cy="108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4" name="Shape 384"/>
          <p:cNvSpPr txBox="1"/>
          <p:nvPr/>
        </p:nvSpPr>
        <p:spPr>
          <a:xfrm>
            <a:off x="7286200" y="3214437"/>
            <a:ext cx="568800" cy="31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8</a:t>
            </a:r>
            <a:endParaRPr/>
          </a:p>
        </p:txBody>
      </p:sp>
      <p:sp>
        <p:nvSpPr>
          <p:cNvPr id="385" name="Shape 385"/>
          <p:cNvSpPr txBox="1"/>
          <p:nvPr/>
        </p:nvSpPr>
        <p:spPr>
          <a:xfrm>
            <a:off x="3425100" y="4422825"/>
            <a:ext cx="5407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marL="0" lvl="0" indent="0" algn="ctr" rtl="0">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marL="0" lvl="0" indent="0" algn="ctr" rtl="0">
              <a:spcBef>
                <a:spcPts val="0"/>
              </a:spcBef>
              <a:spcAft>
                <a:spcPts val="0"/>
              </a:spcAft>
              <a:buNone/>
            </a:pPr>
            <a:endParaRPr sz="1200">
              <a:solidFill>
                <a:srgbClr val="FFFFFF"/>
              </a:solidFill>
              <a:latin typeface="Times New Roman"/>
              <a:ea typeface="Times New Roman"/>
              <a:cs typeface="Times New Roman"/>
              <a:sym typeface="Times New Roman"/>
            </a:endParaRPr>
          </a:p>
        </p:txBody>
      </p:sp>
      <p:sp>
        <p:nvSpPr>
          <p:cNvPr id="386" name="Shape 3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lt2"/>
                </a:solidFill>
              </a:rPr>
              <a:t>19</a:t>
            </a:fld>
            <a:endParaRPr>
              <a:solidFill>
                <a:schemeClr val="lt2"/>
              </a:solidFil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Store data in tf.data.Dataset</a:t>
            </a:r>
            <a:endParaRPr b="1">
              <a:latin typeface="Georgia"/>
              <a:ea typeface="Georgia"/>
              <a:cs typeface="Georgia"/>
              <a:sym typeface="Georgia"/>
            </a:endParaRPr>
          </a:p>
        </p:txBody>
      </p:sp>
      <p:sp>
        <p:nvSpPr>
          <p:cNvPr id="440" name="Shape 440"/>
          <p:cNvSpPr txBox="1">
            <a:spLocks noGrp="1"/>
          </p:cNvSpPr>
          <p:nvPr>
            <p:ph type="body" idx="1"/>
          </p:nvPr>
        </p:nvSpPr>
        <p:spPr>
          <a:xfrm>
            <a:off x="272500" y="1839900"/>
            <a:ext cx="8520600" cy="21021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Clr>
                <a:schemeClr val="dk1"/>
              </a:buClr>
              <a:buSzPts val="1600"/>
              <a:buFont typeface="Consolas"/>
              <a:buChar char="●"/>
            </a:pPr>
            <a:r>
              <a:rPr lang="en" sz="1600">
                <a:solidFill>
                  <a:schemeClr val="dk1"/>
                </a:solidFill>
                <a:latin typeface="Consolas"/>
                <a:ea typeface="Consolas"/>
                <a:cs typeface="Consolas"/>
                <a:sym typeface="Consolas"/>
              </a:rPr>
              <a:t>tf.data.Dataset.from_tensor_slices((features, labels))</a:t>
            </a:r>
            <a:endParaRPr sz="1600">
              <a:solidFill>
                <a:schemeClr val="dk1"/>
              </a:solidFill>
              <a:latin typeface="Consolas"/>
              <a:ea typeface="Consolas"/>
              <a:cs typeface="Consolas"/>
              <a:sym typeface="Consolas"/>
            </a:endParaRPr>
          </a:p>
          <a:p>
            <a:pPr marL="457200" lvl="0" indent="-330200" rtl="0">
              <a:spcBef>
                <a:spcPts val="0"/>
              </a:spcBef>
              <a:spcAft>
                <a:spcPts val="0"/>
              </a:spcAft>
              <a:buClr>
                <a:schemeClr val="dk1"/>
              </a:buClr>
              <a:buSzPts val="1600"/>
              <a:buFont typeface="Consolas"/>
              <a:buChar char="●"/>
            </a:pPr>
            <a:r>
              <a:rPr lang="en" sz="1600">
                <a:solidFill>
                  <a:schemeClr val="dk1"/>
                </a:solidFill>
                <a:latin typeface="Consolas"/>
                <a:ea typeface="Consolas"/>
                <a:cs typeface="Consolas"/>
                <a:sym typeface="Consolas"/>
              </a:rPr>
              <a:t>tf.data.Dataset.from_generator(gen, output_types, output_shapes)</a:t>
            </a:r>
            <a:endParaRPr sz="1600">
              <a:solidFill>
                <a:srgbClr val="FFFFFF"/>
              </a:solidFill>
              <a:latin typeface="Consolas"/>
              <a:ea typeface="Consolas"/>
              <a:cs typeface="Consolas"/>
              <a:sym typeface="Consolas"/>
            </a:endParaRPr>
          </a:p>
        </p:txBody>
      </p:sp>
      <p:sp>
        <p:nvSpPr>
          <p:cNvPr id="441" name="Shape 4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190</a:t>
            </a:fld>
            <a:endParaRPr/>
          </a:p>
        </p:txBody>
      </p:sp>
    </p:spTree>
    <p:extLst>
      <p:ext uri="{BB962C8B-B14F-4D97-AF65-F5344CB8AC3E}">
        <p14:creationId xmlns:p14="http://schemas.microsoft.com/office/powerpoint/2010/main" val="33288610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Store data in tf.data.Dataset</a:t>
            </a:r>
            <a:endParaRPr b="1">
              <a:latin typeface="Georgia"/>
              <a:ea typeface="Georgia"/>
              <a:cs typeface="Georgia"/>
              <a:sym typeface="Georgia"/>
            </a:endParaRPr>
          </a:p>
        </p:txBody>
      </p:sp>
      <p:sp>
        <p:nvSpPr>
          <p:cNvPr id="447" name="Shape 447"/>
          <p:cNvSpPr txBox="1">
            <a:spLocks noGrp="1"/>
          </p:cNvSpPr>
          <p:nvPr>
            <p:ph type="body" idx="1"/>
          </p:nvPr>
        </p:nvSpPr>
        <p:spPr>
          <a:xfrm>
            <a:off x="272500" y="1839900"/>
            <a:ext cx="8520600" cy="21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latin typeface="Consolas"/>
                <a:ea typeface="Consolas"/>
                <a:cs typeface="Consolas"/>
                <a:sym typeface="Consolas"/>
              </a:rPr>
              <a:t>tf.data.Dataset.from_tensor_slices((features, labels))</a:t>
            </a:r>
            <a:endParaRPr sz="1600">
              <a:solidFill>
                <a:srgbClr val="FFFFFF"/>
              </a:solidFill>
              <a:latin typeface="Consolas"/>
              <a:ea typeface="Consolas"/>
              <a:cs typeface="Consolas"/>
              <a:sym typeface="Consolas"/>
            </a:endParaRPr>
          </a:p>
          <a:p>
            <a:pPr marL="0" lvl="0" indent="0" algn="ctr" rtl="0">
              <a:spcBef>
                <a:spcPts val="1600"/>
              </a:spcBef>
              <a:spcAft>
                <a:spcPts val="1600"/>
              </a:spcAft>
              <a:buNone/>
            </a:pPr>
            <a:r>
              <a:rPr lang="en" sz="1600">
                <a:solidFill>
                  <a:srgbClr val="FFFFFF"/>
                </a:solidFill>
                <a:latin typeface="Consolas"/>
                <a:ea typeface="Consolas"/>
                <a:cs typeface="Consolas"/>
                <a:sym typeface="Consolas"/>
              </a:rPr>
              <a:t>dataset = tf.data.Dataset.from_tensor_slices((data[:,0], data[:,1]))</a:t>
            </a:r>
            <a:endParaRPr sz="1600">
              <a:solidFill>
                <a:srgbClr val="FFFFFF"/>
              </a:solidFill>
              <a:latin typeface="Consolas"/>
              <a:ea typeface="Consolas"/>
              <a:cs typeface="Consolas"/>
              <a:sym typeface="Consolas"/>
            </a:endParaRPr>
          </a:p>
        </p:txBody>
      </p:sp>
      <p:sp>
        <p:nvSpPr>
          <p:cNvPr id="448" name="Shape 4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191</a:t>
            </a:fld>
            <a:endParaRPr/>
          </a:p>
        </p:txBody>
      </p:sp>
    </p:spTree>
    <p:extLst>
      <p:ext uri="{BB962C8B-B14F-4D97-AF65-F5344CB8AC3E}">
        <p14:creationId xmlns:p14="http://schemas.microsoft.com/office/powerpoint/2010/main" val="273567423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Store data in tf.data.Dataset</a:t>
            </a:r>
            <a:endParaRPr b="1">
              <a:latin typeface="Georgia"/>
              <a:ea typeface="Georgia"/>
              <a:cs typeface="Georgia"/>
              <a:sym typeface="Georgia"/>
            </a:endParaRPr>
          </a:p>
        </p:txBody>
      </p:sp>
      <p:sp>
        <p:nvSpPr>
          <p:cNvPr id="454" name="Shape 454"/>
          <p:cNvSpPr txBox="1">
            <a:spLocks noGrp="1"/>
          </p:cNvSpPr>
          <p:nvPr>
            <p:ph type="body" idx="1"/>
          </p:nvPr>
        </p:nvSpPr>
        <p:spPr>
          <a:xfrm>
            <a:off x="272500" y="1839900"/>
            <a:ext cx="8520600" cy="210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a:solidFill>
                  <a:srgbClr val="FFFFFF"/>
                </a:solidFill>
                <a:latin typeface="Consolas"/>
                <a:ea typeface="Consolas"/>
                <a:cs typeface="Consolas"/>
                <a:sym typeface="Consolas"/>
              </a:rPr>
              <a:t>tf.data.Dataset.from_tensor_slices((features, labels))</a:t>
            </a:r>
            <a:endParaRPr sz="1600">
              <a:solidFill>
                <a:srgbClr val="FFFFFF"/>
              </a:solidFill>
              <a:latin typeface="Consolas"/>
              <a:ea typeface="Consolas"/>
              <a:cs typeface="Consolas"/>
              <a:sym typeface="Consolas"/>
            </a:endParaRPr>
          </a:p>
          <a:p>
            <a:pPr marL="0" lvl="0" indent="0" rtl="0">
              <a:spcBef>
                <a:spcPts val="1600"/>
              </a:spcBef>
              <a:spcAft>
                <a:spcPts val="0"/>
              </a:spcAft>
              <a:buNone/>
            </a:pPr>
            <a:r>
              <a:rPr lang="en" sz="1600">
                <a:solidFill>
                  <a:srgbClr val="FFFFFF"/>
                </a:solidFill>
                <a:latin typeface="Consolas"/>
                <a:ea typeface="Consolas"/>
                <a:cs typeface="Consolas"/>
                <a:sym typeface="Consolas"/>
              </a:rPr>
              <a:t>dataset = tf.data.Dataset.from_tensor_slices((data[:,0], data[:,1]))</a:t>
            </a:r>
            <a:endParaRPr sz="1600">
              <a:solidFill>
                <a:srgbClr val="FFFFFF"/>
              </a:solidFill>
              <a:latin typeface="Consolas"/>
              <a:ea typeface="Consolas"/>
              <a:cs typeface="Consolas"/>
              <a:sym typeface="Consolas"/>
            </a:endParaRPr>
          </a:p>
          <a:p>
            <a:pPr marL="0" lvl="0" indent="0" rtl="0">
              <a:spcBef>
                <a:spcPts val="1600"/>
              </a:spcBef>
              <a:spcAft>
                <a:spcPts val="0"/>
              </a:spcAft>
              <a:buNone/>
            </a:pPr>
            <a:r>
              <a:rPr lang="en" sz="1600">
                <a:solidFill>
                  <a:srgbClr val="FFFFFF"/>
                </a:solidFill>
                <a:latin typeface="Consolas"/>
                <a:ea typeface="Consolas"/>
                <a:cs typeface="Consolas"/>
                <a:sym typeface="Consolas"/>
              </a:rPr>
              <a:t>print(dataset.output_types)		# &gt;&gt; (tf.float32, tf.float32)</a:t>
            </a:r>
            <a:endParaRPr sz="1600">
              <a:solidFill>
                <a:srgbClr val="FFFFFF"/>
              </a:solidFill>
              <a:latin typeface="Consolas"/>
              <a:ea typeface="Consolas"/>
              <a:cs typeface="Consolas"/>
              <a:sym typeface="Consolas"/>
            </a:endParaRPr>
          </a:p>
          <a:p>
            <a:pPr marL="0" lvl="0" indent="0" rtl="0">
              <a:spcBef>
                <a:spcPts val="1600"/>
              </a:spcBef>
              <a:spcAft>
                <a:spcPts val="0"/>
              </a:spcAft>
              <a:buNone/>
            </a:pPr>
            <a:r>
              <a:rPr lang="en" sz="1600">
                <a:solidFill>
                  <a:srgbClr val="FFFFFF"/>
                </a:solidFill>
                <a:latin typeface="Consolas"/>
                <a:ea typeface="Consolas"/>
                <a:cs typeface="Consolas"/>
                <a:sym typeface="Consolas"/>
              </a:rPr>
              <a:t>print(dataset.output_shapes)		# &gt;&gt; (TensorShape([]), TensorShape([]))</a:t>
            </a:r>
            <a:endParaRPr sz="1600">
              <a:solidFill>
                <a:srgbClr val="FFFFFF"/>
              </a:solidFill>
              <a:latin typeface="Consolas"/>
              <a:ea typeface="Consolas"/>
              <a:cs typeface="Consolas"/>
              <a:sym typeface="Consolas"/>
            </a:endParaRPr>
          </a:p>
          <a:p>
            <a:pPr marL="0" lvl="0" indent="0" rtl="0">
              <a:spcBef>
                <a:spcPts val="1600"/>
              </a:spcBef>
              <a:spcAft>
                <a:spcPts val="1600"/>
              </a:spcAft>
              <a:buNone/>
            </a:pPr>
            <a:endParaRPr sz="1600">
              <a:solidFill>
                <a:srgbClr val="FFFFFF"/>
              </a:solidFill>
              <a:latin typeface="Consolas"/>
              <a:ea typeface="Consolas"/>
              <a:cs typeface="Consolas"/>
              <a:sym typeface="Consolas"/>
            </a:endParaRPr>
          </a:p>
        </p:txBody>
      </p:sp>
      <p:sp>
        <p:nvSpPr>
          <p:cNvPr id="455" name="Shape 4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192</a:t>
            </a:fld>
            <a:endParaRPr/>
          </a:p>
        </p:txBody>
      </p:sp>
    </p:spTree>
    <p:extLst>
      <p:ext uri="{BB962C8B-B14F-4D97-AF65-F5344CB8AC3E}">
        <p14:creationId xmlns:p14="http://schemas.microsoft.com/office/powerpoint/2010/main" val="27267372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Can also create Dataset from files</a:t>
            </a:r>
            <a:endParaRPr b="1">
              <a:latin typeface="Georgia"/>
              <a:ea typeface="Georgia"/>
              <a:cs typeface="Georgia"/>
              <a:sym typeface="Georgia"/>
            </a:endParaRPr>
          </a:p>
        </p:txBody>
      </p:sp>
      <p:sp>
        <p:nvSpPr>
          <p:cNvPr id="461" name="Shape 461"/>
          <p:cNvSpPr txBox="1">
            <a:spLocks noGrp="1"/>
          </p:cNvSpPr>
          <p:nvPr>
            <p:ph type="body" idx="1"/>
          </p:nvPr>
        </p:nvSpPr>
        <p:spPr>
          <a:xfrm>
            <a:off x="272500" y="1839900"/>
            <a:ext cx="8520600" cy="21021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Clr>
                <a:srgbClr val="FFFFFF"/>
              </a:buClr>
              <a:buSzPts val="1600"/>
              <a:buFont typeface="Consolas"/>
              <a:buChar char="●"/>
            </a:pPr>
            <a:r>
              <a:rPr lang="en" sz="1600">
                <a:solidFill>
                  <a:srgbClr val="FFFFFF"/>
                </a:solidFill>
                <a:latin typeface="Consolas"/>
                <a:ea typeface="Consolas"/>
                <a:cs typeface="Consolas"/>
                <a:sym typeface="Consolas"/>
              </a:rPr>
              <a:t>tf.data.TextLineDataset(filenames)</a:t>
            </a:r>
            <a:endParaRPr sz="1600">
              <a:solidFill>
                <a:srgbClr val="FFFFFF"/>
              </a:solidFill>
              <a:latin typeface="Consolas"/>
              <a:ea typeface="Consolas"/>
              <a:cs typeface="Consolas"/>
              <a:sym typeface="Consolas"/>
            </a:endParaRPr>
          </a:p>
          <a:p>
            <a:pPr marL="457200" lvl="0" indent="-330200" rtl="0">
              <a:spcBef>
                <a:spcPts val="0"/>
              </a:spcBef>
              <a:spcAft>
                <a:spcPts val="0"/>
              </a:spcAft>
              <a:buClr>
                <a:srgbClr val="FFFFFF"/>
              </a:buClr>
              <a:buSzPts val="1600"/>
              <a:buFont typeface="Consolas"/>
              <a:buChar char="●"/>
            </a:pPr>
            <a:r>
              <a:rPr lang="en" sz="1600">
                <a:solidFill>
                  <a:srgbClr val="FFFFFF"/>
                </a:solidFill>
                <a:latin typeface="Consolas"/>
                <a:ea typeface="Consolas"/>
                <a:cs typeface="Consolas"/>
                <a:sym typeface="Consolas"/>
              </a:rPr>
              <a:t>tf.data.FixedLengthRecordDataset(filenames)</a:t>
            </a:r>
            <a:endParaRPr sz="1600">
              <a:solidFill>
                <a:srgbClr val="FFFFFF"/>
              </a:solidFill>
              <a:latin typeface="Consolas"/>
              <a:ea typeface="Consolas"/>
              <a:cs typeface="Consolas"/>
              <a:sym typeface="Consolas"/>
            </a:endParaRPr>
          </a:p>
          <a:p>
            <a:pPr marL="457200" lvl="0" indent="-330200" rtl="0">
              <a:spcBef>
                <a:spcPts val="0"/>
              </a:spcBef>
              <a:spcAft>
                <a:spcPts val="0"/>
              </a:spcAft>
              <a:buClr>
                <a:srgbClr val="FFFFFF"/>
              </a:buClr>
              <a:buSzPts val="1600"/>
              <a:buFont typeface="Consolas"/>
              <a:buChar char="●"/>
            </a:pPr>
            <a:r>
              <a:rPr lang="en" sz="1600">
                <a:solidFill>
                  <a:srgbClr val="FFFFFF"/>
                </a:solidFill>
                <a:latin typeface="Consolas"/>
                <a:ea typeface="Consolas"/>
                <a:cs typeface="Consolas"/>
                <a:sym typeface="Consolas"/>
              </a:rPr>
              <a:t>tf.data.TFRecordDataset(filenames)</a:t>
            </a:r>
            <a:endParaRPr sz="1600">
              <a:solidFill>
                <a:srgbClr val="FFFFFF"/>
              </a:solidFill>
              <a:latin typeface="Consolas"/>
              <a:ea typeface="Consolas"/>
              <a:cs typeface="Consolas"/>
              <a:sym typeface="Consolas"/>
            </a:endParaRPr>
          </a:p>
        </p:txBody>
      </p:sp>
      <p:sp>
        <p:nvSpPr>
          <p:cNvPr id="462" name="Shape 4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193</a:t>
            </a:fld>
            <a:endParaRPr/>
          </a:p>
        </p:txBody>
      </p:sp>
    </p:spTree>
    <p:extLst>
      <p:ext uri="{BB962C8B-B14F-4D97-AF65-F5344CB8AC3E}">
        <p14:creationId xmlns:p14="http://schemas.microsoft.com/office/powerpoint/2010/main" val="337298000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Shape 4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tf.data.Iterator</a:t>
            </a:r>
            <a:endParaRPr b="1">
              <a:latin typeface="Georgia"/>
              <a:ea typeface="Georgia"/>
              <a:cs typeface="Georgia"/>
              <a:sym typeface="Georgia"/>
            </a:endParaRPr>
          </a:p>
        </p:txBody>
      </p:sp>
      <p:sp>
        <p:nvSpPr>
          <p:cNvPr id="468" name="Shape 468"/>
          <p:cNvSpPr txBox="1">
            <a:spLocks noGrp="1"/>
          </p:cNvSpPr>
          <p:nvPr>
            <p:ph type="body" idx="1"/>
          </p:nvPr>
        </p:nvSpPr>
        <p:spPr>
          <a:xfrm>
            <a:off x="272500" y="1839900"/>
            <a:ext cx="8520600" cy="210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FFFFFF"/>
                </a:solidFill>
                <a:latin typeface="Georgia"/>
                <a:ea typeface="Georgia"/>
                <a:cs typeface="Georgia"/>
                <a:sym typeface="Georgia"/>
              </a:rPr>
              <a:t>Create an iterator to iterate through samples in Dataset</a:t>
            </a:r>
            <a:endParaRPr>
              <a:solidFill>
                <a:srgbClr val="FFFFFF"/>
              </a:solidFill>
              <a:latin typeface="Georgia"/>
              <a:ea typeface="Georgia"/>
              <a:cs typeface="Georgia"/>
              <a:sym typeface="Georgia"/>
            </a:endParaRPr>
          </a:p>
        </p:txBody>
      </p:sp>
      <p:sp>
        <p:nvSpPr>
          <p:cNvPr id="469" name="Shape 4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194</a:t>
            </a:fld>
            <a:endParaRPr/>
          </a:p>
        </p:txBody>
      </p:sp>
    </p:spTree>
    <p:extLst>
      <p:ext uri="{BB962C8B-B14F-4D97-AF65-F5344CB8AC3E}">
        <p14:creationId xmlns:p14="http://schemas.microsoft.com/office/powerpoint/2010/main" val="28916675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Shape 4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tf.data.Iterator</a:t>
            </a:r>
            <a:endParaRPr b="1">
              <a:latin typeface="Georgia"/>
              <a:ea typeface="Georgia"/>
              <a:cs typeface="Georgia"/>
              <a:sym typeface="Georgia"/>
            </a:endParaRPr>
          </a:p>
        </p:txBody>
      </p:sp>
      <p:sp>
        <p:nvSpPr>
          <p:cNvPr id="475" name="Shape 475"/>
          <p:cNvSpPr txBox="1">
            <a:spLocks noGrp="1"/>
          </p:cNvSpPr>
          <p:nvPr>
            <p:ph type="body" idx="1"/>
          </p:nvPr>
        </p:nvSpPr>
        <p:spPr>
          <a:xfrm>
            <a:off x="272500" y="1839900"/>
            <a:ext cx="8520600" cy="21021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FFFFFF"/>
              </a:buClr>
              <a:buSzPts val="1800"/>
              <a:buFont typeface="Consolas"/>
              <a:buChar char="●"/>
            </a:pPr>
            <a:r>
              <a:rPr lang="en">
                <a:solidFill>
                  <a:srgbClr val="FFFFFF"/>
                </a:solidFill>
                <a:latin typeface="Consolas"/>
                <a:ea typeface="Consolas"/>
                <a:cs typeface="Consolas"/>
                <a:sym typeface="Consolas"/>
              </a:rPr>
              <a:t>iterator = dataset.make_one_shot_iterator()</a:t>
            </a:r>
            <a:endParaRPr>
              <a:solidFill>
                <a:srgbClr val="FFFFFF"/>
              </a:solidFill>
              <a:latin typeface="Consolas"/>
              <a:ea typeface="Consolas"/>
              <a:cs typeface="Consolas"/>
              <a:sym typeface="Consolas"/>
            </a:endParaRPr>
          </a:p>
          <a:p>
            <a:pPr marL="457200" lvl="0" indent="-342900" rtl="0">
              <a:spcBef>
                <a:spcPts val="0"/>
              </a:spcBef>
              <a:spcAft>
                <a:spcPts val="0"/>
              </a:spcAft>
              <a:buClr>
                <a:srgbClr val="FFFFFF"/>
              </a:buClr>
              <a:buSzPts val="1800"/>
              <a:buFont typeface="Consolas"/>
              <a:buChar char="●"/>
            </a:pPr>
            <a:r>
              <a:rPr lang="en">
                <a:solidFill>
                  <a:srgbClr val="FFFFFF"/>
                </a:solidFill>
                <a:latin typeface="Consolas"/>
                <a:ea typeface="Consolas"/>
                <a:cs typeface="Consolas"/>
                <a:sym typeface="Consolas"/>
              </a:rPr>
              <a:t>iterator = dataset.make_initializable_iterator()</a:t>
            </a:r>
            <a:endParaRPr>
              <a:solidFill>
                <a:srgbClr val="FFFFFF"/>
              </a:solidFill>
              <a:latin typeface="Consolas"/>
              <a:ea typeface="Consolas"/>
              <a:cs typeface="Consolas"/>
              <a:sym typeface="Consolas"/>
            </a:endParaRPr>
          </a:p>
        </p:txBody>
      </p:sp>
      <p:sp>
        <p:nvSpPr>
          <p:cNvPr id="476" name="Shape 4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195</a:t>
            </a:fld>
            <a:endParaRPr/>
          </a:p>
        </p:txBody>
      </p:sp>
    </p:spTree>
    <p:extLst>
      <p:ext uri="{BB962C8B-B14F-4D97-AF65-F5344CB8AC3E}">
        <p14:creationId xmlns:p14="http://schemas.microsoft.com/office/powerpoint/2010/main" val="18556200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Shape 4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tf.data.Iterator</a:t>
            </a:r>
            <a:endParaRPr b="1">
              <a:latin typeface="Georgia"/>
              <a:ea typeface="Georgia"/>
              <a:cs typeface="Georgia"/>
              <a:sym typeface="Georgia"/>
            </a:endParaRPr>
          </a:p>
        </p:txBody>
      </p:sp>
      <p:sp>
        <p:nvSpPr>
          <p:cNvPr id="482" name="Shape 482"/>
          <p:cNvSpPr txBox="1">
            <a:spLocks noGrp="1"/>
          </p:cNvSpPr>
          <p:nvPr>
            <p:ph type="body" idx="1"/>
          </p:nvPr>
        </p:nvSpPr>
        <p:spPr>
          <a:xfrm>
            <a:off x="272500" y="1839900"/>
            <a:ext cx="8520600" cy="21021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FFFFFF"/>
              </a:buClr>
              <a:buSzPts val="1800"/>
              <a:buFont typeface="Georgia"/>
              <a:buChar char="●"/>
            </a:pPr>
            <a:r>
              <a:rPr lang="en">
                <a:solidFill>
                  <a:srgbClr val="FFFFFF"/>
                </a:solidFill>
                <a:latin typeface="Consolas"/>
                <a:ea typeface="Consolas"/>
                <a:cs typeface="Consolas"/>
                <a:sym typeface="Consolas"/>
              </a:rPr>
              <a:t>iterator = dataset.make_one_shot_iterator()</a:t>
            </a:r>
            <a:br>
              <a:rPr lang="en">
                <a:solidFill>
                  <a:srgbClr val="FFFFFF"/>
                </a:solidFill>
                <a:latin typeface="Georgia"/>
                <a:ea typeface="Georgia"/>
                <a:cs typeface="Georgia"/>
                <a:sym typeface="Georgia"/>
              </a:rPr>
            </a:br>
            <a:r>
              <a:rPr lang="en" sz="1400">
                <a:solidFill>
                  <a:srgbClr val="FFFFFF"/>
                </a:solidFill>
                <a:latin typeface="Georgia"/>
                <a:ea typeface="Georgia"/>
                <a:cs typeface="Georgia"/>
                <a:sym typeface="Georgia"/>
              </a:rPr>
              <a:t>Iterates through the dataset exactly once. No need to initialization.</a:t>
            </a:r>
            <a:endParaRPr sz="1400">
              <a:solidFill>
                <a:srgbClr val="FFFFFF"/>
              </a:solidFill>
              <a:latin typeface="Georgia"/>
              <a:ea typeface="Georgia"/>
              <a:cs typeface="Georgia"/>
              <a:sym typeface="Georgia"/>
            </a:endParaRPr>
          </a:p>
          <a:p>
            <a:pPr marL="457200" lvl="0" indent="-342900" rtl="0">
              <a:spcBef>
                <a:spcPts val="0"/>
              </a:spcBef>
              <a:spcAft>
                <a:spcPts val="0"/>
              </a:spcAft>
              <a:buClr>
                <a:srgbClr val="FFFFFF"/>
              </a:buClr>
              <a:buSzPts val="1800"/>
              <a:buFont typeface="Georgia"/>
              <a:buChar char="●"/>
            </a:pPr>
            <a:r>
              <a:rPr lang="en">
                <a:solidFill>
                  <a:srgbClr val="FFFFFF"/>
                </a:solidFill>
                <a:latin typeface="Consolas"/>
                <a:ea typeface="Consolas"/>
                <a:cs typeface="Consolas"/>
                <a:sym typeface="Consolas"/>
              </a:rPr>
              <a:t>iterator = dataset.make_initializable_iterator()</a:t>
            </a:r>
            <a:br>
              <a:rPr lang="en">
                <a:solidFill>
                  <a:srgbClr val="FFFFFF"/>
                </a:solidFill>
                <a:latin typeface="Georgia"/>
                <a:ea typeface="Georgia"/>
                <a:cs typeface="Georgia"/>
                <a:sym typeface="Georgia"/>
              </a:rPr>
            </a:br>
            <a:r>
              <a:rPr lang="en" sz="1400">
                <a:solidFill>
                  <a:srgbClr val="FFFFFF"/>
                </a:solidFill>
                <a:latin typeface="Georgia"/>
                <a:ea typeface="Georgia"/>
                <a:cs typeface="Georgia"/>
                <a:sym typeface="Georgia"/>
              </a:rPr>
              <a:t>Iterates through the dataset as many times as we want. Need to initialize with each epoch.</a:t>
            </a:r>
            <a:endParaRPr sz="1400">
              <a:solidFill>
                <a:srgbClr val="FFFFFF"/>
              </a:solidFill>
              <a:latin typeface="Georgia"/>
              <a:ea typeface="Georgia"/>
              <a:cs typeface="Georgia"/>
              <a:sym typeface="Georgia"/>
            </a:endParaRPr>
          </a:p>
        </p:txBody>
      </p:sp>
      <p:sp>
        <p:nvSpPr>
          <p:cNvPr id="483" name="Shape 4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196</a:t>
            </a:fld>
            <a:endParaRPr/>
          </a:p>
        </p:txBody>
      </p:sp>
    </p:spTree>
    <p:extLst>
      <p:ext uri="{BB962C8B-B14F-4D97-AF65-F5344CB8AC3E}">
        <p14:creationId xmlns:p14="http://schemas.microsoft.com/office/powerpoint/2010/main" val="165655429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tf.data.Iterator</a:t>
            </a:r>
            <a:endParaRPr b="1">
              <a:latin typeface="Georgia"/>
              <a:ea typeface="Georgia"/>
              <a:cs typeface="Georgia"/>
              <a:sym typeface="Georgia"/>
            </a:endParaRPr>
          </a:p>
        </p:txBody>
      </p:sp>
      <p:sp>
        <p:nvSpPr>
          <p:cNvPr id="489" name="Shape 489"/>
          <p:cNvSpPr txBox="1">
            <a:spLocks noGrp="1"/>
          </p:cNvSpPr>
          <p:nvPr>
            <p:ph type="body" idx="1"/>
          </p:nvPr>
        </p:nvSpPr>
        <p:spPr>
          <a:xfrm>
            <a:off x="272500" y="1839900"/>
            <a:ext cx="8520600" cy="210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200">
                <a:solidFill>
                  <a:srgbClr val="FFFFFF"/>
                </a:solidFill>
                <a:latin typeface="Consolas"/>
                <a:ea typeface="Consolas"/>
                <a:cs typeface="Consolas"/>
                <a:sym typeface="Consolas"/>
              </a:rPr>
              <a:t>iterator = dataset.make_one_shot_iterator()</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X, Y = iterator.get_next()         # X is the birth rate, Y is the life expectancy</a:t>
            </a:r>
            <a:endParaRPr sz="1200">
              <a:solidFill>
                <a:srgbClr val="FFFFFF"/>
              </a:solidFill>
              <a:latin typeface="Consolas"/>
              <a:ea typeface="Consolas"/>
              <a:cs typeface="Consolas"/>
              <a:sym typeface="Consolas"/>
            </a:endParaRPr>
          </a:p>
          <a:p>
            <a:pPr marL="0" lvl="0" indent="0">
              <a:spcBef>
                <a:spcPts val="1600"/>
              </a:spcBef>
              <a:spcAft>
                <a:spcPts val="0"/>
              </a:spcAft>
              <a:buNone/>
            </a:pPr>
            <a:r>
              <a:rPr lang="en" sz="1200">
                <a:solidFill>
                  <a:srgbClr val="FFFFFF"/>
                </a:solidFill>
                <a:latin typeface="Consolas"/>
                <a:ea typeface="Consolas"/>
                <a:cs typeface="Consolas"/>
                <a:sym typeface="Consolas"/>
              </a:rPr>
              <a:t>with tf.Session() as sess:</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print(sess.run([X, Y]))		# &gt;&gt; [1.822, 74.82825]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print(sess.run([X, Y]))		# &gt;&gt; [3.869, 70.81949]</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print(sess.run([X, Y]))		# &gt;&gt; [3.911, 72.15066]</a:t>
            </a:r>
            <a:endParaRPr sz="1200">
              <a:solidFill>
                <a:srgbClr val="FFFFFF"/>
              </a:solidFill>
              <a:latin typeface="Consolas"/>
              <a:ea typeface="Consolas"/>
              <a:cs typeface="Consolas"/>
              <a:sym typeface="Consolas"/>
            </a:endParaRPr>
          </a:p>
          <a:p>
            <a:pPr marL="0" lvl="0" indent="0" rtl="0">
              <a:spcBef>
                <a:spcPts val="1600"/>
              </a:spcBef>
              <a:spcAft>
                <a:spcPts val="0"/>
              </a:spcAft>
              <a:buNone/>
            </a:pPr>
            <a:endParaRPr sz="1200">
              <a:solidFill>
                <a:srgbClr val="FFFFFF"/>
              </a:solidFill>
              <a:latin typeface="Consolas"/>
              <a:ea typeface="Consolas"/>
              <a:cs typeface="Consolas"/>
              <a:sym typeface="Consolas"/>
            </a:endParaRPr>
          </a:p>
          <a:p>
            <a:pPr marL="0" lvl="0" indent="0" rtl="0">
              <a:spcBef>
                <a:spcPts val="1600"/>
              </a:spcBef>
              <a:spcAft>
                <a:spcPts val="1600"/>
              </a:spcAft>
              <a:buNone/>
            </a:pPr>
            <a:endParaRPr sz="1200">
              <a:solidFill>
                <a:srgbClr val="FFFFFF"/>
              </a:solidFill>
              <a:latin typeface="Consolas"/>
              <a:ea typeface="Consolas"/>
              <a:cs typeface="Consolas"/>
              <a:sym typeface="Consolas"/>
            </a:endParaRPr>
          </a:p>
        </p:txBody>
      </p:sp>
      <p:sp>
        <p:nvSpPr>
          <p:cNvPr id="490" name="Shape 4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197</a:t>
            </a:fld>
            <a:endParaRPr/>
          </a:p>
        </p:txBody>
      </p:sp>
    </p:spTree>
    <p:extLst>
      <p:ext uri="{BB962C8B-B14F-4D97-AF65-F5344CB8AC3E}">
        <p14:creationId xmlns:p14="http://schemas.microsoft.com/office/powerpoint/2010/main" val="236156296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tf.data.Iterator</a:t>
            </a:r>
            <a:endParaRPr b="1">
              <a:latin typeface="Georgia"/>
              <a:ea typeface="Georgia"/>
              <a:cs typeface="Georgia"/>
              <a:sym typeface="Georgia"/>
            </a:endParaRPr>
          </a:p>
        </p:txBody>
      </p:sp>
      <p:sp>
        <p:nvSpPr>
          <p:cNvPr id="496" name="Shape 496"/>
          <p:cNvSpPr txBox="1">
            <a:spLocks noGrp="1"/>
          </p:cNvSpPr>
          <p:nvPr>
            <p:ph type="body" idx="1"/>
          </p:nvPr>
        </p:nvSpPr>
        <p:spPr>
          <a:xfrm>
            <a:off x="272500" y="1839900"/>
            <a:ext cx="8520600" cy="2770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200">
                <a:solidFill>
                  <a:srgbClr val="FFFFFF"/>
                </a:solidFill>
                <a:latin typeface="Consolas"/>
                <a:ea typeface="Consolas"/>
                <a:cs typeface="Consolas"/>
                <a:sym typeface="Consolas"/>
              </a:rPr>
              <a:t>iterator = dataset.make_initializable_iterator()</a:t>
            </a:r>
            <a:endParaRPr sz="1200">
              <a:solidFill>
                <a:srgbClr val="FFFFFF"/>
              </a:solidFill>
              <a:latin typeface="Consolas"/>
              <a:ea typeface="Consolas"/>
              <a:cs typeface="Consolas"/>
              <a:sym typeface="Consolas"/>
            </a:endParaRPr>
          </a:p>
          <a:p>
            <a:pPr marL="0" lvl="0" indent="0" rtl="0">
              <a:spcBef>
                <a:spcPts val="1600"/>
              </a:spcBef>
              <a:spcAft>
                <a:spcPts val="0"/>
              </a:spcAft>
              <a:buNone/>
            </a:pPr>
            <a:r>
              <a:rPr lang="en" sz="1200">
                <a:solidFill>
                  <a:srgbClr val="FFFFFF"/>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marL="0" lvl="0" indent="0">
              <a:spcBef>
                <a:spcPts val="1600"/>
              </a:spcBef>
              <a:spcAft>
                <a:spcPts val="0"/>
              </a:spcAft>
              <a:buNone/>
            </a:pPr>
            <a:r>
              <a:rPr lang="en" sz="1200">
                <a:solidFill>
                  <a:srgbClr val="FFFFFF"/>
                </a:solidFill>
                <a:latin typeface="Consolas"/>
                <a:ea typeface="Consolas"/>
                <a:cs typeface="Consolas"/>
                <a:sym typeface="Consolas"/>
              </a:rPr>
              <a:t>for i in range(100): </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sess.run(iterator.initializer) </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total_loss = 0</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try: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while True:</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sess.run([optimizer]) </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except tf.errors.OutOfRangeError:</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pass</a:t>
            </a:r>
            <a:endParaRPr sz="1200">
              <a:solidFill>
                <a:srgbClr val="FFFFFF"/>
              </a:solidFill>
              <a:latin typeface="Consolas"/>
              <a:ea typeface="Consolas"/>
              <a:cs typeface="Consolas"/>
              <a:sym typeface="Consolas"/>
            </a:endParaRPr>
          </a:p>
          <a:p>
            <a:pPr marL="0" lvl="0" indent="0" rtl="0">
              <a:spcBef>
                <a:spcPts val="1600"/>
              </a:spcBef>
              <a:spcAft>
                <a:spcPts val="1600"/>
              </a:spcAft>
              <a:buNone/>
            </a:pPr>
            <a:endParaRPr sz="1200">
              <a:solidFill>
                <a:srgbClr val="FFFFFF"/>
              </a:solidFill>
              <a:latin typeface="Consolas"/>
              <a:ea typeface="Consolas"/>
              <a:cs typeface="Consolas"/>
              <a:sym typeface="Consolas"/>
            </a:endParaRPr>
          </a:p>
        </p:txBody>
      </p:sp>
      <p:sp>
        <p:nvSpPr>
          <p:cNvPr id="497" name="Shape 4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198</a:t>
            </a:fld>
            <a:endParaRPr/>
          </a:p>
        </p:txBody>
      </p:sp>
    </p:spTree>
    <p:extLst>
      <p:ext uri="{BB962C8B-B14F-4D97-AF65-F5344CB8AC3E}">
        <p14:creationId xmlns:p14="http://schemas.microsoft.com/office/powerpoint/2010/main" val="35434097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Handling data in TensorFlow</a:t>
            </a:r>
            <a:endParaRPr b="1">
              <a:latin typeface="Georgia"/>
              <a:ea typeface="Georgia"/>
              <a:cs typeface="Georgia"/>
              <a:sym typeface="Georgia"/>
            </a:endParaRPr>
          </a:p>
        </p:txBody>
      </p:sp>
      <p:sp>
        <p:nvSpPr>
          <p:cNvPr id="503" name="Shape 503"/>
          <p:cNvSpPr txBox="1">
            <a:spLocks noGrp="1"/>
          </p:cNvSpPr>
          <p:nvPr>
            <p:ph type="body" idx="1"/>
          </p:nvPr>
        </p:nvSpPr>
        <p:spPr>
          <a:xfrm>
            <a:off x="272500" y="1839900"/>
            <a:ext cx="8520600" cy="2770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200">
                <a:solidFill>
                  <a:srgbClr val="FFFFFF"/>
                </a:solidFill>
                <a:latin typeface="Consolas"/>
                <a:ea typeface="Consolas"/>
                <a:cs typeface="Consolas"/>
                <a:sym typeface="Consolas"/>
              </a:rPr>
              <a:t>dataset = dataset.shuffle(1000)</a:t>
            </a:r>
            <a:endParaRPr sz="1200">
              <a:solidFill>
                <a:srgbClr val="FFFFFF"/>
              </a:solidFill>
              <a:latin typeface="Consolas"/>
              <a:ea typeface="Consolas"/>
              <a:cs typeface="Consolas"/>
              <a:sym typeface="Consolas"/>
            </a:endParaRPr>
          </a:p>
          <a:p>
            <a:pPr marL="0" lvl="0" indent="0">
              <a:spcBef>
                <a:spcPts val="1600"/>
              </a:spcBef>
              <a:spcAft>
                <a:spcPts val="0"/>
              </a:spcAft>
              <a:buNone/>
            </a:pPr>
            <a:r>
              <a:rPr lang="en" sz="1200">
                <a:solidFill>
                  <a:srgbClr val="FFFFFF"/>
                </a:solidFill>
                <a:latin typeface="Consolas"/>
                <a:ea typeface="Consolas"/>
                <a:cs typeface="Consolas"/>
                <a:sym typeface="Consolas"/>
              </a:rPr>
              <a:t>dataset = dataset.repeat(100)</a:t>
            </a:r>
            <a:endParaRPr sz="1200">
              <a:solidFill>
                <a:srgbClr val="FFFFFF"/>
              </a:solidFill>
              <a:latin typeface="Consolas"/>
              <a:ea typeface="Consolas"/>
              <a:cs typeface="Consolas"/>
              <a:sym typeface="Consolas"/>
            </a:endParaRPr>
          </a:p>
          <a:p>
            <a:pPr marL="0" lvl="0" indent="0">
              <a:spcBef>
                <a:spcPts val="1600"/>
              </a:spcBef>
              <a:spcAft>
                <a:spcPts val="0"/>
              </a:spcAft>
              <a:buNone/>
            </a:pPr>
            <a:r>
              <a:rPr lang="en" sz="1200">
                <a:solidFill>
                  <a:srgbClr val="FFFFFF"/>
                </a:solidFill>
                <a:latin typeface="Consolas"/>
                <a:ea typeface="Consolas"/>
                <a:cs typeface="Consolas"/>
                <a:sym typeface="Consolas"/>
              </a:rPr>
              <a:t>dataset = dataset.batch(128)</a:t>
            </a:r>
            <a:endParaRPr sz="1200">
              <a:solidFill>
                <a:srgbClr val="FFFFFF"/>
              </a:solidFill>
              <a:latin typeface="Consolas"/>
              <a:ea typeface="Consolas"/>
              <a:cs typeface="Consolas"/>
              <a:sym typeface="Consolas"/>
            </a:endParaRPr>
          </a:p>
          <a:p>
            <a:pPr marL="0" lvl="0" indent="0" rtl="0">
              <a:spcBef>
                <a:spcPts val="1600"/>
              </a:spcBef>
              <a:spcAft>
                <a:spcPts val="1600"/>
              </a:spcAft>
              <a:buNone/>
            </a:pPr>
            <a:r>
              <a:rPr lang="en" sz="1200">
                <a:solidFill>
                  <a:srgbClr val="FFFFFF"/>
                </a:solidFill>
                <a:latin typeface="Consolas"/>
                <a:ea typeface="Consolas"/>
                <a:cs typeface="Consolas"/>
                <a:sym typeface="Consolas"/>
              </a:rPr>
              <a:t>dataset = dataset.map(lambda x: tf.one_hot(x, 10)) </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convert each elem of dataset to one_hot vector</a:t>
            </a:r>
            <a:endParaRPr sz="1200">
              <a:solidFill>
                <a:srgbClr val="FFFFFF"/>
              </a:solidFill>
              <a:latin typeface="Consolas"/>
              <a:ea typeface="Consolas"/>
              <a:cs typeface="Consolas"/>
              <a:sym typeface="Consolas"/>
            </a:endParaRPr>
          </a:p>
        </p:txBody>
      </p:sp>
      <p:sp>
        <p:nvSpPr>
          <p:cNvPr id="504" name="Shape 5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199</a:t>
            </a:fld>
            <a:endParaRPr/>
          </a:p>
        </p:txBody>
      </p:sp>
    </p:spTree>
    <p:extLst>
      <p:ext uri="{BB962C8B-B14F-4D97-AF65-F5344CB8AC3E}">
        <p14:creationId xmlns:p14="http://schemas.microsoft.com/office/powerpoint/2010/main" val="3585536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Goals</a:t>
            </a:r>
            <a:endParaRPr b="1">
              <a:latin typeface="Georgia"/>
              <a:ea typeface="Georgia"/>
              <a:cs typeface="Georgia"/>
              <a:sym typeface="Georgia"/>
            </a:endParaRPr>
          </a:p>
        </p:txBody>
      </p:sp>
      <p:sp>
        <p:nvSpPr>
          <p:cNvPr id="179" name="Shape 1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Font typeface="Georgia"/>
              <a:buChar char="●"/>
            </a:pPr>
            <a:r>
              <a:rPr lang="en">
                <a:latin typeface="Georgia"/>
                <a:ea typeface="Georgia"/>
                <a:cs typeface="Georgia"/>
                <a:sym typeface="Georgia"/>
              </a:rPr>
              <a:t>Understand TF’s computation graph approach</a:t>
            </a:r>
            <a:endParaRPr>
              <a:latin typeface="Georgia"/>
              <a:ea typeface="Georgia"/>
              <a:cs typeface="Georgia"/>
              <a:sym typeface="Georgia"/>
            </a:endParaRPr>
          </a:p>
          <a:p>
            <a:pPr marL="457200" lvl="0" indent="-342900" rtl="0">
              <a:spcBef>
                <a:spcPts val="0"/>
              </a:spcBef>
              <a:spcAft>
                <a:spcPts val="0"/>
              </a:spcAft>
              <a:buSzPts val="1800"/>
              <a:buFont typeface="Georgia"/>
              <a:buChar char="●"/>
            </a:pPr>
            <a:r>
              <a:rPr lang="en">
                <a:latin typeface="Georgia"/>
                <a:ea typeface="Georgia"/>
                <a:cs typeface="Georgia"/>
                <a:sym typeface="Georgia"/>
              </a:rPr>
              <a:t>Explore TF’s built-in functions and classes</a:t>
            </a:r>
            <a:endParaRPr>
              <a:latin typeface="Georgia"/>
              <a:ea typeface="Georgia"/>
              <a:cs typeface="Georgia"/>
              <a:sym typeface="Georgia"/>
            </a:endParaRPr>
          </a:p>
          <a:p>
            <a:pPr marL="457200" lvl="0" indent="-342900" rtl="0">
              <a:spcBef>
                <a:spcPts val="0"/>
              </a:spcBef>
              <a:spcAft>
                <a:spcPts val="0"/>
              </a:spcAft>
              <a:buSzPts val="1800"/>
              <a:buFont typeface="Georgia"/>
              <a:buChar char="●"/>
            </a:pPr>
            <a:r>
              <a:rPr lang="en">
                <a:latin typeface="Georgia"/>
                <a:ea typeface="Georgia"/>
                <a:cs typeface="Georgia"/>
                <a:sym typeface="Georgia"/>
              </a:rPr>
              <a:t>Learn how to build and structure models best suited for a deep learning project</a:t>
            </a:r>
            <a:endParaRPr>
              <a:latin typeface="Georgia"/>
              <a:ea typeface="Georgia"/>
              <a:cs typeface="Georgia"/>
              <a:sym typeface="Georgia"/>
            </a:endParaRPr>
          </a:p>
        </p:txBody>
      </p:sp>
      <p:sp>
        <p:nvSpPr>
          <p:cNvPr id="180" name="Shape 1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2</a:t>
            </a:fld>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How to get the value of a?</a:t>
            </a:r>
            <a:endParaRPr b="1">
              <a:latin typeface="Georgia"/>
              <a:ea typeface="Georgia"/>
              <a:cs typeface="Georgia"/>
              <a:sym typeface="Georgia"/>
            </a:endParaRPr>
          </a:p>
        </p:txBody>
      </p:sp>
      <p:sp>
        <p:nvSpPr>
          <p:cNvPr id="392" name="Shape 392"/>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Georgia"/>
                <a:ea typeface="Georgia"/>
                <a:cs typeface="Georgia"/>
                <a:sym typeface="Georgia"/>
              </a:rPr>
              <a:t>Create a </a:t>
            </a:r>
            <a:r>
              <a:rPr lang="en" b="1">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marL="0" lvl="0" indent="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marL="0" lvl="0" indent="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a:t>
            </a: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marL="0" lvl="0" indent="0" rtl="0">
              <a:spcBef>
                <a:spcPts val="1600"/>
              </a:spcBef>
              <a:spcAft>
                <a:spcPts val="1600"/>
              </a:spcAft>
              <a:buNone/>
            </a:pPr>
            <a:endParaRPr>
              <a:latin typeface="Georgia"/>
              <a:ea typeface="Georgia"/>
              <a:cs typeface="Georgia"/>
              <a:sym typeface="Georgia"/>
            </a:endParaRPr>
          </a:p>
        </p:txBody>
      </p:sp>
      <p:pic>
        <p:nvPicPr>
          <p:cNvPr id="393" name="Shape 393"/>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94" name="Shape 394"/>
          <p:cNvSpPr/>
          <p:nvPr/>
        </p:nvSpPr>
        <p:spPr>
          <a:xfrm>
            <a:off x="7286200" y="3515575"/>
            <a:ext cx="486000" cy="108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5" name="Shape 395"/>
          <p:cNvSpPr txBox="1"/>
          <p:nvPr/>
        </p:nvSpPr>
        <p:spPr>
          <a:xfrm>
            <a:off x="7286200" y="3214437"/>
            <a:ext cx="568800" cy="31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8</a:t>
            </a:r>
            <a:endParaRPr/>
          </a:p>
        </p:txBody>
      </p:sp>
      <p:sp>
        <p:nvSpPr>
          <p:cNvPr id="396" name="Shape 3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lt2"/>
                </a:solidFill>
              </a:rPr>
              <a:t>20</a:t>
            </a:fld>
            <a:endParaRPr>
              <a:solidFill>
                <a:schemeClr val="lt2"/>
              </a:solidFill>
            </a:endParaRPr>
          </a:p>
        </p:txBody>
      </p:sp>
      <p:cxnSp>
        <p:nvCxnSpPr>
          <p:cNvPr id="397" name="Shape 397"/>
          <p:cNvCxnSpPr/>
          <p:nvPr/>
        </p:nvCxnSpPr>
        <p:spPr>
          <a:xfrm>
            <a:off x="396550" y="3623875"/>
            <a:ext cx="1169100" cy="0"/>
          </a:xfrm>
          <a:prstGeom prst="straightConnector1">
            <a:avLst/>
          </a:prstGeom>
          <a:noFill/>
          <a:ln w="19050" cap="flat" cmpd="sng">
            <a:solidFill>
              <a:srgbClr val="FFFFFF"/>
            </a:solidFill>
            <a:prstDash val="solid"/>
            <a:round/>
            <a:headEnd type="none" w="med" len="med"/>
            <a:tailEnd type="none" w="med" len="med"/>
          </a:ln>
        </p:spPr>
      </p:cxnSp>
      <p:cxnSp>
        <p:nvCxnSpPr>
          <p:cNvPr id="398" name="Shape 398"/>
          <p:cNvCxnSpPr/>
          <p:nvPr/>
        </p:nvCxnSpPr>
        <p:spPr>
          <a:xfrm>
            <a:off x="396550" y="2988063"/>
            <a:ext cx="16062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Shape 509"/>
          <p:cNvSpPr txBox="1">
            <a:spLocks noGrp="1"/>
          </p:cNvSpPr>
          <p:nvPr>
            <p:ph type="title"/>
          </p:nvPr>
        </p:nvSpPr>
        <p:spPr>
          <a:xfrm>
            <a:off x="389950" y="1552425"/>
            <a:ext cx="8520600" cy="90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Does tf.data really perform better?</a:t>
            </a:r>
            <a:endParaRPr b="1">
              <a:latin typeface="Georgia"/>
              <a:ea typeface="Georgia"/>
              <a:cs typeface="Georgia"/>
              <a:sym typeface="Georgia"/>
            </a:endParaRPr>
          </a:p>
        </p:txBody>
      </p:sp>
      <p:sp>
        <p:nvSpPr>
          <p:cNvPr id="510" name="Shape 5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200</a:t>
            </a:fld>
            <a:endParaRPr/>
          </a:p>
        </p:txBody>
      </p:sp>
    </p:spTree>
    <p:extLst>
      <p:ext uri="{BB962C8B-B14F-4D97-AF65-F5344CB8AC3E}">
        <p14:creationId xmlns:p14="http://schemas.microsoft.com/office/powerpoint/2010/main" val="30673890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Does tf.data really perform better?</a:t>
            </a:r>
            <a:endParaRPr b="1">
              <a:latin typeface="Georgia"/>
              <a:ea typeface="Georgia"/>
              <a:cs typeface="Georgia"/>
              <a:sym typeface="Georgia"/>
            </a:endParaRPr>
          </a:p>
        </p:txBody>
      </p:sp>
      <p:sp>
        <p:nvSpPr>
          <p:cNvPr id="516" name="Shape 516"/>
          <p:cNvSpPr txBox="1">
            <a:spLocks noGrp="1"/>
          </p:cNvSpPr>
          <p:nvPr>
            <p:ph type="body" idx="1"/>
          </p:nvPr>
        </p:nvSpPr>
        <p:spPr>
          <a:xfrm>
            <a:off x="272500" y="1839900"/>
            <a:ext cx="8520600" cy="2770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latin typeface="Georgia"/>
                <a:ea typeface="Georgia"/>
                <a:cs typeface="Georgia"/>
                <a:sym typeface="Georgia"/>
              </a:rPr>
              <a:t>With placeholder: 9.05271519 seconds</a:t>
            </a:r>
            <a:endParaRPr>
              <a:solidFill>
                <a:srgbClr val="FFFFFF"/>
              </a:solidFill>
              <a:latin typeface="Georgia"/>
              <a:ea typeface="Georgia"/>
              <a:cs typeface="Georgia"/>
              <a:sym typeface="Georgia"/>
            </a:endParaRPr>
          </a:p>
          <a:p>
            <a:pPr marL="0" lvl="0" indent="0" rtl="0">
              <a:spcBef>
                <a:spcPts val="1600"/>
              </a:spcBef>
              <a:spcAft>
                <a:spcPts val="1600"/>
              </a:spcAft>
              <a:buNone/>
            </a:pPr>
            <a:r>
              <a:rPr lang="en">
                <a:solidFill>
                  <a:srgbClr val="FFFFFF"/>
                </a:solidFill>
                <a:latin typeface="Georgia"/>
                <a:ea typeface="Georgia"/>
                <a:cs typeface="Georgia"/>
                <a:sym typeface="Georgia"/>
              </a:rPr>
              <a:t>With tf.data: 6.12285947 seconds</a:t>
            </a:r>
            <a:endParaRPr>
              <a:solidFill>
                <a:srgbClr val="FFFFFF"/>
              </a:solidFill>
              <a:latin typeface="Georgia"/>
              <a:ea typeface="Georgia"/>
              <a:cs typeface="Georgia"/>
              <a:sym typeface="Georgia"/>
            </a:endParaRPr>
          </a:p>
        </p:txBody>
      </p:sp>
      <p:sp>
        <p:nvSpPr>
          <p:cNvPr id="517" name="Shape 5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201</a:t>
            </a:fld>
            <a:endParaRPr/>
          </a:p>
        </p:txBody>
      </p:sp>
    </p:spTree>
    <p:extLst>
      <p:ext uri="{BB962C8B-B14F-4D97-AF65-F5344CB8AC3E}">
        <p14:creationId xmlns:p14="http://schemas.microsoft.com/office/powerpoint/2010/main" val="1906870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Should we always use tf.data?</a:t>
            </a:r>
            <a:endParaRPr b="1">
              <a:latin typeface="Georgia"/>
              <a:ea typeface="Georgia"/>
              <a:cs typeface="Georgia"/>
              <a:sym typeface="Georgia"/>
            </a:endParaRPr>
          </a:p>
        </p:txBody>
      </p:sp>
      <p:sp>
        <p:nvSpPr>
          <p:cNvPr id="523" name="Shape 523"/>
          <p:cNvSpPr txBox="1">
            <a:spLocks noGrp="1"/>
          </p:cNvSpPr>
          <p:nvPr>
            <p:ph type="body" idx="1"/>
          </p:nvPr>
        </p:nvSpPr>
        <p:spPr>
          <a:xfrm>
            <a:off x="272500" y="1387375"/>
            <a:ext cx="8520600" cy="24396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FFFFFF"/>
              </a:buClr>
              <a:buSzPts val="1800"/>
              <a:buFont typeface="Georgia"/>
              <a:buChar char="●"/>
            </a:pPr>
            <a:r>
              <a:rPr lang="en">
                <a:solidFill>
                  <a:srgbClr val="FFFFFF"/>
                </a:solidFill>
                <a:latin typeface="Georgia"/>
                <a:ea typeface="Georgia"/>
                <a:cs typeface="Georgia"/>
                <a:sym typeface="Georgia"/>
              </a:rPr>
              <a:t>For prototyping, feed dict can be faster and easier to write (pythonic)</a:t>
            </a:r>
            <a:endParaRPr>
              <a:solidFill>
                <a:srgbClr val="FFFFFF"/>
              </a:solidFill>
              <a:latin typeface="Georgia"/>
              <a:ea typeface="Georgia"/>
              <a:cs typeface="Georgia"/>
              <a:sym typeface="Georgia"/>
            </a:endParaRPr>
          </a:p>
          <a:p>
            <a:pPr marL="457200" lvl="0" indent="-342900" rtl="0">
              <a:spcBef>
                <a:spcPts val="0"/>
              </a:spcBef>
              <a:spcAft>
                <a:spcPts val="0"/>
              </a:spcAft>
              <a:buClr>
                <a:srgbClr val="FFFFFF"/>
              </a:buClr>
              <a:buSzPts val="1800"/>
              <a:buFont typeface="Georgia"/>
              <a:buChar char="●"/>
            </a:pPr>
            <a:r>
              <a:rPr lang="en">
                <a:solidFill>
                  <a:srgbClr val="FFFFFF"/>
                </a:solidFill>
                <a:latin typeface="Georgia"/>
                <a:ea typeface="Georgia"/>
                <a:cs typeface="Georgia"/>
                <a:sym typeface="Georgia"/>
              </a:rPr>
              <a:t>tf.data is tricky to use when you have complicated preprocessing or multiple data sources</a:t>
            </a:r>
            <a:endParaRPr>
              <a:solidFill>
                <a:srgbClr val="FFFFFF"/>
              </a:solidFill>
              <a:latin typeface="Georgia"/>
              <a:ea typeface="Georgia"/>
              <a:cs typeface="Georgia"/>
              <a:sym typeface="Georgia"/>
            </a:endParaRPr>
          </a:p>
          <a:p>
            <a:pPr marL="457200" lvl="0" indent="-342900" rtl="0">
              <a:spcBef>
                <a:spcPts val="0"/>
              </a:spcBef>
              <a:spcAft>
                <a:spcPts val="0"/>
              </a:spcAft>
              <a:buClr>
                <a:srgbClr val="FFFFFF"/>
              </a:buClr>
              <a:buSzPts val="1800"/>
              <a:buFont typeface="Georgia"/>
              <a:buChar char="●"/>
            </a:pPr>
            <a:r>
              <a:rPr lang="en">
                <a:solidFill>
                  <a:srgbClr val="FFFFFF"/>
                </a:solidFill>
                <a:latin typeface="Georgia"/>
                <a:ea typeface="Georgia"/>
                <a:cs typeface="Georgia"/>
                <a:sym typeface="Georgia"/>
              </a:rPr>
              <a:t>NLP data is normally just a sequence of integers. In this case, transferring the data over to GPU is pretty quick, so the speedup of tf.data isn't that large</a:t>
            </a:r>
            <a:endParaRPr>
              <a:solidFill>
                <a:srgbClr val="FFFFFF"/>
              </a:solidFill>
              <a:latin typeface="Georgia"/>
              <a:ea typeface="Georgia"/>
              <a:cs typeface="Georgia"/>
              <a:sym typeface="Georgia"/>
            </a:endParaRPr>
          </a:p>
        </p:txBody>
      </p:sp>
      <p:sp>
        <p:nvSpPr>
          <p:cNvPr id="524" name="Shape 5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202</a:t>
            </a:fld>
            <a:endParaRPr/>
          </a:p>
        </p:txBody>
      </p:sp>
    </p:spTree>
    <p:extLst>
      <p:ext uri="{BB962C8B-B14F-4D97-AF65-F5344CB8AC3E}">
        <p14:creationId xmlns:p14="http://schemas.microsoft.com/office/powerpoint/2010/main" val="39443774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txBox="1">
            <a:spLocks noGrp="1"/>
          </p:cNvSpPr>
          <p:nvPr>
            <p:ph type="title"/>
          </p:nvPr>
        </p:nvSpPr>
        <p:spPr>
          <a:xfrm>
            <a:off x="389950" y="1552425"/>
            <a:ext cx="8520600" cy="90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How does TensorFlow know what variables to update?</a:t>
            </a:r>
            <a:endParaRPr b="1">
              <a:latin typeface="Georgia"/>
              <a:ea typeface="Georgia"/>
              <a:cs typeface="Georgia"/>
              <a:sym typeface="Georgia"/>
            </a:endParaRPr>
          </a:p>
        </p:txBody>
      </p:sp>
      <p:sp>
        <p:nvSpPr>
          <p:cNvPr id="530" name="Shape 5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203</a:t>
            </a:fld>
            <a:endParaRPr/>
          </a:p>
        </p:txBody>
      </p:sp>
    </p:spTree>
    <p:extLst>
      <p:ext uri="{BB962C8B-B14F-4D97-AF65-F5344CB8AC3E}">
        <p14:creationId xmlns:p14="http://schemas.microsoft.com/office/powerpoint/2010/main" val="276491213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ctrTitle"/>
          </p:nvPr>
        </p:nvSpPr>
        <p:spPr>
          <a:xfrm>
            <a:off x="678100" y="2321300"/>
            <a:ext cx="8145000" cy="910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Georgia"/>
                <a:ea typeface="Georgia"/>
                <a:cs typeface="Georgia"/>
                <a:sym typeface="Georgia"/>
              </a:rPr>
              <a:t>Optimizers</a:t>
            </a:r>
            <a:endParaRPr>
              <a:latin typeface="Georgia"/>
              <a:ea typeface="Georgia"/>
              <a:cs typeface="Georgia"/>
              <a:sym typeface="Georgia"/>
            </a:endParaRPr>
          </a:p>
        </p:txBody>
      </p:sp>
      <p:sp>
        <p:nvSpPr>
          <p:cNvPr id="536" name="Shape 5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204</a:t>
            </a:fld>
            <a:endParaRPr/>
          </a:p>
        </p:txBody>
      </p:sp>
      <p:pic>
        <p:nvPicPr>
          <p:cNvPr id="537" name="Shape 537"/>
          <p:cNvPicPr preferRelativeResize="0"/>
          <p:nvPr/>
        </p:nvPicPr>
        <p:blipFill>
          <a:blip r:embed="rId3">
            <a:alphaModFix/>
          </a:blip>
          <a:stretch>
            <a:fillRect/>
          </a:stretch>
        </p:blipFill>
        <p:spPr>
          <a:xfrm>
            <a:off x="3920475" y="368275"/>
            <a:ext cx="1139701" cy="1438675"/>
          </a:xfrm>
          <a:prstGeom prst="rect">
            <a:avLst/>
          </a:prstGeom>
          <a:noFill/>
          <a:ln>
            <a:noFill/>
          </a:ln>
        </p:spPr>
      </p:pic>
    </p:spTree>
    <p:extLst>
      <p:ext uri="{BB962C8B-B14F-4D97-AF65-F5344CB8AC3E}">
        <p14:creationId xmlns:p14="http://schemas.microsoft.com/office/powerpoint/2010/main" val="152566428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Optimizer</a:t>
            </a:r>
            <a:endParaRPr b="1">
              <a:latin typeface="Georgia"/>
              <a:ea typeface="Georgia"/>
              <a:cs typeface="Georgia"/>
              <a:sym typeface="Georgia"/>
            </a:endParaRPr>
          </a:p>
        </p:txBody>
      </p:sp>
      <p:sp>
        <p:nvSpPr>
          <p:cNvPr id="543" name="Shape 543"/>
          <p:cNvSpPr txBox="1">
            <a:spLocks noGrp="1"/>
          </p:cNvSpPr>
          <p:nvPr>
            <p:ph type="body" idx="1"/>
          </p:nvPr>
        </p:nvSpPr>
        <p:spPr>
          <a:xfrm>
            <a:off x="272500" y="1839900"/>
            <a:ext cx="8520600" cy="1294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rgbClr val="FFFFFF"/>
                </a:solidFill>
                <a:latin typeface="Consolas"/>
                <a:ea typeface="Consolas"/>
                <a:cs typeface="Consolas"/>
                <a:sym typeface="Consolas"/>
              </a:rPr>
              <a:t>optimizer = tf.train.GradientDescentOptimizer(learning_rate=0.01).minimize(loss)</a:t>
            </a:r>
            <a:endParaRPr sz="1400">
              <a:solidFill>
                <a:srgbClr val="FFFFFF"/>
              </a:solidFill>
              <a:latin typeface="Consolas"/>
              <a:ea typeface="Consolas"/>
              <a:cs typeface="Consolas"/>
              <a:sym typeface="Consolas"/>
            </a:endParaRPr>
          </a:p>
          <a:p>
            <a:pPr marL="0" lvl="0" indent="0" rtl="0">
              <a:spcBef>
                <a:spcPts val="1600"/>
              </a:spcBef>
              <a:spcAft>
                <a:spcPts val="1600"/>
              </a:spcAft>
              <a:buNone/>
            </a:pPr>
            <a:r>
              <a:rPr lang="en" sz="1400">
                <a:solidFill>
                  <a:srgbClr val="FFFFFF"/>
                </a:solidFill>
                <a:latin typeface="Consolas"/>
                <a:ea typeface="Consolas"/>
                <a:cs typeface="Consolas"/>
                <a:sym typeface="Consolas"/>
              </a:rPr>
              <a:t>_, l = sess.run([optimizer, loss], feed_dict={X: x, Y:y})</a:t>
            </a:r>
            <a:endParaRPr sz="1400">
              <a:solidFill>
                <a:srgbClr val="FFFFFF"/>
              </a:solidFill>
              <a:latin typeface="Consolas"/>
              <a:ea typeface="Consolas"/>
              <a:cs typeface="Consolas"/>
              <a:sym typeface="Consolas"/>
            </a:endParaRPr>
          </a:p>
        </p:txBody>
      </p:sp>
      <p:sp>
        <p:nvSpPr>
          <p:cNvPr id="544" name="Shape 544"/>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545" name="Shape 5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205</a:t>
            </a:fld>
            <a:endParaRPr/>
          </a:p>
        </p:txBody>
      </p:sp>
    </p:spTree>
    <p:extLst>
      <p:ext uri="{BB962C8B-B14F-4D97-AF65-F5344CB8AC3E}">
        <p14:creationId xmlns:p14="http://schemas.microsoft.com/office/powerpoint/2010/main" val="24129718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Optimizer</a:t>
            </a:r>
            <a:endParaRPr b="1">
              <a:latin typeface="Georgia"/>
              <a:ea typeface="Georgia"/>
              <a:cs typeface="Georgia"/>
              <a:sym typeface="Georgia"/>
            </a:endParaRPr>
          </a:p>
        </p:txBody>
      </p:sp>
      <p:sp>
        <p:nvSpPr>
          <p:cNvPr id="551" name="Shape 551"/>
          <p:cNvSpPr txBox="1">
            <a:spLocks noGrp="1"/>
          </p:cNvSpPr>
          <p:nvPr>
            <p:ph type="body" idx="1"/>
          </p:nvPr>
        </p:nvSpPr>
        <p:spPr>
          <a:xfrm>
            <a:off x="272500" y="1839900"/>
            <a:ext cx="8520600" cy="1294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solidFill>
                  <a:srgbClr val="FFFFFF"/>
                </a:solidFill>
                <a:latin typeface="Consolas"/>
                <a:ea typeface="Consolas"/>
                <a:cs typeface="Consolas"/>
                <a:sym typeface="Consolas"/>
              </a:rPr>
              <a:t>optimizer = tf.train.GradientDescentOptimizer(learning_rate=0.001).minimize(loss)</a:t>
            </a:r>
            <a:endParaRPr sz="1400">
              <a:solidFill>
                <a:srgbClr val="FFFFFF"/>
              </a:solidFill>
              <a:latin typeface="Consolas"/>
              <a:ea typeface="Consolas"/>
              <a:cs typeface="Consolas"/>
              <a:sym typeface="Consolas"/>
            </a:endParaRPr>
          </a:p>
          <a:p>
            <a:pPr marL="0" lvl="0" indent="0">
              <a:spcBef>
                <a:spcPts val="1600"/>
              </a:spcBef>
              <a:spcAft>
                <a:spcPts val="0"/>
              </a:spcAft>
              <a:buNone/>
            </a:pPr>
            <a:r>
              <a:rPr lang="en" sz="1400">
                <a:solidFill>
                  <a:srgbClr val="FFFFFF"/>
                </a:solidFill>
                <a:latin typeface="Consolas"/>
                <a:ea typeface="Consolas"/>
                <a:cs typeface="Consolas"/>
                <a:sym typeface="Consolas"/>
              </a:rPr>
              <a:t>_, l = sess.run([optimizer, loss], feed_dict={X: x, Y:y})</a:t>
            </a:r>
            <a:endParaRPr sz="1400">
              <a:solidFill>
                <a:srgbClr val="FFFFFF"/>
              </a:solidFill>
              <a:latin typeface="Consolas"/>
              <a:ea typeface="Consolas"/>
              <a:cs typeface="Consolas"/>
              <a:sym typeface="Consolas"/>
            </a:endParaRPr>
          </a:p>
          <a:p>
            <a:pPr marL="0" lvl="0" indent="0" rtl="0">
              <a:spcBef>
                <a:spcPts val="1600"/>
              </a:spcBef>
              <a:spcAft>
                <a:spcPts val="0"/>
              </a:spcAft>
              <a:buNone/>
            </a:pPr>
            <a:endParaRPr>
              <a:latin typeface="Georgia"/>
              <a:ea typeface="Georgia"/>
              <a:cs typeface="Georgia"/>
              <a:sym typeface="Georgia"/>
            </a:endParaRPr>
          </a:p>
          <a:p>
            <a:pPr marL="0" lvl="0" indent="0" rtl="0">
              <a:spcBef>
                <a:spcPts val="1600"/>
              </a:spcBef>
              <a:spcAft>
                <a:spcPts val="1600"/>
              </a:spcAft>
              <a:buNone/>
            </a:pPr>
            <a:r>
              <a:rPr lang="en">
                <a:solidFill>
                  <a:srgbClr val="FFFFFF"/>
                </a:solidFill>
                <a:latin typeface="Georgia"/>
                <a:ea typeface="Georgia"/>
                <a:cs typeface="Georgia"/>
                <a:sym typeface="Georgia"/>
              </a:rPr>
              <a:t>Session looks at all </a:t>
            </a:r>
            <a:r>
              <a:rPr lang="en">
                <a:solidFill>
                  <a:srgbClr val="FFFFFF"/>
                </a:solidFill>
                <a:highlight>
                  <a:schemeClr val="accent3"/>
                </a:highlight>
                <a:latin typeface="Georgia"/>
                <a:ea typeface="Georgia"/>
                <a:cs typeface="Georgia"/>
                <a:sym typeface="Georgia"/>
              </a:rPr>
              <a:t>trainable</a:t>
            </a:r>
            <a:r>
              <a:rPr lang="en">
                <a:solidFill>
                  <a:srgbClr val="FFFFFF"/>
                </a:solidFill>
                <a:latin typeface="Georgia"/>
                <a:ea typeface="Georgia"/>
                <a:cs typeface="Georgia"/>
                <a:sym typeface="Georgia"/>
              </a:rPr>
              <a:t> variables that loss depends on and update them</a:t>
            </a:r>
            <a:endParaRPr>
              <a:solidFill>
                <a:srgbClr val="FFFFFF"/>
              </a:solidFill>
              <a:latin typeface="Georgia"/>
              <a:ea typeface="Georgia"/>
              <a:cs typeface="Georgia"/>
              <a:sym typeface="Georgia"/>
            </a:endParaRPr>
          </a:p>
        </p:txBody>
      </p:sp>
      <p:sp>
        <p:nvSpPr>
          <p:cNvPr id="552" name="Shape 552"/>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553" name="Shape 5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206</a:t>
            </a:fld>
            <a:endParaRPr/>
          </a:p>
        </p:txBody>
      </p:sp>
    </p:spTree>
    <p:extLst>
      <p:ext uri="{BB962C8B-B14F-4D97-AF65-F5344CB8AC3E}">
        <p14:creationId xmlns:p14="http://schemas.microsoft.com/office/powerpoint/2010/main" val="351259061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Shape 5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Optimizer</a:t>
            </a:r>
            <a:endParaRPr b="1">
              <a:latin typeface="Georgia"/>
              <a:ea typeface="Georgia"/>
              <a:cs typeface="Georgia"/>
              <a:sym typeface="Georgia"/>
            </a:endParaRPr>
          </a:p>
        </p:txBody>
      </p:sp>
      <p:sp>
        <p:nvSpPr>
          <p:cNvPr id="559" name="Shape 559"/>
          <p:cNvSpPr txBox="1">
            <a:spLocks noGrp="1"/>
          </p:cNvSpPr>
          <p:nvPr>
            <p:ph type="body" idx="1"/>
          </p:nvPr>
        </p:nvSpPr>
        <p:spPr>
          <a:xfrm>
            <a:off x="272500" y="1441950"/>
            <a:ext cx="8520600" cy="6279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solidFill>
                  <a:srgbClr val="FFFFFF"/>
                </a:solidFill>
                <a:latin typeface="Georgia"/>
                <a:ea typeface="Georgia"/>
                <a:cs typeface="Georgia"/>
                <a:sym typeface="Georgia"/>
              </a:rPr>
              <a:t>Session looks at all </a:t>
            </a:r>
            <a:r>
              <a:rPr lang="en">
                <a:solidFill>
                  <a:srgbClr val="FFFFFF"/>
                </a:solidFill>
                <a:highlight>
                  <a:schemeClr val="accent3"/>
                </a:highlight>
                <a:latin typeface="Georgia"/>
                <a:ea typeface="Georgia"/>
                <a:cs typeface="Georgia"/>
                <a:sym typeface="Georgia"/>
              </a:rPr>
              <a:t>trainable</a:t>
            </a:r>
            <a:r>
              <a:rPr lang="en">
                <a:solidFill>
                  <a:srgbClr val="FFFFFF"/>
                </a:solidFill>
                <a:latin typeface="Georgia"/>
                <a:ea typeface="Georgia"/>
                <a:cs typeface="Georgia"/>
                <a:sym typeface="Georgia"/>
              </a:rPr>
              <a:t> variables that optimizer depends on and update them</a:t>
            </a:r>
            <a:endParaRPr>
              <a:solidFill>
                <a:srgbClr val="FFFFFF"/>
              </a:solidFill>
              <a:latin typeface="Georgia"/>
              <a:ea typeface="Georgia"/>
              <a:cs typeface="Georgia"/>
              <a:sym typeface="Georgia"/>
            </a:endParaRPr>
          </a:p>
        </p:txBody>
      </p:sp>
      <p:sp>
        <p:nvSpPr>
          <p:cNvPr id="560" name="Shape 5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207</a:t>
            </a:fld>
            <a:endParaRPr/>
          </a:p>
        </p:txBody>
      </p:sp>
      <p:pic>
        <p:nvPicPr>
          <p:cNvPr id="561" name="Shape 561"/>
          <p:cNvPicPr preferRelativeResize="0"/>
          <p:nvPr/>
        </p:nvPicPr>
        <p:blipFill>
          <a:blip r:embed="rId3">
            <a:alphaModFix/>
          </a:blip>
          <a:stretch>
            <a:fillRect/>
          </a:stretch>
        </p:blipFill>
        <p:spPr>
          <a:xfrm>
            <a:off x="181950" y="2222250"/>
            <a:ext cx="8839202" cy="1669627"/>
          </a:xfrm>
          <a:prstGeom prst="rect">
            <a:avLst/>
          </a:prstGeom>
          <a:noFill/>
          <a:ln>
            <a:noFill/>
          </a:ln>
        </p:spPr>
      </p:pic>
    </p:spTree>
    <p:extLst>
      <p:ext uri="{BB962C8B-B14F-4D97-AF65-F5344CB8AC3E}">
        <p14:creationId xmlns:p14="http://schemas.microsoft.com/office/powerpoint/2010/main" val="331816207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Shape 5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Trainable variables</a:t>
            </a:r>
            <a:endParaRPr b="1">
              <a:latin typeface="Georgia"/>
              <a:ea typeface="Georgia"/>
              <a:cs typeface="Georgia"/>
              <a:sym typeface="Georgia"/>
            </a:endParaRPr>
          </a:p>
        </p:txBody>
      </p:sp>
      <p:sp>
        <p:nvSpPr>
          <p:cNvPr id="567" name="Shape 567"/>
          <p:cNvSpPr txBox="1">
            <a:spLocks noGrp="1"/>
          </p:cNvSpPr>
          <p:nvPr>
            <p:ph type="body" idx="1"/>
          </p:nvPr>
        </p:nvSpPr>
        <p:spPr>
          <a:xfrm>
            <a:off x="272500" y="1839900"/>
            <a:ext cx="8520600" cy="129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Consolas"/>
                <a:ea typeface="Consolas"/>
                <a:cs typeface="Consolas"/>
                <a:sym typeface="Consolas"/>
              </a:rPr>
              <a:t>tf.Variable(initial_value=None, </a:t>
            </a:r>
            <a:r>
              <a:rPr lang="en" b="1">
                <a:solidFill>
                  <a:srgbClr val="FFFFFF"/>
                </a:solidFill>
                <a:highlight>
                  <a:schemeClr val="accent3"/>
                </a:highlight>
                <a:latin typeface="Consolas"/>
                <a:ea typeface="Consolas"/>
                <a:cs typeface="Consolas"/>
                <a:sym typeface="Consolas"/>
              </a:rPr>
              <a:t>trainable=True</a:t>
            </a:r>
            <a:r>
              <a:rPr lang="en" b="1">
                <a:solidFill>
                  <a:srgbClr val="FFFFFF"/>
                </a:solidFill>
                <a:latin typeface="Consolas"/>
                <a:ea typeface="Consolas"/>
                <a:cs typeface="Consolas"/>
                <a:sym typeface="Consolas"/>
              </a:rPr>
              <a:t>,...)</a:t>
            </a:r>
            <a:endParaRPr b="1">
              <a:solidFill>
                <a:srgbClr val="FFFFFF"/>
              </a:solidFill>
              <a:latin typeface="Consolas"/>
              <a:ea typeface="Consolas"/>
              <a:cs typeface="Consolas"/>
              <a:sym typeface="Consolas"/>
            </a:endParaRPr>
          </a:p>
          <a:p>
            <a:pPr marL="0" lvl="0" indent="0" rtl="0">
              <a:spcBef>
                <a:spcPts val="1600"/>
              </a:spcBef>
              <a:spcAft>
                <a:spcPts val="1600"/>
              </a:spcAft>
              <a:buNone/>
            </a:pPr>
            <a:endParaRPr>
              <a:solidFill>
                <a:srgbClr val="FFFFFF"/>
              </a:solidFill>
              <a:latin typeface="Georgia"/>
              <a:ea typeface="Georgia"/>
              <a:cs typeface="Georgia"/>
              <a:sym typeface="Georgia"/>
            </a:endParaRPr>
          </a:p>
        </p:txBody>
      </p:sp>
      <p:sp>
        <p:nvSpPr>
          <p:cNvPr id="568" name="Shape 5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208</a:t>
            </a:fld>
            <a:endParaRPr/>
          </a:p>
        </p:txBody>
      </p:sp>
      <p:sp>
        <p:nvSpPr>
          <p:cNvPr id="569" name="Shape 569"/>
          <p:cNvSpPr txBox="1"/>
          <p:nvPr/>
        </p:nvSpPr>
        <p:spPr>
          <a:xfrm>
            <a:off x="4942450" y="2826525"/>
            <a:ext cx="3729300" cy="1197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EFEFEF"/>
                </a:solidFill>
                <a:latin typeface="Times New Roman"/>
                <a:ea typeface="Times New Roman"/>
                <a:cs typeface="Times New Roman"/>
                <a:sym typeface="Times New Roman"/>
              </a:rPr>
              <a:t>Specify if a variable should be trained or not</a:t>
            </a:r>
            <a:endParaRPr>
              <a:solidFill>
                <a:srgbClr val="EFEFEF"/>
              </a:solidFill>
              <a:latin typeface="Times New Roman"/>
              <a:ea typeface="Times New Roman"/>
              <a:cs typeface="Times New Roman"/>
              <a:sym typeface="Times New Roman"/>
            </a:endParaRPr>
          </a:p>
          <a:p>
            <a:pPr marL="0" lvl="0" indent="0" rtl="0">
              <a:spcBef>
                <a:spcPts val="0"/>
              </a:spcBef>
              <a:spcAft>
                <a:spcPts val="0"/>
              </a:spcAft>
              <a:buNone/>
            </a:pPr>
            <a:r>
              <a:rPr lang="en">
                <a:solidFill>
                  <a:srgbClr val="EFEFEF"/>
                </a:solidFill>
                <a:latin typeface="Times New Roman"/>
                <a:ea typeface="Times New Roman"/>
                <a:cs typeface="Times New Roman"/>
                <a:sym typeface="Times New Roman"/>
              </a:rPr>
              <a:t>By default, all variables are trainable</a:t>
            </a:r>
            <a:endParaRPr>
              <a:solidFill>
                <a:srgbClr val="EFEFE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51546732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List of optimizers in TF</a:t>
            </a:r>
            <a:endParaRPr b="1">
              <a:latin typeface="Georgia"/>
              <a:ea typeface="Georgia"/>
              <a:cs typeface="Georgia"/>
              <a:sym typeface="Georgia"/>
            </a:endParaRPr>
          </a:p>
        </p:txBody>
      </p:sp>
      <p:sp>
        <p:nvSpPr>
          <p:cNvPr id="575" name="Shape 575"/>
          <p:cNvSpPr txBox="1">
            <a:spLocks noGrp="1"/>
          </p:cNvSpPr>
          <p:nvPr>
            <p:ph type="body" idx="1"/>
          </p:nvPr>
        </p:nvSpPr>
        <p:spPr>
          <a:xfrm>
            <a:off x="272500" y="1222425"/>
            <a:ext cx="8520600" cy="3512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solidFill>
                  <a:srgbClr val="FFFFFF"/>
                </a:solidFill>
                <a:latin typeface="Consolas"/>
                <a:ea typeface="Consolas"/>
                <a:cs typeface="Consolas"/>
                <a:sym typeface="Consolas"/>
              </a:rPr>
              <a:t>tf.train.GradientDescentOptimizer</a:t>
            </a:r>
            <a:endParaRPr sz="1400">
              <a:solidFill>
                <a:srgbClr val="FFFFFF"/>
              </a:solidFill>
              <a:latin typeface="Consolas"/>
              <a:ea typeface="Consolas"/>
              <a:cs typeface="Consolas"/>
              <a:sym typeface="Consolas"/>
            </a:endParaRPr>
          </a:p>
          <a:p>
            <a:pPr marL="0" lvl="0" indent="0">
              <a:spcBef>
                <a:spcPts val="1600"/>
              </a:spcBef>
              <a:spcAft>
                <a:spcPts val="0"/>
              </a:spcAft>
              <a:buNone/>
            </a:pPr>
            <a:r>
              <a:rPr lang="en" sz="1400">
                <a:solidFill>
                  <a:srgbClr val="FFFFFF"/>
                </a:solidFill>
                <a:latin typeface="Consolas"/>
                <a:ea typeface="Consolas"/>
                <a:cs typeface="Consolas"/>
                <a:sym typeface="Consolas"/>
              </a:rPr>
              <a:t>tf.train.AdagradOptimizer</a:t>
            </a:r>
            <a:endParaRPr sz="1400">
              <a:solidFill>
                <a:srgbClr val="FFFFFF"/>
              </a:solidFill>
              <a:latin typeface="Consolas"/>
              <a:ea typeface="Consolas"/>
              <a:cs typeface="Consolas"/>
              <a:sym typeface="Consolas"/>
            </a:endParaRPr>
          </a:p>
          <a:p>
            <a:pPr marL="0" lvl="0" indent="0">
              <a:spcBef>
                <a:spcPts val="1600"/>
              </a:spcBef>
              <a:spcAft>
                <a:spcPts val="0"/>
              </a:spcAft>
              <a:buNone/>
            </a:pPr>
            <a:r>
              <a:rPr lang="en" sz="1400">
                <a:solidFill>
                  <a:srgbClr val="FFFFFF"/>
                </a:solidFill>
                <a:latin typeface="Consolas"/>
                <a:ea typeface="Consolas"/>
                <a:cs typeface="Consolas"/>
                <a:sym typeface="Consolas"/>
              </a:rPr>
              <a:t>tf.train.MomentumOptimizer</a:t>
            </a:r>
            <a:endParaRPr sz="1400">
              <a:solidFill>
                <a:srgbClr val="FFFFFF"/>
              </a:solidFill>
              <a:latin typeface="Consolas"/>
              <a:ea typeface="Consolas"/>
              <a:cs typeface="Consolas"/>
              <a:sym typeface="Consolas"/>
            </a:endParaRPr>
          </a:p>
          <a:p>
            <a:pPr marL="0" lvl="0" indent="0">
              <a:spcBef>
                <a:spcPts val="1600"/>
              </a:spcBef>
              <a:spcAft>
                <a:spcPts val="0"/>
              </a:spcAft>
              <a:buNone/>
            </a:pPr>
            <a:r>
              <a:rPr lang="en" sz="1400">
                <a:solidFill>
                  <a:srgbClr val="FFFFFF"/>
                </a:solidFill>
                <a:latin typeface="Consolas"/>
                <a:ea typeface="Consolas"/>
                <a:cs typeface="Consolas"/>
                <a:sym typeface="Consolas"/>
              </a:rPr>
              <a:t>tf.train.AdamOptimizer</a:t>
            </a:r>
            <a:endParaRPr sz="1400">
              <a:solidFill>
                <a:srgbClr val="FFFFFF"/>
              </a:solidFill>
              <a:latin typeface="Consolas"/>
              <a:ea typeface="Consolas"/>
              <a:cs typeface="Consolas"/>
              <a:sym typeface="Consolas"/>
            </a:endParaRPr>
          </a:p>
          <a:p>
            <a:pPr marL="0" lvl="0" indent="0">
              <a:spcBef>
                <a:spcPts val="1600"/>
              </a:spcBef>
              <a:spcAft>
                <a:spcPts val="0"/>
              </a:spcAft>
              <a:buNone/>
            </a:pPr>
            <a:r>
              <a:rPr lang="en" sz="1400">
                <a:solidFill>
                  <a:srgbClr val="FFFFFF"/>
                </a:solidFill>
                <a:latin typeface="Consolas"/>
                <a:ea typeface="Consolas"/>
                <a:cs typeface="Consolas"/>
                <a:sym typeface="Consolas"/>
              </a:rPr>
              <a:t>tf.train.FtrlOptimizer</a:t>
            </a:r>
            <a:endParaRPr sz="1400">
              <a:solidFill>
                <a:srgbClr val="FFFFFF"/>
              </a:solidFill>
              <a:latin typeface="Consolas"/>
              <a:ea typeface="Consolas"/>
              <a:cs typeface="Consolas"/>
              <a:sym typeface="Consolas"/>
            </a:endParaRPr>
          </a:p>
          <a:p>
            <a:pPr marL="0" lvl="0" indent="0">
              <a:spcBef>
                <a:spcPts val="1600"/>
              </a:spcBef>
              <a:spcAft>
                <a:spcPts val="0"/>
              </a:spcAft>
              <a:buNone/>
            </a:pPr>
            <a:r>
              <a:rPr lang="en" sz="1400">
                <a:solidFill>
                  <a:srgbClr val="FFFFFF"/>
                </a:solidFill>
                <a:latin typeface="Consolas"/>
                <a:ea typeface="Consolas"/>
                <a:cs typeface="Consolas"/>
                <a:sym typeface="Consolas"/>
              </a:rPr>
              <a:t>tf.train.RMSPropOptimizer</a:t>
            </a:r>
            <a:endParaRPr sz="1400">
              <a:solidFill>
                <a:srgbClr val="FFFFFF"/>
              </a:solidFill>
              <a:latin typeface="Consolas"/>
              <a:ea typeface="Consolas"/>
              <a:cs typeface="Consolas"/>
              <a:sym typeface="Consolas"/>
            </a:endParaRPr>
          </a:p>
          <a:p>
            <a:pPr marL="0" lvl="0" indent="0" rtl="0">
              <a:spcBef>
                <a:spcPts val="1600"/>
              </a:spcBef>
              <a:spcAft>
                <a:spcPts val="1600"/>
              </a:spcAft>
              <a:buNone/>
            </a:pPr>
            <a:r>
              <a:rPr lang="en" sz="1400">
                <a:solidFill>
                  <a:srgbClr val="FFFFFF"/>
                </a:solidFill>
                <a:latin typeface="Consolas"/>
                <a:ea typeface="Consolas"/>
                <a:cs typeface="Consolas"/>
                <a:sym typeface="Consolas"/>
              </a:rPr>
              <a:t>...</a:t>
            </a:r>
            <a:endParaRPr sz="1400">
              <a:solidFill>
                <a:srgbClr val="FFFFFF"/>
              </a:solidFill>
              <a:latin typeface="Consolas"/>
              <a:ea typeface="Consolas"/>
              <a:cs typeface="Consolas"/>
              <a:sym typeface="Consolas"/>
            </a:endParaRPr>
          </a:p>
        </p:txBody>
      </p:sp>
      <p:sp>
        <p:nvSpPr>
          <p:cNvPr id="576" name="Shape 5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209</a:t>
            </a:fld>
            <a:endParaRPr/>
          </a:p>
        </p:txBody>
      </p:sp>
      <p:sp>
        <p:nvSpPr>
          <p:cNvPr id="577" name="Shape 577"/>
          <p:cNvSpPr txBox="1"/>
          <p:nvPr/>
        </p:nvSpPr>
        <p:spPr>
          <a:xfrm>
            <a:off x="4951725" y="1973100"/>
            <a:ext cx="3729300" cy="1197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EFEFEF"/>
                </a:solidFill>
                <a:latin typeface="Times New Roman"/>
                <a:ea typeface="Times New Roman"/>
                <a:cs typeface="Times New Roman"/>
                <a:sym typeface="Times New Roman"/>
              </a:rPr>
              <a:t>“Advanced” optimizers work better when tuned, but are generally harder to tune</a:t>
            </a:r>
            <a:endParaRPr>
              <a:solidFill>
                <a:srgbClr val="EFEFE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539458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tf.Session()</a:t>
            </a:r>
            <a:endParaRPr b="1">
              <a:latin typeface="Georgia"/>
              <a:ea typeface="Georgia"/>
              <a:cs typeface="Georgia"/>
              <a:sym typeface="Georgia"/>
            </a:endParaRPr>
          </a:p>
        </p:txBody>
      </p:sp>
      <p:sp>
        <p:nvSpPr>
          <p:cNvPr id="404" name="Shape 404"/>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latin typeface="Georgia"/>
              <a:ea typeface="Georgia"/>
              <a:cs typeface="Georgia"/>
              <a:sym typeface="Georgia"/>
            </a:endParaRPr>
          </a:p>
          <a:p>
            <a:pPr marL="0" lvl="0" indent="0" algn="ctr" rtl="0">
              <a:spcBef>
                <a:spcPts val="1600"/>
              </a:spcBef>
              <a:spcAft>
                <a:spcPts val="160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p:txBody>
      </p:sp>
      <p:sp>
        <p:nvSpPr>
          <p:cNvPr id="405" name="Shape 4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lt2"/>
                </a:solidFill>
              </a:rPr>
              <a:t>21</a:t>
            </a:fld>
            <a:endParaRPr>
              <a:solidFill>
                <a:schemeClr val="lt2"/>
              </a:solidFill>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Shape 582"/>
          <p:cNvSpPr txBox="1">
            <a:spLocks noGrp="1"/>
          </p:cNvSpPr>
          <p:nvPr>
            <p:ph type="title"/>
          </p:nvPr>
        </p:nvSpPr>
        <p:spPr>
          <a:xfrm>
            <a:off x="389950" y="1552425"/>
            <a:ext cx="8520600" cy="168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Discussion question</a:t>
            </a:r>
            <a:endParaRPr b="1">
              <a:latin typeface="Georgia"/>
              <a:ea typeface="Georgia"/>
              <a:cs typeface="Georgia"/>
              <a:sym typeface="Georgia"/>
            </a:endParaRPr>
          </a:p>
          <a:p>
            <a:pPr marL="0" lvl="0" indent="0" algn="ctr" rtl="0">
              <a:spcBef>
                <a:spcPts val="0"/>
              </a:spcBef>
              <a:spcAft>
                <a:spcPts val="0"/>
              </a:spcAft>
              <a:buNone/>
            </a:pPr>
            <a:endParaRPr b="1">
              <a:latin typeface="Georgia"/>
              <a:ea typeface="Georgia"/>
              <a:cs typeface="Georgia"/>
              <a:sym typeface="Georgia"/>
            </a:endParaRPr>
          </a:p>
          <a:p>
            <a:pPr marL="457200" lvl="0" indent="-381000" rtl="0">
              <a:spcBef>
                <a:spcPts val="0"/>
              </a:spcBef>
              <a:spcAft>
                <a:spcPts val="0"/>
              </a:spcAft>
              <a:buSzPts val="2400"/>
              <a:buFont typeface="Georgia"/>
              <a:buAutoNum type="arabicPeriod"/>
            </a:pPr>
            <a:r>
              <a:rPr lang="en" sz="2400" b="1">
                <a:latin typeface="Georgia"/>
                <a:ea typeface="Georgia"/>
                <a:cs typeface="Georgia"/>
                <a:sym typeface="Georgia"/>
              </a:rPr>
              <a:t>How to know that our model is correct?</a:t>
            </a:r>
            <a:endParaRPr sz="2400" b="1">
              <a:latin typeface="Georgia"/>
              <a:ea typeface="Georgia"/>
              <a:cs typeface="Georgia"/>
              <a:sym typeface="Georgia"/>
            </a:endParaRPr>
          </a:p>
          <a:p>
            <a:pPr marL="457200" lvl="0" indent="-381000" rtl="0">
              <a:spcBef>
                <a:spcPts val="0"/>
              </a:spcBef>
              <a:spcAft>
                <a:spcPts val="0"/>
              </a:spcAft>
              <a:buSzPts val="2400"/>
              <a:buFont typeface="Georgia"/>
              <a:buAutoNum type="arabicPeriod"/>
            </a:pPr>
            <a:r>
              <a:rPr lang="en" sz="2400" b="1">
                <a:latin typeface="Georgia"/>
                <a:ea typeface="Georgia"/>
                <a:cs typeface="Georgia"/>
                <a:sym typeface="Georgia"/>
              </a:rPr>
              <a:t>How to improve our model?</a:t>
            </a:r>
            <a:endParaRPr sz="2400" b="1">
              <a:latin typeface="Georgia"/>
              <a:ea typeface="Georgia"/>
              <a:cs typeface="Georgia"/>
              <a:sym typeface="Georgia"/>
            </a:endParaRPr>
          </a:p>
        </p:txBody>
      </p:sp>
      <p:sp>
        <p:nvSpPr>
          <p:cNvPr id="583" name="Shape 5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210</a:t>
            </a:fld>
            <a:endParaRPr/>
          </a:p>
        </p:txBody>
      </p:sp>
    </p:spTree>
    <p:extLst>
      <p:ext uri="{BB962C8B-B14F-4D97-AF65-F5344CB8AC3E}">
        <p14:creationId xmlns:p14="http://schemas.microsoft.com/office/powerpoint/2010/main" val="250870975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Shape 595"/>
          <p:cNvSpPr txBox="1">
            <a:spLocks noGrp="1"/>
          </p:cNvSpPr>
          <p:nvPr>
            <p:ph type="ctrTitle"/>
          </p:nvPr>
        </p:nvSpPr>
        <p:spPr>
          <a:xfrm>
            <a:off x="687375" y="2738325"/>
            <a:ext cx="8145000" cy="910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Georgia"/>
                <a:ea typeface="Georgia"/>
                <a:cs typeface="Georgia"/>
                <a:sym typeface="Georgia"/>
              </a:rPr>
              <a:t>Logistic Regression </a:t>
            </a:r>
            <a:endParaRPr>
              <a:latin typeface="Georgia"/>
              <a:ea typeface="Georgia"/>
              <a:cs typeface="Georgia"/>
              <a:sym typeface="Georgia"/>
            </a:endParaRPr>
          </a:p>
          <a:p>
            <a:pPr marL="0" lvl="0" indent="0" rtl="0">
              <a:spcBef>
                <a:spcPts val="0"/>
              </a:spcBef>
              <a:spcAft>
                <a:spcPts val="0"/>
              </a:spcAft>
              <a:buNone/>
            </a:pPr>
            <a:r>
              <a:rPr lang="en">
                <a:latin typeface="Georgia"/>
                <a:ea typeface="Georgia"/>
                <a:cs typeface="Georgia"/>
                <a:sym typeface="Georgia"/>
              </a:rPr>
              <a:t>in TensorFlow</a:t>
            </a:r>
            <a:endParaRPr>
              <a:latin typeface="Georgia"/>
              <a:ea typeface="Georgia"/>
              <a:cs typeface="Georgia"/>
              <a:sym typeface="Georgia"/>
            </a:endParaRPr>
          </a:p>
        </p:txBody>
      </p:sp>
      <p:sp>
        <p:nvSpPr>
          <p:cNvPr id="596" name="Shape 5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211</a:t>
            </a:fld>
            <a:endParaRPr/>
          </a:p>
        </p:txBody>
      </p:sp>
      <p:pic>
        <p:nvPicPr>
          <p:cNvPr id="597" name="Shape 597"/>
          <p:cNvPicPr preferRelativeResize="0"/>
          <p:nvPr/>
        </p:nvPicPr>
        <p:blipFill>
          <a:blip r:embed="rId3">
            <a:alphaModFix/>
          </a:blip>
          <a:stretch>
            <a:fillRect/>
          </a:stretch>
        </p:blipFill>
        <p:spPr>
          <a:xfrm>
            <a:off x="3920475" y="368275"/>
            <a:ext cx="1139701" cy="1438675"/>
          </a:xfrm>
          <a:prstGeom prst="rect">
            <a:avLst/>
          </a:prstGeom>
          <a:noFill/>
          <a:ln>
            <a:noFill/>
          </a:ln>
        </p:spPr>
      </p:pic>
    </p:spTree>
    <p:extLst>
      <p:ext uri="{BB962C8B-B14F-4D97-AF65-F5344CB8AC3E}">
        <p14:creationId xmlns:p14="http://schemas.microsoft.com/office/powerpoint/2010/main" val="4452994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Shape 6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212</a:t>
            </a:fld>
            <a:endParaRPr/>
          </a:p>
        </p:txBody>
      </p:sp>
      <p:pic>
        <p:nvPicPr>
          <p:cNvPr id="603" name="Shape 603"/>
          <p:cNvPicPr preferRelativeResize="0"/>
          <p:nvPr/>
        </p:nvPicPr>
        <p:blipFill>
          <a:blip r:embed="rId3">
            <a:alphaModFix/>
          </a:blip>
          <a:stretch>
            <a:fillRect/>
          </a:stretch>
        </p:blipFill>
        <p:spPr>
          <a:xfrm>
            <a:off x="2505995" y="0"/>
            <a:ext cx="4132005" cy="5143500"/>
          </a:xfrm>
          <a:prstGeom prst="rect">
            <a:avLst/>
          </a:prstGeom>
          <a:noFill/>
          <a:ln>
            <a:noFill/>
          </a:ln>
        </p:spPr>
      </p:pic>
      <p:sp>
        <p:nvSpPr>
          <p:cNvPr id="604" name="Shape 604"/>
          <p:cNvSpPr txBox="1">
            <a:spLocks noGrp="1"/>
          </p:cNvSpPr>
          <p:nvPr>
            <p:ph type="title"/>
          </p:nvPr>
        </p:nvSpPr>
        <p:spPr>
          <a:xfrm>
            <a:off x="2506000" y="4156825"/>
            <a:ext cx="4131900" cy="90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Georgia"/>
                <a:ea typeface="Georgia"/>
                <a:cs typeface="Georgia"/>
                <a:sym typeface="Georgia"/>
              </a:rPr>
              <a:t>The first logistic regression model</a:t>
            </a:r>
            <a:endParaRPr sz="2400" b="1">
              <a:latin typeface="Georgia"/>
              <a:ea typeface="Georgia"/>
              <a:cs typeface="Georgia"/>
              <a:sym typeface="Georgia"/>
            </a:endParaRPr>
          </a:p>
        </p:txBody>
      </p:sp>
      <p:sp>
        <p:nvSpPr>
          <p:cNvPr id="605" name="Shape 605"/>
          <p:cNvSpPr txBox="1">
            <a:spLocks noGrp="1"/>
          </p:cNvSpPr>
          <p:nvPr>
            <p:ph type="title"/>
          </p:nvPr>
        </p:nvSpPr>
        <p:spPr>
          <a:xfrm>
            <a:off x="2506000" y="94125"/>
            <a:ext cx="4131900" cy="90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Georgia"/>
                <a:ea typeface="Georgia"/>
                <a:cs typeface="Georgia"/>
                <a:sym typeface="Georgia"/>
              </a:rPr>
              <a:t>Then he separated the light from the darkness</a:t>
            </a:r>
            <a:endParaRPr sz="2400" b="1">
              <a:latin typeface="Georgia"/>
              <a:ea typeface="Georgia"/>
              <a:cs typeface="Georgia"/>
              <a:sym typeface="Georgia"/>
            </a:endParaRPr>
          </a:p>
        </p:txBody>
      </p:sp>
    </p:spTree>
    <p:extLst>
      <p:ext uri="{BB962C8B-B14F-4D97-AF65-F5344CB8AC3E}">
        <p14:creationId xmlns:p14="http://schemas.microsoft.com/office/powerpoint/2010/main" val="7647028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Shape 6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MNIST Database</a:t>
            </a:r>
            <a:endParaRPr b="1">
              <a:latin typeface="Georgia"/>
              <a:ea typeface="Georgia"/>
              <a:cs typeface="Georgia"/>
              <a:sym typeface="Georgia"/>
            </a:endParaRPr>
          </a:p>
        </p:txBody>
      </p:sp>
      <p:sp>
        <p:nvSpPr>
          <p:cNvPr id="611" name="Shape 611"/>
          <p:cNvSpPr txBox="1">
            <a:spLocks noGrp="1"/>
          </p:cNvSpPr>
          <p:nvPr>
            <p:ph type="body" idx="1"/>
          </p:nvPr>
        </p:nvSpPr>
        <p:spPr>
          <a:xfrm>
            <a:off x="272500" y="1199463"/>
            <a:ext cx="8520600" cy="6279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latin typeface="Georgia"/>
                <a:ea typeface="Georgia"/>
                <a:cs typeface="Georgia"/>
                <a:sym typeface="Georgia"/>
              </a:rPr>
              <a:t>Each image is a 28x28 array, flattened out to be a 1-d tensor of size 784</a:t>
            </a:r>
            <a:endParaRPr>
              <a:latin typeface="Georgia"/>
              <a:ea typeface="Georgia"/>
              <a:cs typeface="Georgia"/>
              <a:sym typeface="Georgia"/>
            </a:endParaRPr>
          </a:p>
        </p:txBody>
      </p:sp>
      <p:sp>
        <p:nvSpPr>
          <p:cNvPr id="612" name="Shape 6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213</a:t>
            </a:fld>
            <a:endParaRPr/>
          </a:p>
        </p:txBody>
      </p:sp>
      <p:pic>
        <p:nvPicPr>
          <p:cNvPr id="613" name="Shape 613"/>
          <p:cNvPicPr preferRelativeResize="0"/>
          <p:nvPr/>
        </p:nvPicPr>
        <p:blipFill>
          <a:blip r:embed="rId3">
            <a:alphaModFix/>
          </a:blip>
          <a:stretch>
            <a:fillRect/>
          </a:stretch>
        </p:blipFill>
        <p:spPr>
          <a:xfrm>
            <a:off x="1851900" y="1773325"/>
            <a:ext cx="5361801" cy="3004625"/>
          </a:xfrm>
          <a:prstGeom prst="rect">
            <a:avLst/>
          </a:prstGeom>
          <a:noFill/>
          <a:ln>
            <a:noFill/>
          </a:ln>
        </p:spPr>
      </p:pic>
    </p:spTree>
    <p:extLst>
      <p:ext uri="{BB962C8B-B14F-4D97-AF65-F5344CB8AC3E}">
        <p14:creationId xmlns:p14="http://schemas.microsoft.com/office/powerpoint/2010/main" val="358644564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xfrm>
            <a:off x="389950" y="1552425"/>
            <a:ext cx="8520600" cy="20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Georgia"/>
                <a:ea typeface="Georgia"/>
                <a:cs typeface="Georgia"/>
                <a:sym typeface="Georgia"/>
              </a:rPr>
              <a:t>X: image of a handwritten digit</a:t>
            </a:r>
            <a:endParaRPr sz="2400" b="1">
              <a:latin typeface="Georgia"/>
              <a:ea typeface="Georgia"/>
              <a:cs typeface="Georgia"/>
              <a:sym typeface="Georgia"/>
            </a:endParaRPr>
          </a:p>
          <a:p>
            <a:pPr marL="0" lvl="0" indent="0" algn="ctr" rtl="0">
              <a:spcBef>
                <a:spcPts val="0"/>
              </a:spcBef>
              <a:spcAft>
                <a:spcPts val="0"/>
              </a:spcAft>
              <a:buNone/>
            </a:pPr>
            <a:r>
              <a:rPr lang="en" sz="2400" b="1">
                <a:latin typeface="Georgia"/>
                <a:ea typeface="Georgia"/>
                <a:cs typeface="Georgia"/>
                <a:sym typeface="Georgia"/>
              </a:rPr>
              <a:t>Y: the digit value</a:t>
            </a:r>
            <a:endParaRPr sz="2400" b="1">
              <a:latin typeface="Georgia"/>
              <a:ea typeface="Georgia"/>
              <a:cs typeface="Georgia"/>
              <a:sym typeface="Georgia"/>
            </a:endParaRPr>
          </a:p>
          <a:p>
            <a:pPr marL="0" lvl="0" indent="0" algn="ctr" rtl="0">
              <a:spcBef>
                <a:spcPts val="0"/>
              </a:spcBef>
              <a:spcAft>
                <a:spcPts val="0"/>
              </a:spcAft>
              <a:buNone/>
            </a:pPr>
            <a:r>
              <a:rPr lang="en" sz="2400" b="1">
                <a:latin typeface="Georgia"/>
                <a:ea typeface="Georgia"/>
                <a:cs typeface="Georgia"/>
                <a:sym typeface="Georgia"/>
              </a:rPr>
              <a:t>Recognize the digit in the image</a:t>
            </a:r>
            <a:endParaRPr sz="2400" b="1">
              <a:latin typeface="Georgia"/>
              <a:ea typeface="Georgia"/>
              <a:cs typeface="Georgia"/>
              <a:sym typeface="Georgia"/>
            </a:endParaRPr>
          </a:p>
        </p:txBody>
      </p:sp>
      <p:sp>
        <p:nvSpPr>
          <p:cNvPr id="619" name="Shape 6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214</a:t>
            </a:fld>
            <a:endParaRPr/>
          </a:p>
        </p:txBody>
      </p:sp>
      <p:sp>
        <p:nvSpPr>
          <p:cNvPr id="620" name="Shape 6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MNIST</a:t>
            </a:r>
            <a:endParaRPr b="1">
              <a:latin typeface="Georgia"/>
              <a:ea typeface="Georgia"/>
              <a:cs typeface="Georgia"/>
              <a:sym typeface="Georgia"/>
            </a:endParaRPr>
          </a:p>
        </p:txBody>
      </p:sp>
    </p:spTree>
    <p:extLst>
      <p:ext uri="{BB962C8B-B14F-4D97-AF65-F5344CB8AC3E}">
        <p14:creationId xmlns:p14="http://schemas.microsoft.com/office/powerpoint/2010/main" val="35148536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Shape 625"/>
          <p:cNvSpPr txBox="1">
            <a:spLocks noGrp="1"/>
          </p:cNvSpPr>
          <p:nvPr>
            <p:ph type="title"/>
          </p:nvPr>
        </p:nvSpPr>
        <p:spPr>
          <a:xfrm>
            <a:off x="389950" y="1552425"/>
            <a:ext cx="8520600" cy="20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Georgia"/>
                <a:ea typeface="Georgia"/>
                <a:cs typeface="Georgia"/>
                <a:sym typeface="Georgia"/>
              </a:rPr>
              <a:t>X: image of a handwritten digit</a:t>
            </a:r>
            <a:endParaRPr sz="2400" b="1">
              <a:latin typeface="Georgia"/>
              <a:ea typeface="Georgia"/>
              <a:cs typeface="Georgia"/>
              <a:sym typeface="Georgia"/>
            </a:endParaRPr>
          </a:p>
          <a:p>
            <a:pPr marL="0" lvl="0" indent="0" algn="ctr" rtl="0">
              <a:spcBef>
                <a:spcPts val="0"/>
              </a:spcBef>
              <a:spcAft>
                <a:spcPts val="0"/>
              </a:spcAft>
              <a:buNone/>
            </a:pPr>
            <a:r>
              <a:rPr lang="en" sz="2400" b="1">
                <a:latin typeface="Georgia"/>
                <a:ea typeface="Georgia"/>
                <a:cs typeface="Georgia"/>
                <a:sym typeface="Georgia"/>
              </a:rPr>
              <a:t>Y: the digit value</a:t>
            </a:r>
            <a:endParaRPr sz="2400" b="1">
              <a:latin typeface="Georgia"/>
              <a:ea typeface="Georgia"/>
              <a:cs typeface="Georgia"/>
              <a:sym typeface="Georgia"/>
            </a:endParaRPr>
          </a:p>
        </p:txBody>
      </p:sp>
      <p:sp>
        <p:nvSpPr>
          <p:cNvPr id="626" name="Shape 6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215</a:t>
            </a:fld>
            <a:endParaRPr/>
          </a:p>
        </p:txBody>
      </p:sp>
      <p:sp>
        <p:nvSpPr>
          <p:cNvPr id="627" name="Shape 6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MNIST</a:t>
            </a:r>
            <a:endParaRPr b="1">
              <a:latin typeface="Georgia"/>
              <a:ea typeface="Georgia"/>
              <a:cs typeface="Georgia"/>
              <a:sym typeface="Georgia"/>
            </a:endParaRPr>
          </a:p>
        </p:txBody>
      </p:sp>
    </p:spTree>
    <p:extLst>
      <p:ext uri="{BB962C8B-B14F-4D97-AF65-F5344CB8AC3E}">
        <p14:creationId xmlns:p14="http://schemas.microsoft.com/office/powerpoint/2010/main" val="39453328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Shape 6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Model</a:t>
            </a:r>
            <a:endParaRPr b="1">
              <a:latin typeface="Georgia"/>
              <a:ea typeface="Georgia"/>
              <a:cs typeface="Georgia"/>
              <a:sym typeface="Georgia"/>
            </a:endParaRPr>
          </a:p>
        </p:txBody>
      </p:sp>
      <p:sp>
        <p:nvSpPr>
          <p:cNvPr id="633" name="Shape 633"/>
          <p:cNvSpPr txBox="1">
            <a:spLocks noGrp="1"/>
          </p:cNvSpPr>
          <p:nvPr>
            <p:ph type="body" idx="1"/>
          </p:nvPr>
        </p:nvSpPr>
        <p:spPr>
          <a:xfrm>
            <a:off x="272500" y="1839900"/>
            <a:ext cx="8520600" cy="16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Inference: Y_predicted = softmax(X * w + b)</a:t>
            </a:r>
            <a:endParaRPr>
              <a:solidFill>
                <a:srgbClr val="FFFFFF"/>
              </a:solidFill>
              <a:latin typeface="Consolas"/>
              <a:ea typeface="Consolas"/>
              <a:cs typeface="Consolas"/>
              <a:sym typeface="Consolas"/>
            </a:endParaRPr>
          </a:p>
          <a:p>
            <a:pPr marL="0" lvl="0" indent="0" algn="ctr" rtl="0">
              <a:spcBef>
                <a:spcPts val="1600"/>
              </a:spcBef>
              <a:spcAft>
                <a:spcPts val="1600"/>
              </a:spcAft>
              <a:buNone/>
            </a:pPr>
            <a:r>
              <a:rPr lang="en">
                <a:solidFill>
                  <a:srgbClr val="FFFFFF"/>
                </a:solidFill>
                <a:latin typeface="Consolas"/>
                <a:ea typeface="Consolas"/>
                <a:cs typeface="Consolas"/>
                <a:sym typeface="Consolas"/>
              </a:rPr>
              <a:t>Cross entropy loss: -log(Y_predicted)</a:t>
            </a:r>
            <a:endParaRPr baseline="30000">
              <a:solidFill>
                <a:srgbClr val="FFFFFF"/>
              </a:solidFill>
              <a:latin typeface="Consolas"/>
              <a:ea typeface="Consolas"/>
              <a:cs typeface="Consolas"/>
              <a:sym typeface="Consolas"/>
            </a:endParaRPr>
          </a:p>
        </p:txBody>
      </p:sp>
      <p:sp>
        <p:nvSpPr>
          <p:cNvPr id="634" name="Shape 6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216</a:t>
            </a:fld>
            <a:endParaRPr/>
          </a:p>
        </p:txBody>
      </p:sp>
    </p:spTree>
    <p:extLst>
      <p:ext uri="{BB962C8B-B14F-4D97-AF65-F5344CB8AC3E}">
        <p14:creationId xmlns:p14="http://schemas.microsoft.com/office/powerpoint/2010/main" val="39321345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Process data</a:t>
            </a:r>
            <a:endParaRPr b="1">
              <a:latin typeface="Georgia"/>
              <a:ea typeface="Georgia"/>
              <a:cs typeface="Georgia"/>
              <a:sym typeface="Georgia"/>
            </a:endParaRPr>
          </a:p>
        </p:txBody>
      </p:sp>
      <p:sp>
        <p:nvSpPr>
          <p:cNvPr id="640" name="Shape 640"/>
          <p:cNvSpPr txBox="1">
            <a:spLocks noGrp="1"/>
          </p:cNvSpPr>
          <p:nvPr>
            <p:ph type="body" idx="1"/>
          </p:nvPr>
        </p:nvSpPr>
        <p:spPr>
          <a:xfrm>
            <a:off x="272500" y="1199463"/>
            <a:ext cx="8520600" cy="62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rgbClr val="FFFFFF"/>
                </a:solidFill>
                <a:latin typeface="Consolas"/>
                <a:ea typeface="Consolas"/>
                <a:cs typeface="Consolas"/>
                <a:sym typeface="Consolas"/>
              </a:rPr>
              <a:t>from tensorflow.examples.tutorials.mnist import input_data</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MNIST = input_data.read_data_sets(</a:t>
            </a:r>
            <a:r>
              <a:rPr lang="en" sz="1400">
                <a:solidFill>
                  <a:schemeClr val="dk1"/>
                </a:solidFill>
                <a:latin typeface="Consolas"/>
                <a:ea typeface="Consolas"/>
                <a:cs typeface="Consolas"/>
                <a:sym typeface="Consolas"/>
              </a:rPr>
              <a:t>'data/mnist'</a:t>
            </a:r>
            <a:r>
              <a:rPr lang="en" sz="1400">
                <a:solidFill>
                  <a:srgbClr val="FFFFFF"/>
                </a:solidFill>
                <a:latin typeface="Consolas"/>
                <a:ea typeface="Consolas"/>
                <a:cs typeface="Consolas"/>
                <a:sym typeface="Consolas"/>
              </a:rPr>
              <a:t>, one_hot=True) </a:t>
            </a:r>
            <a:endParaRPr sz="1400">
              <a:solidFill>
                <a:srgbClr val="FFFFFF"/>
              </a:solidFill>
              <a:latin typeface="Consolas"/>
              <a:ea typeface="Consolas"/>
              <a:cs typeface="Consolas"/>
              <a:sym typeface="Consolas"/>
            </a:endParaRPr>
          </a:p>
        </p:txBody>
      </p:sp>
      <p:sp>
        <p:nvSpPr>
          <p:cNvPr id="641" name="Shape 6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217</a:t>
            </a:fld>
            <a:endParaRPr/>
          </a:p>
        </p:txBody>
      </p:sp>
    </p:spTree>
    <p:extLst>
      <p:ext uri="{BB962C8B-B14F-4D97-AF65-F5344CB8AC3E}">
        <p14:creationId xmlns:p14="http://schemas.microsoft.com/office/powerpoint/2010/main" val="15564679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Process data</a:t>
            </a:r>
            <a:endParaRPr b="1">
              <a:latin typeface="Georgia"/>
              <a:ea typeface="Georgia"/>
              <a:cs typeface="Georgia"/>
              <a:sym typeface="Georgia"/>
            </a:endParaRPr>
          </a:p>
        </p:txBody>
      </p:sp>
      <p:sp>
        <p:nvSpPr>
          <p:cNvPr id="647" name="Shape 647"/>
          <p:cNvSpPr txBox="1">
            <a:spLocks noGrp="1"/>
          </p:cNvSpPr>
          <p:nvPr>
            <p:ph type="body" idx="1"/>
          </p:nvPr>
        </p:nvSpPr>
        <p:spPr>
          <a:xfrm>
            <a:off x="272500" y="1199463"/>
            <a:ext cx="8520600" cy="62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rgbClr val="FFFFFF"/>
                </a:solidFill>
                <a:latin typeface="Consolas"/>
                <a:ea typeface="Consolas"/>
                <a:cs typeface="Consolas"/>
                <a:sym typeface="Consolas"/>
              </a:rPr>
              <a:t>from tensorflow.examples.tutorials.mnist import input_data</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MNIST = input_data.read_data_sets(</a:t>
            </a:r>
            <a:r>
              <a:rPr lang="en" sz="1400">
                <a:solidFill>
                  <a:schemeClr val="dk1"/>
                </a:solidFill>
                <a:latin typeface="Consolas"/>
                <a:ea typeface="Consolas"/>
                <a:cs typeface="Consolas"/>
                <a:sym typeface="Consolas"/>
              </a:rPr>
              <a:t>'data/mnist'</a:t>
            </a:r>
            <a:r>
              <a:rPr lang="en" sz="1400">
                <a:solidFill>
                  <a:srgbClr val="FFFFFF"/>
                </a:solidFill>
                <a:latin typeface="Consolas"/>
                <a:ea typeface="Consolas"/>
                <a:cs typeface="Consolas"/>
                <a:sym typeface="Consolas"/>
              </a:rPr>
              <a:t>, one_hot=True) </a:t>
            </a:r>
            <a:endParaRPr sz="1400">
              <a:solidFill>
                <a:srgbClr val="FFFFFF"/>
              </a:solidFill>
              <a:latin typeface="Consolas"/>
              <a:ea typeface="Consolas"/>
              <a:cs typeface="Consolas"/>
              <a:sym typeface="Consolas"/>
            </a:endParaRPr>
          </a:p>
          <a:p>
            <a:pPr marL="0" lvl="0" indent="0" rtl="0">
              <a:spcBef>
                <a:spcPts val="0"/>
              </a:spcBef>
              <a:spcAft>
                <a:spcPts val="0"/>
              </a:spcAft>
              <a:buNone/>
            </a:pP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MNIST.train: 55,000 examples</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MNIST.validation: 5,000 examples</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MNIST.test: 10,000 examples</a:t>
            </a:r>
            <a:endParaRPr sz="1400">
              <a:solidFill>
                <a:srgbClr val="FFFFFF"/>
              </a:solidFill>
              <a:latin typeface="Consolas"/>
              <a:ea typeface="Consolas"/>
              <a:cs typeface="Consolas"/>
              <a:sym typeface="Consolas"/>
            </a:endParaRPr>
          </a:p>
          <a:p>
            <a:pPr marL="0" lvl="0" indent="0" rtl="0">
              <a:spcBef>
                <a:spcPts val="0"/>
              </a:spcBef>
              <a:spcAft>
                <a:spcPts val="0"/>
              </a:spcAft>
              <a:buNone/>
            </a:pPr>
            <a:endParaRPr sz="1400">
              <a:solidFill>
                <a:srgbClr val="FFFFFF"/>
              </a:solidFill>
              <a:latin typeface="Consolas"/>
              <a:ea typeface="Consolas"/>
              <a:cs typeface="Consolas"/>
              <a:sym typeface="Consolas"/>
            </a:endParaRPr>
          </a:p>
        </p:txBody>
      </p:sp>
      <p:sp>
        <p:nvSpPr>
          <p:cNvPr id="648" name="Shape 6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218</a:t>
            </a:fld>
            <a:endParaRPr/>
          </a:p>
        </p:txBody>
      </p:sp>
    </p:spTree>
    <p:extLst>
      <p:ext uri="{BB962C8B-B14F-4D97-AF65-F5344CB8AC3E}">
        <p14:creationId xmlns:p14="http://schemas.microsoft.com/office/powerpoint/2010/main" val="30314976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Shape 6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Process data</a:t>
            </a:r>
            <a:endParaRPr b="1">
              <a:latin typeface="Georgia"/>
              <a:ea typeface="Georgia"/>
              <a:cs typeface="Georgia"/>
              <a:sym typeface="Georgia"/>
            </a:endParaRPr>
          </a:p>
        </p:txBody>
      </p:sp>
      <p:sp>
        <p:nvSpPr>
          <p:cNvPr id="654" name="Shape 654"/>
          <p:cNvSpPr txBox="1">
            <a:spLocks noGrp="1"/>
          </p:cNvSpPr>
          <p:nvPr>
            <p:ph type="body" idx="1"/>
          </p:nvPr>
        </p:nvSpPr>
        <p:spPr>
          <a:xfrm>
            <a:off x="272500" y="1199463"/>
            <a:ext cx="8520600" cy="62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rgbClr val="FFFFFF"/>
                </a:solidFill>
                <a:latin typeface="Consolas"/>
                <a:ea typeface="Consolas"/>
                <a:cs typeface="Consolas"/>
                <a:sym typeface="Consolas"/>
              </a:rPr>
              <a:t>from tensorflow.examples.tutorials.mnist import input_data</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MNIST = input_data.read_data_sets(</a:t>
            </a:r>
            <a:r>
              <a:rPr lang="en" sz="1400">
                <a:solidFill>
                  <a:schemeClr val="dk1"/>
                </a:solidFill>
                <a:latin typeface="Consolas"/>
                <a:ea typeface="Consolas"/>
                <a:cs typeface="Consolas"/>
                <a:sym typeface="Consolas"/>
              </a:rPr>
              <a:t>'data/mnist'</a:t>
            </a:r>
            <a:r>
              <a:rPr lang="en" sz="1400">
                <a:solidFill>
                  <a:srgbClr val="FFFFFF"/>
                </a:solidFill>
                <a:latin typeface="Consolas"/>
                <a:ea typeface="Consolas"/>
                <a:cs typeface="Consolas"/>
                <a:sym typeface="Consolas"/>
              </a:rPr>
              <a:t>, one_hot=True) </a:t>
            </a:r>
            <a:endParaRPr sz="1400">
              <a:solidFill>
                <a:srgbClr val="FFFFFF"/>
              </a:solidFill>
              <a:latin typeface="Consolas"/>
              <a:ea typeface="Consolas"/>
              <a:cs typeface="Consolas"/>
              <a:sym typeface="Consolas"/>
            </a:endParaRPr>
          </a:p>
          <a:p>
            <a:pPr marL="0" lvl="0" indent="0" rtl="0">
              <a:spcBef>
                <a:spcPts val="0"/>
              </a:spcBef>
              <a:spcAft>
                <a:spcPts val="0"/>
              </a:spcAft>
              <a:buNone/>
            </a:pP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MNIST.train: 55,000 examples</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MNIST.validation: 5,000 examples</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MNIST.test: 10,000 examples</a:t>
            </a:r>
            <a:endParaRPr sz="1400">
              <a:solidFill>
                <a:srgbClr val="FFFFFF"/>
              </a:solidFill>
              <a:latin typeface="Consolas"/>
              <a:ea typeface="Consolas"/>
              <a:cs typeface="Consolas"/>
              <a:sym typeface="Consolas"/>
            </a:endParaRPr>
          </a:p>
          <a:p>
            <a:pPr marL="0" lvl="0" indent="0" rtl="0">
              <a:spcBef>
                <a:spcPts val="0"/>
              </a:spcBef>
              <a:spcAft>
                <a:spcPts val="0"/>
              </a:spcAft>
              <a:buNone/>
            </a:pPr>
            <a:endParaRPr sz="1400">
              <a:solidFill>
                <a:srgbClr val="FFFFFF"/>
              </a:solidFill>
              <a:latin typeface="Consolas"/>
              <a:ea typeface="Consolas"/>
              <a:cs typeface="Consolas"/>
              <a:sym typeface="Consolas"/>
            </a:endParaRPr>
          </a:p>
        </p:txBody>
      </p:sp>
      <p:sp>
        <p:nvSpPr>
          <p:cNvPr id="655" name="Shape 6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219</a:t>
            </a:fld>
            <a:endParaRPr/>
          </a:p>
        </p:txBody>
      </p:sp>
      <p:sp>
        <p:nvSpPr>
          <p:cNvPr id="656" name="Shape 656"/>
          <p:cNvSpPr txBox="1"/>
          <p:nvPr/>
        </p:nvSpPr>
        <p:spPr>
          <a:xfrm>
            <a:off x="4951725" y="1973100"/>
            <a:ext cx="3729300" cy="1197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EFEFEF"/>
                </a:solidFill>
                <a:latin typeface="Times New Roman"/>
                <a:ea typeface="Times New Roman"/>
                <a:cs typeface="Times New Roman"/>
                <a:sym typeface="Times New Roman"/>
              </a:rPr>
              <a:t>No immediate way to convert Python generators to tf.data.Dataset</a:t>
            </a:r>
            <a:endParaRPr>
              <a:solidFill>
                <a:srgbClr val="EFEFE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460542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tf.Session()</a:t>
            </a:r>
            <a:endParaRPr b="1">
              <a:latin typeface="Georgia"/>
              <a:ea typeface="Georgia"/>
              <a:cs typeface="Georgia"/>
              <a:sym typeface="Georgia"/>
            </a:endParaRPr>
          </a:p>
        </p:txBody>
      </p:sp>
      <p:sp>
        <p:nvSpPr>
          <p:cNvPr id="411" name="Shape 411"/>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latin typeface="Georgia"/>
              <a:ea typeface="Georgia"/>
              <a:cs typeface="Georgia"/>
              <a:sym typeface="Georgia"/>
            </a:endParaRPr>
          </a:p>
          <a:p>
            <a:pPr marL="0" lvl="0" indent="0" algn="ctr" rtl="0">
              <a:spcBef>
                <a:spcPts val="1600"/>
              </a:spcBef>
              <a:spcAft>
                <a:spcPts val="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a:p>
            <a:pPr marL="0" lvl="0" indent="0" algn="ctr" rtl="0">
              <a:spcBef>
                <a:spcPts val="1600"/>
              </a:spcBef>
              <a:spcAft>
                <a:spcPts val="0"/>
              </a:spcAft>
              <a:buNone/>
            </a:pPr>
            <a:br>
              <a:rPr lang="en">
                <a:latin typeface="Georgia"/>
                <a:ea typeface="Georgia"/>
                <a:cs typeface="Georgia"/>
                <a:sym typeface="Georgia"/>
              </a:rPr>
            </a:br>
            <a:r>
              <a:rPr lang="en">
                <a:latin typeface="Georgia"/>
                <a:ea typeface="Georgia"/>
                <a:cs typeface="Georgia"/>
                <a:sym typeface="Georgia"/>
              </a:rPr>
              <a:t>Session will also allocate memory to store the current values of variables.</a:t>
            </a:r>
            <a:endParaRPr>
              <a:latin typeface="Georgia"/>
              <a:ea typeface="Georgia"/>
              <a:cs typeface="Georgia"/>
              <a:sym typeface="Georgia"/>
            </a:endParaRPr>
          </a:p>
          <a:p>
            <a:pPr marL="0" lvl="0" indent="0" algn="ctr" rtl="0">
              <a:spcBef>
                <a:spcPts val="1600"/>
              </a:spcBef>
              <a:spcAft>
                <a:spcPts val="1600"/>
              </a:spcAft>
              <a:buNone/>
            </a:pPr>
            <a:endParaRPr>
              <a:latin typeface="Georgia"/>
              <a:ea typeface="Georgia"/>
              <a:cs typeface="Georgia"/>
              <a:sym typeface="Georgia"/>
            </a:endParaRPr>
          </a:p>
        </p:txBody>
      </p:sp>
      <p:sp>
        <p:nvSpPr>
          <p:cNvPr id="412" name="Shape 4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lt2"/>
                </a:solidFill>
              </a:rPr>
              <a:t>22</a:t>
            </a:fld>
            <a:endParaRPr>
              <a:solidFill>
                <a:schemeClr val="lt2"/>
              </a:solidFill>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Shape 6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Process data</a:t>
            </a:r>
            <a:endParaRPr b="1">
              <a:latin typeface="Georgia"/>
              <a:ea typeface="Georgia"/>
              <a:cs typeface="Georgia"/>
              <a:sym typeface="Georgia"/>
            </a:endParaRPr>
          </a:p>
        </p:txBody>
      </p:sp>
      <p:sp>
        <p:nvSpPr>
          <p:cNvPr id="662" name="Shape 662"/>
          <p:cNvSpPr txBox="1">
            <a:spLocks noGrp="1"/>
          </p:cNvSpPr>
          <p:nvPr>
            <p:ph type="body" idx="1"/>
          </p:nvPr>
        </p:nvSpPr>
        <p:spPr>
          <a:xfrm>
            <a:off x="272500" y="1199488"/>
            <a:ext cx="8520600" cy="127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rgbClr val="FFFFFF"/>
                </a:solidFill>
                <a:latin typeface="Consolas"/>
                <a:ea typeface="Consolas"/>
                <a:cs typeface="Consolas"/>
                <a:sym typeface="Consolas"/>
              </a:rPr>
              <a:t>mnist_folder = 'data/mnist'</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utils.download_mnist(mnist_folder)</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train, val, test = utils.read_mnist(mnist_folder, flatten=True)</a:t>
            </a:r>
            <a:endParaRPr sz="1400">
              <a:solidFill>
                <a:srgbClr val="FFFFFF"/>
              </a:solidFill>
              <a:latin typeface="Consolas"/>
              <a:ea typeface="Consolas"/>
              <a:cs typeface="Consolas"/>
              <a:sym typeface="Consolas"/>
            </a:endParaRPr>
          </a:p>
          <a:p>
            <a:pPr marL="0" lvl="0" indent="0" rtl="0">
              <a:spcBef>
                <a:spcPts val="0"/>
              </a:spcBef>
              <a:spcAft>
                <a:spcPts val="0"/>
              </a:spcAft>
              <a:buNone/>
            </a:pPr>
            <a:endParaRPr sz="1400">
              <a:solidFill>
                <a:srgbClr val="FFFFFF"/>
              </a:solidFill>
              <a:latin typeface="Consolas"/>
              <a:ea typeface="Consolas"/>
              <a:cs typeface="Consolas"/>
              <a:sym typeface="Consolas"/>
            </a:endParaRPr>
          </a:p>
        </p:txBody>
      </p:sp>
      <p:sp>
        <p:nvSpPr>
          <p:cNvPr id="663" name="Shape 6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220</a:t>
            </a:fld>
            <a:endParaRPr/>
          </a:p>
        </p:txBody>
      </p:sp>
    </p:spTree>
    <p:extLst>
      <p:ext uri="{BB962C8B-B14F-4D97-AF65-F5344CB8AC3E}">
        <p14:creationId xmlns:p14="http://schemas.microsoft.com/office/powerpoint/2010/main" val="30315682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Shape 6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Create datasets</a:t>
            </a:r>
            <a:endParaRPr b="1">
              <a:latin typeface="Georgia"/>
              <a:ea typeface="Georgia"/>
              <a:cs typeface="Georgia"/>
              <a:sym typeface="Georgia"/>
            </a:endParaRPr>
          </a:p>
        </p:txBody>
      </p:sp>
      <p:sp>
        <p:nvSpPr>
          <p:cNvPr id="669" name="Shape 669"/>
          <p:cNvSpPr txBox="1">
            <a:spLocks noGrp="1"/>
          </p:cNvSpPr>
          <p:nvPr>
            <p:ph type="body" idx="1"/>
          </p:nvPr>
        </p:nvSpPr>
        <p:spPr>
          <a:xfrm>
            <a:off x="272500" y="1199505"/>
            <a:ext cx="8520600" cy="1835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rgbClr val="666666"/>
                </a:solidFill>
                <a:latin typeface="Consolas"/>
                <a:ea typeface="Consolas"/>
                <a:cs typeface="Consolas"/>
                <a:sym typeface="Consolas"/>
              </a:rPr>
              <a:t>mnist_folder = 'data/mnist'</a:t>
            </a:r>
            <a:endParaRPr sz="1400">
              <a:solidFill>
                <a:srgbClr val="666666"/>
              </a:solidFill>
              <a:latin typeface="Consolas"/>
              <a:ea typeface="Consolas"/>
              <a:cs typeface="Consolas"/>
              <a:sym typeface="Consolas"/>
            </a:endParaRPr>
          </a:p>
          <a:p>
            <a:pPr marL="0" lvl="0" indent="0" rtl="0">
              <a:spcBef>
                <a:spcPts val="0"/>
              </a:spcBef>
              <a:spcAft>
                <a:spcPts val="0"/>
              </a:spcAft>
              <a:buNone/>
            </a:pPr>
            <a:r>
              <a:rPr lang="en" sz="1400">
                <a:solidFill>
                  <a:srgbClr val="666666"/>
                </a:solidFill>
                <a:latin typeface="Consolas"/>
                <a:ea typeface="Consolas"/>
                <a:cs typeface="Consolas"/>
                <a:sym typeface="Consolas"/>
              </a:rPr>
              <a:t>utils.download_mnist(mnist_folder)</a:t>
            </a:r>
            <a:endParaRPr sz="1400">
              <a:solidFill>
                <a:srgbClr val="666666"/>
              </a:solidFill>
              <a:latin typeface="Consolas"/>
              <a:ea typeface="Consolas"/>
              <a:cs typeface="Consolas"/>
              <a:sym typeface="Consolas"/>
            </a:endParaRPr>
          </a:p>
          <a:p>
            <a:pPr marL="0" lvl="0" indent="0" rtl="0">
              <a:spcBef>
                <a:spcPts val="0"/>
              </a:spcBef>
              <a:spcAft>
                <a:spcPts val="0"/>
              </a:spcAft>
              <a:buNone/>
            </a:pPr>
            <a:r>
              <a:rPr lang="en" sz="1400">
                <a:solidFill>
                  <a:srgbClr val="666666"/>
                </a:solidFill>
                <a:latin typeface="Consolas"/>
                <a:ea typeface="Consolas"/>
                <a:cs typeface="Consolas"/>
                <a:sym typeface="Consolas"/>
              </a:rPr>
              <a:t>train, val, test = utils.read_mnist(mnist_folder, flatten=True)</a:t>
            </a:r>
            <a:endParaRPr sz="1400">
              <a:solidFill>
                <a:srgbClr val="666666"/>
              </a:solidFill>
              <a:latin typeface="Consolas"/>
              <a:ea typeface="Consolas"/>
              <a:cs typeface="Consolas"/>
              <a:sym typeface="Consolas"/>
            </a:endParaRPr>
          </a:p>
          <a:p>
            <a:pPr marL="0" lvl="0" indent="0" rtl="0">
              <a:spcBef>
                <a:spcPts val="0"/>
              </a:spcBef>
              <a:spcAft>
                <a:spcPts val="0"/>
              </a:spcAft>
              <a:buNone/>
            </a:pP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train_data = tf.data.Dataset.from_tensor_slices(train)</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train_data = train_data.shuffle(10000) # optional</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test_data = tf.data.Dataset.from_tensor_slices(test)</a:t>
            </a:r>
            <a:endParaRPr sz="1400">
              <a:solidFill>
                <a:srgbClr val="FFFFFF"/>
              </a:solidFill>
              <a:latin typeface="Consolas"/>
              <a:ea typeface="Consolas"/>
              <a:cs typeface="Consolas"/>
              <a:sym typeface="Consolas"/>
            </a:endParaRPr>
          </a:p>
          <a:p>
            <a:pPr marL="0" lvl="0" indent="0" rtl="0">
              <a:spcBef>
                <a:spcPts val="0"/>
              </a:spcBef>
              <a:spcAft>
                <a:spcPts val="0"/>
              </a:spcAft>
              <a:buNone/>
            </a:pPr>
            <a:endParaRPr sz="1400">
              <a:solidFill>
                <a:srgbClr val="FFFFFF"/>
              </a:solidFill>
              <a:latin typeface="Consolas"/>
              <a:ea typeface="Consolas"/>
              <a:cs typeface="Consolas"/>
              <a:sym typeface="Consolas"/>
            </a:endParaRPr>
          </a:p>
        </p:txBody>
      </p:sp>
      <p:sp>
        <p:nvSpPr>
          <p:cNvPr id="670" name="Shape 6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221</a:t>
            </a:fld>
            <a:endParaRPr/>
          </a:p>
        </p:txBody>
      </p:sp>
    </p:spTree>
    <p:extLst>
      <p:ext uri="{BB962C8B-B14F-4D97-AF65-F5344CB8AC3E}">
        <p14:creationId xmlns:p14="http://schemas.microsoft.com/office/powerpoint/2010/main" val="16690438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Shape 6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Create iterator</a:t>
            </a:r>
            <a:endParaRPr b="1">
              <a:latin typeface="Georgia"/>
              <a:ea typeface="Georgia"/>
              <a:cs typeface="Georgia"/>
              <a:sym typeface="Georgia"/>
            </a:endParaRPr>
          </a:p>
        </p:txBody>
      </p:sp>
      <p:sp>
        <p:nvSpPr>
          <p:cNvPr id="676" name="Shape 676"/>
          <p:cNvSpPr txBox="1">
            <a:spLocks noGrp="1"/>
          </p:cNvSpPr>
          <p:nvPr>
            <p:ph type="body" idx="1"/>
          </p:nvPr>
        </p:nvSpPr>
        <p:spPr>
          <a:xfrm>
            <a:off x="272500" y="1199497"/>
            <a:ext cx="8520600" cy="2956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rgbClr val="666666"/>
                </a:solidFill>
                <a:latin typeface="Consolas"/>
                <a:ea typeface="Consolas"/>
                <a:cs typeface="Consolas"/>
                <a:sym typeface="Consolas"/>
              </a:rPr>
              <a:t>mnist_folder = 'data/mnist'</a:t>
            </a:r>
            <a:endParaRPr sz="1400">
              <a:solidFill>
                <a:srgbClr val="666666"/>
              </a:solidFill>
              <a:latin typeface="Consolas"/>
              <a:ea typeface="Consolas"/>
              <a:cs typeface="Consolas"/>
              <a:sym typeface="Consolas"/>
            </a:endParaRPr>
          </a:p>
          <a:p>
            <a:pPr marL="0" lvl="0" indent="0" rtl="0">
              <a:spcBef>
                <a:spcPts val="0"/>
              </a:spcBef>
              <a:spcAft>
                <a:spcPts val="0"/>
              </a:spcAft>
              <a:buNone/>
            </a:pPr>
            <a:r>
              <a:rPr lang="en" sz="1400">
                <a:solidFill>
                  <a:srgbClr val="666666"/>
                </a:solidFill>
                <a:latin typeface="Consolas"/>
                <a:ea typeface="Consolas"/>
                <a:cs typeface="Consolas"/>
                <a:sym typeface="Consolas"/>
              </a:rPr>
              <a:t>utils.download_mnist(mnist_folder)</a:t>
            </a:r>
            <a:endParaRPr sz="1400">
              <a:solidFill>
                <a:srgbClr val="666666"/>
              </a:solidFill>
              <a:latin typeface="Consolas"/>
              <a:ea typeface="Consolas"/>
              <a:cs typeface="Consolas"/>
              <a:sym typeface="Consolas"/>
            </a:endParaRPr>
          </a:p>
          <a:p>
            <a:pPr marL="0" lvl="0" indent="0" rtl="0">
              <a:spcBef>
                <a:spcPts val="0"/>
              </a:spcBef>
              <a:spcAft>
                <a:spcPts val="0"/>
              </a:spcAft>
              <a:buNone/>
            </a:pPr>
            <a:r>
              <a:rPr lang="en" sz="1400">
                <a:solidFill>
                  <a:srgbClr val="666666"/>
                </a:solidFill>
                <a:latin typeface="Consolas"/>
                <a:ea typeface="Consolas"/>
                <a:cs typeface="Consolas"/>
                <a:sym typeface="Consolas"/>
              </a:rPr>
              <a:t>train, val, test = utils.read_mnist(mnist_folder, flatten=True)</a:t>
            </a:r>
            <a:endParaRPr sz="1400">
              <a:solidFill>
                <a:srgbClr val="666666"/>
              </a:solidFill>
              <a:latin typeface="Consolas"/>
              <a:ea typeface="Consolas"/>
              <a:cs typeface="Consolas"/>
              <a:sym typeface="Consolas"/>
            </a:endParaRPr>
          </a:p>
          <a:p>
            <a:pPr marL="0" lvl="0" indent="0" rtl="0">
              <a:spcBef>
                <a:spcPts val="0"/>
              </a:spcBef>
              <a:spcAft>
                <a:spcPts val="0"/>
              </a:spcAft>
              <a:buNone/>
            </a:pPr>
            <a:endParaRPr sz="1400">
              <a:solidFill>
                <a:srgbClr val="666666"/>
              </a:solidFill>
              <a:latin typeface="Consolas"/>
              <a:ea typeface="Consolas"/>
              <a:cs typeface="Consolas"/>
              <a:sym typeface="Consolas"/>
            </a:endParaRPr>
          </a:p>
          <a:p>
            <a:pPr marL="0" lvl="0" indent="0" rtl="0">
              <a:spcBef>
                <a:spcPts val="0"/>
              </a:spcBef>
              <a:spcAft>
                <a:spcPts val="0"/>
              </a:spcAft>
              <a:buNone/>
            </a:pPr>
            <a:r>
              <a:rPr lang="en" sz="1400">
                <a:solidFill>
                  <a:srgbClr val="666666"/>
                </a:solidFill>
                <a:latin typeface="Consolas"/>
                <a:ea typeface="Consolas"/>
                <a:cs typeface="Consolas"/>
                <a:sym typeface="Consolas"/>
              </a:rPr>
              <a:t>train_data = tf.data.Dataset.from_tensor_slices(train)</a:t>
            </a:r>
            <a:br>
              <a:rPr lang="en" sz="1400">
                <a:solidFill>
                  <a:srgbClr val="666666"/>
                </a:solidFill>
                <a:latin typeface="Consolas"/>
                <a:ea typeface="Consolas"/>
                <a:cs typeface="Consolas"/>
                <a:sym typeface="Consolas"/>
              </a:rPr>
            </a:br>
            <a:r>
              <a:rPr lang="en" sz="1400">
                <a:solidFill>
                  <a:srgbClr val="666666"/>
                </a:solidFill>
                <a:latin typeface="Consolas"/>
                <a:ea typeface="Consolas"/>
                <a:cs typeface="Consolas"/>
                <a:sym typeface="Consolas"/>
              </a:rPr>
              <a:t>train_data = train_data.shuffle(10000) # optional</a:t>
            </a:r>
            <a:endParaRPr sz="1400">
              <a:solidFill>
                <a:srgbClr val="666666"/>
              </a:solidFill>
              <a:latin typeface="Consolas"/>
              <a:ea typeface="Consolas"/>
              <a:cs typeface="Consolas"/>
              <a:sym typeface="Consolas"/>
            </a:endParaRPr>
          </a:p>
          <a:p>
            <a:pPr marL="0" lvl="0" indent="0" rtl="0">
              <a:spcBef>
                <a:spcPts val="0"/>
              </a:spcBef>
              <a:spcAft>
                <a:spcPts val="0"/>
              </a:spcAft>
              <a:buNone/>
            </a:pPr>
            <a:r>
              <a:rPr lang="en" sz="1400">
                <a:solidFill>
                  <a:srgbClr val="666666"/>
                </a:solidFill>
                <a:latin typeface="Consolas"/>
                <a:ea typeface="Consolas"/>
                <a:cs typeface="Consolas"/>
                <a:sym typeface="Consolas"/>
              </a:rPr>
              <a:t>test_data = tf.data.Dataset.from_tensor_slices(test)</a:t>
            </a:r>
            <a:endParaRPr sz="1400">
              <a:solidFill>
                <a:srgbClr val="666666"/>
              </a:solidFill>
              <a:latin typeface="Consolas"/>
              <a:ea typeface="Consolas"/>
              <a:cs typeface="Consolas"/>
              <a:sym typeface="Consolas"/>
            </a:endParaRPr>
          </a:p>
          <a:p>
            <a:pPr marL="0" lvl="0" indent="0" rtl="0">
              <a:spcBef>
                <a:spcPts val="0"/>
              </a:spcBef>
              <a:spcAft>
                <a:spcPts val="0"/>
              </a:spcAft>
              <a:buNone/>
            </a:pP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iterator = train_data.make_initializable_iterator()</a:t>
            </a:r>
            <a:endParaRPr sz="1400">
              <a:solidFill>
                <a:srgbClr val="FFFFFF"/>
              </a:solidFill>
              <a:latin typeface="Consolas"/>
              <a:ea typeface="Consolas"/>
              <a:cs typeface="Consolas"/>
              <a:sym typeface="Consolas"/>
            </a:endParaRPr>
          </a:p>
        </p:txBody>
      </p:sp>
      <p:sp>
        <p:nvSpPr>
          <p:cNvPr id="677" name="Shape 6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222</a:t>
            </a:fld>
            <a:endParaRPr/>
          </a:p>
        </p:txBody>
      </p:sp>
    </p:spTree>
    <p:extLst>
      <p:ext uri="{BB962C8B-B14F-4D97-AF65-F5344CB8AC3E}">
        <p14:creationId xmlns:p14="http://schemas.microsoft.com/office/powerpoint/2010/main" val="100149955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Shape 6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Create iterator</a:t>
            </a:r>
            <a:endParaRPr b="1">
              <a:latin typeface="Georgia"/>
              <a:ea typeface="Georgia"/>
              <a:cs typeface="Georgia"/>
              <a:sym typeface="Georgia"/>
            </a:endParaRPr>
          </a:p>
        </p:txBody>
      </p:sp>
      <p:sp>
        <p:nvSpPr>
          <p:cNvPr id="683" name="Shape 683"/>
          <p:cNvSpPr txBox="1">
            <a:spLocks noGrp="1"/>
          </p:cNvSpPr>
          <p:nvPr>
            <p:ph type="body" idx="1"/>
          </p:nvPr>
        </p:nvSpPr>
        <p:spPr>
          <a:xfrm>
            <a:off x="272500" y="1199501"/>
            <a:ext cx="8520600" cy="3651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rgbClr val="666666"/>
                </a:solidFill>
                <a:latin typeface="Consolas"/>
                <a:ea typeface="Consolas"/>
                <a:cs typeface="Consolas"/>
                <a:sym typeface="Consolas"/>
              </a:rPr>
              <a:t>mnist_folder = 'data/mnist'</a:t>
            </a:r>
            <a:endParaRPr sz="1400">
              <a:solidFill>
                <a:srgbClr val="666666"/>
              </a:solidFill>
              <a:latin typeface="Consolas"/>
              <a:ea typeface="Consolas"/>
              <a:cs typeface="Consolas"/>
              <a:sym typeface="Consolas"/>
            </a:endParaRPr>
          </a:p>
          <a:p>
            <a:pPr marL="0" lvl="0" indent="0" rtl="0">
              <a:spcBef>
                <a:spcPts val="0"/>
              </a:spcBef>
              <a:spcAft>
                <a:spcPts val="0"/>
              </a:spcAft>
              <a:buNone/>
            </a:pPr>
            <a:r>
              <a:rPr lang="en" sz="1400">
                <a:solidFill>
                  <a:srgbClr val="666666"/>
                </a:solidFill>
                <a:latin typeface="Consolas"/>
                <a:ea typeface="Consolas"/>
                <a:cs typeface="Consolas"/>
                <a:sym typeface="Consolas"/>
              </a:rPr>
              <a:t>utils.download_mnist(mnist_folder)</a:t>
            </a:r>
            <a:endParaRPr sz="1400">
              <a:solidFill>
                <a:srgbClr val="666666"/>
              </a:solidFill>
              <a:latin typeface="Consolas"/>
              <a:ea typeface="Consolas"/>
              <a:cs typeface="Consolas"/>
              <a:sym typeface="Consolas"/>
            </a:endParaRPr>
          </a:p>
          <a:p>
            <a:pPr marL="0" lvl="0" indent="0" rtl="0">
              <a:spcBef>
                <a:spcPts val="0"/>
              </a:spcBef>
              <a:spcAft>
                <a:spcPts val="0"/>
              </a:spcAft>
              <a:buNone/>
            </a:pPr>
            <a:r>
              <a:rPr lang="en" sz="1400">
                <a:solidFill>
                  <a:srgbClr val="666666"/>
                </a:solidFill>
                <a:latin typeface="Consolas"/>
                <a:ea typeface="Consolas"/>
                <a:cs typeface="Consolas"/>
                <a:sym typeface="Consolas"/>
              </a:rPr>
              <a:t>train, val, test = utils.read_mnist(mnist_folder, flatten=True)</a:t>
            </a:r>
            <a:endParaRPr sz="1400">
              <a:solidFill>
                <a:srgbClr val="666666"/>
              </a:solidFill>
              <a:latin typeface="Consolas"/>
              <a:ea typeface="Consolas"/>
              <a:cs typeface="Consolas"/>
              <a:sym typeface="Consolas"/>
            </a:endParaRPr>
          </a:p>
          <a:p>
            <a:pPr marL="0" lvl="0" indent="0" rtl="0">
              <a:spcBef>
                <a:spcPts val="0"/>
              </a:spcBef>
              <a:spcAft>
                <a:spcPts val="0"/>
              </a:spcAft>
              <a:buNone/>
            </a:pPr>
            <a:endParaRPr sz="1400">
              <a:solidFill>
                <a:srgbClr val="666666"/>
              </a:solidFill>
              <a:latin typeface="Consolas"/>
              <a:ea typeface="Consolas"/>
              <a:cs typeface="Consolas"/>
              <a:sym typeface="Consolas"/>
            </a:endParaRPr>
          </a:p>
          <a:p>
            <a:pPr marL="0" lvl="0" indent="0" rtl="0">
              <a:spcBef>
                <a:spcPts val="0"/>
              </a:spcBef>
              <a:spcAft>
                <a:spcPts val="0"/>
              </a:spcAft>
              <a:buNone/>
            </a:pPr>
            <a:r>
              <a:rPr lang="en" sz="1400">
                <a:solidFill>
                  <a:srgbClr val="666666"/>
                </a:solidFill>
                <a:latin typeface="Consolas"/>
                <a:ea typeface="Consolas"/>
                <a:cs typeface="Consolas"/>
                <a:sym typeface="Consolas"/>
              </a:rPr>
              <a:t>train_data = tf.data.Dataset.from_tensor_slices(train)</a:t>
            </a:r>
            <a:br>
              <a:rPr lang="en" sz="1400">
                <a:solidFill>
                  <a:srgbClr val="666666"/>
                </a:solidFill>
                <a:latin typeface="Consolas"/>
                <a:ea typeface="Consolas"/>
                <a:cs typeface="Consolas"/>
                <a:sym typeface="Consolas"/>
              </a:rPr>
            </a:br>
            <a:r>
              <a:rPr lang="en" sz="1400">
                <a:solidFill>
                  <a:srgbClr val="666666"/>
                </a:solidFill>
                <a:latin typeface="Consolas"/>
                <a:ea typeface="Consolas"/>
                <a:cs typeface="Consolas"/>
                <a:sym typeface="Consolas"/>
              </a:rPr>
              <a:t>train_data = train_data.shuffle(10000) # optional</a:t>
            </a:r>
            <a:endParaRPr sz="1400">
              <a:solidFill>
                <a:srgbClr val="666666"/>
              </a:solidFill>
              <a:latin typeface="Consolas"/>
              <a:ea typeface="Consolas"/>
              <a:cs typeface="Consolas"/>
              <a:sym typeface="Consolas"/>
            </a:endParaRPr>
          </a:p>
          <a:p>
            <a:pPr marL="0" lvl="0" indent="0" rtl="0">
              <a:spcBef>
                <a:spcPts val="0"/>
              </a:spcBef>
              <a:spcAft>
                <a:spcPts val="0"/>
              </a:spcAft>
              <a:buNone/>
            </a:pPr>
            <a:r>
              <a:rPr lang="en" sz="1400">
                <a:solidFill>
                  <a:srgbClr val="666666"/>
                </a:solidFill>
                <a:latin typeface="Consolas"/>
                <a:ea typeface="Consolas"/>
                <a:cs typeface="Consolas"/>
                <a:sym typeface="Consolas"/>
              </a:rPr>
              <a:t>test_data = tf.data.Dataset.from_tensor_slices(test)</a:t>
            </a:r>
            <a:endParaRPr sz="1400">
              <a:solidFill>
                <a:srgbClr val="666666"/>
              </a:solidFill>
              <a:latin typeface="Consolas"/>
              <a:ea typeface="Consolas"/>
              <a:cs typeface="Consolas"/>
              <a:sym typeface="Consolas"/>
            </a:endParaRPr>
          </a:p>
          <a:p>
            <a:pPr marL="0" lvl="0" indent="0" rtl="0">
              <a:spcBef>
                <a:spcPts val="0"/>
              </a:spcBef>
              <a:spcAft>
                <a:spcPts val="0"/>
              </a:spcAft>
              <a:buNone/>
            </a:pP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iterator = train_data.make_initializable_iterator()</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img, label = iterator.get_next()</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a:t>
            </a:r>
            <a:endParaRPr sz="1400">
              <a:solidFill>
                <a:srgbClr val="FFFFFF"/>
              </a:solidFill>
              <a:latin typeface="Consolas"/>
              <a:ea typeface="Consolas"/>
              <a:cs typeface="Consolas"/>
              <a:sym typeface="Consolas"/>
            </a:endParaRPr>
          </a:p>
          <a:p>
            <a:pPr marL="0" lvl="0" indent="0" rtl="0">
              <a:spcBef>
                <a:spcPts val="0"/>
              </a:spcBef>
              <a:spcAft>
                <a:spcPts val="0"/>
              </a:spcAft>
              <a:buNone/>
            </a:pPr>
            <a:endParaRPr sz="1400">
              <a:solidFill>
                <a:srgbClr val="FFFFFF"/>
              </a:solidFill>
              <a:latin typeface="Consolas"/>
              <a:ea typeface="Consolas"/>
              <a:cs typeface="Consolas"/>
              <a:sym typeface="Consolas"/>
            </a:endParaRPr>
          </a:p>
        </p:txBody>
      </p:sp>
      <p:sp>
        <p:nvSpPr>
          <p:cNvPr id="684" name="Shape 6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223</a:t>
            </a:fld>
            <a:endParaRPr/>
          </a:p>
        </p:txBody>
      </p:sp>
      <p:sp>
        <p:nvSpPr>
          <p:cNvPr id="685" name="Shape 685"/>
          <p:cNvSpPr txBox="1"/>
          <p:nvPr/>
        </p:nvSpPr>
        <p:spPr>
          <a:xfrm>
            <a:off x="6167550" y="3289075"/>
            <a:ext cx="2304900" cy="932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600">
                <a:solidFill>
                  <a:srgbClr val="FF0000"/>
                </a:solidFill>
                <a:latin typeface="Times New Roman"/>
                <a:ea typeface="Times New Roman"/>
                <a:cs typeface="Times New Roman"/>
                <a:sym typeface="Times New Roman"/>
              </a:rPr>
              <a:t>Problem?</a:t>
            </a:r>
            <a:endParaRPr sz="1600">
              <a:solidFill>
                <a:srgbClr val="FF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0831630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Create iterator</a:t>
            </a:r>
            <a:endParaRPr b="1">
              <a:latin typeface="Georgia"/>
              <a:ea typeface="Georgia"/>
              <a:cs typeface="Georgia"/>
              <a:sym typeface="Georgia"/>
            </a:endParaRPr>
          </a:p>
        </p:txBody>
      </p:sp>
      <p:sp>
        <p:nvSpPr>
          <p:cNvPr id="691" name="Shape 691"/>
          <p:cNvSpPr txBox="1">
            <a:spLocks noGrp="1"/>
          </p:cNvSpPr>
          <p:nvPr>
            <p:ph type="body" idx="1"/>
          </p:nvPr>
        </p:nvSpPr>
        <p:spPr>
          <a:xfrm>
            <a:off x="272500" y="1199501"/>
            <a:ext cx="8520600" cy="3651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rgbClr val="666666"/>
                </a:solidFill>
                <a:latin typeface="Consolas"/>
                <a:ea typeface="Consolas"/>
                <a:cs typeface="Consolas"/>
                <a:sym typeface="Consolas"/>
              </a:rPr>
              <a:t>mnist_folder = 'data/mnist'</a:t>
            </a:r>
            <a:endParaRPr sz="1400">
              <a:solidFill>
                <a:srgbClr val="666666"/>
              </a:solidFill>
              <a:latin typeface="Consolas"/>
              <a:ea typeface="Consolas"/>
              <a:cs typeface="Consolas"/>
              <a:sym typeface="Consolas"/>
            </a:endParaRPr>
          </a:p>
          <a:p>
            <a:pPr marL="0" lvl="0" indent="0" rtl="0">
              <a:spcBef>
                <a:spcPts val="0"/>
              </a:spcBef>
              <a:spcAft>
                <a:spcPts val="0"/>
              </a:spcAft>
              <a:buNone/>
            </a:pPr>
            <a:r>
              <a:rPr lang="en" sz="1400">
                <a:solidFill>
                  <a:srgbClr val="666666"/>
                </a:solidFill>
                <a:latin typeface="Consolas"/>
                <a:ea typeface="Consolas"/>
                <a:cs typeface="Consolas"/>
                <a:sym typeface="Consolas"/>
              </a:rPr>
              <a:t>utils.download_mnist(mnist_folder)</a:t>
            </a:r>
            <a:endParaRPr sz="1400">
              <a:solidFill>
                <a:srgbClr val="666666"/>
              </a:solidFill>
              <a:latin typeface="Consolas"/>
              <a:ea typeface="Consolas"/>
              <a:cs typeface="Consolas"/>
              <a:sym typeface="Consolas"/>
            </a:endParaRPr>
          </a:p>
          <a:p>
            <a:pPr marL="0" lvl="0" indent="0" rtl="0">
              <a:spcBef>
                <a:spcPts val="0"/>
              </a:spcBef>
              <a:spcAft>
                <a:spcPts val="0"/>
              </a:spcAft>
              <a:buNone/>
            </a:pPr>
            <a:r>
              <a:rPr lang="en" sz="1400">
                <a:solidFill>
                  <a:srgbClr val="666666"/>
                </a:solidFill>
                <a:latin typeface="Consolas"/>
                <a:ea typeface="Consolas"/>
                <a:cs typeface="Consolas"/>
                <a:sym typeface="Consolas"/>
              </a:rPr>
              <a:t>train, val, test = utils.read_mnist(mnist_folder, flatten=True)</a:t>
            </a:r>
            <a:endParaRPr sz="1400">
              <a:solidFill>
                <a:srgbClr val="666666"/>
              </a:solidFill>
              <a:latin typeface="Consolas"/>
              <a:ea typeface="Consolas"/>
              <a:cs typeface="Consolas"/>
              <a:sym typeface="Consolas"/>
            </a:endParaRPr>
          </a:p>
          <a:p>
            <a:pPr marL="0" lvl="0" indent="0" rtl="0">
              <a:spcBef>
                <a:spcPts val="0"/>
              </a:spcBef>
              <a:spcAft>
                <a:spcPts val="0"/>
              </a:spcAft>
              <a:buNone/>
            </a:pPr>
            <a:endParaRPr sz="1400">
              <a:solidFill>
                <a:srgbClr val="666666"/>
              </a:solidFill>
              <a:latin typeface="Consolas"/>
              <a:ea typeface="Consolas"/>
              <a:cs typeface="Consolas"/>
              <a:sym typeface="Consolas"/>
            </a:endParaRPr>
          </a:p>
          <a:p>
            <a:pPr marL="0" lvl="0" indent="0" rtl="0">
              <a:spcBef>
                <a:spcPts val="0"/>
              </a:spcBef>
              <a:spcAft>
                <a:spcPts val="0"/>
              </a:spcAft>
              <a:buNone/>
            </a:pPr>
            <a:r>
              <a:rPr lang="en" sz="1400">
                <a:solidFill>
                  <a:srgbClr val="666666"/>
                </a:solidFill>
                <a:latin typeface="Consolas"/>
                <a:ea typeface="Consolas"/>
                <a:cs typeface="Consolas"/>
                <a:sym typeface="Consolas"/>
              </a:rPr>
              <a:t>train_data = tf.data.Dataset.from_tensor_slices(train)</a:t>
            </a:r>
            <a:br>
              <a:rPr lang="en" sz="1400">
                <a:solidFill>
                  <a:srgbClr val="666666"/>
                </a:solidFill>
                <a:latin typeface="Consolas"/>
                <a:ea typeface="Consolas"/>
                <a:cs typeface="Consolas"/>
                <a:sym typeface="Consolas"/>
              </a:rPr>
            </a:br>
            <a:r>
              <a:rPr lang="en" sz="1400">
                <a:solidFill>
                  <a:srgbClr val="666666"/>
                </a:solidFill>
                <a:latin typeface="Consolas"/>
                <a:ea typeface="Consolas"/>
                <a:cs typeface="Consolas"/>
                <a:sym typeface="Consolas"/>
              </a:rPr>
              <a:t>train_data = train_data.shuffle(10000) # optional</a:t>
            </a:r>
            <a:endParaRPr sz="1400">
              <a:solidFill>
                <a:srgbClr val="666666"/>
              </a:solidFill>
              <a:latin typeface="Consolas"/>
              <a:ea typeface="Consolas"/>
              <a:cs typeface="Consolas"/>
              <a:sym typeface="Consolas"/>
            </a:endParaRPr>
          </a:p>
          <a:p>
            <a:pPr marL="0" lvl="0" indent="0" rtl="0">
              <a:spcBef>
                <a:spcPts val="0"/>
              </a:spcBef>
              <a:spcAft>
                <a:spcPts val="0"/>
              </a:spcAft>
              <a:buNone/>
            </a:pPr>
            <a:r>
              <a:rPr lang="en" sz="1400">
                <a:solidFill>
                  <a:srgbClr val="666666"/>
                </a:solidFill>
                <a:latin typeface="Consolas"/>
                <a:ea typeface="Consolas"/>
                <a:cs typeface="Consolas"/>
                <a:sym typeface="Consolas"/>
              </a:rPr>
              <a:t>test_data = tf.data.Dataset.from_tensor_slices(test)</a:t>
            </a:r>
            <a:endParaRPr sz="1400">
              <a:solidFill>
                <a:srgbClr val="666666"/>
              </a:solidFill>
              <a:latin typeface="Consolas"/>
              <a:ea typeface="Consolas"/>
              <a:cs typeface="Consolas"/>
              <a:sym typeface="Consolas"/>
            </a:endParaRPr>
          </a:p>
          <a:p>
            <a:pPr marL="0" lvl="0" indent="0" rtl="0">
              <a:spcBef>
                <a:spcPts val="0"/>
              </a:spcBef>
              <a:spcAft>
                <a:spcPts val="0"/>
              </a:spcAft>
              <a:buNone/>
            </a:pP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iterator = train_data.make_initializable_iterator()</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img, label = iterator.get_next()</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a:t>
            </a:r>
            <a:endParaRPr sz="1400">
              <a:solidFill>
                <a:srgbClr val="FFFFFF"/>
              </a:solidFill>
              <a:latin typeface="Consolas"/>
              <a:ea typeface="Consolas"/>
              <a:cs typeface="Consolas"/>
              <a:sym typeface="Consolas"/>
            </a:endParaRPr>
          </a:p>
          <a:p>
            <a:pPr marL="0" lvl="0" indent="0" rtl="0">
              <a:spcBef>
                <a:spcPts val="0"/>
              </a:spcBef>
              <a:spcAft>
                <a:spcPts val="0"/>
              </a:spcAft>
              <a:buNone/>
            </a:pP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&gt;&gt; Can only do inference with train_data. </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&gt;&gt; Need to build another subgraph with another iterator for test_data!!!</a:t>
            </a:r>
            <a:endParaRPr sz="1400">
              <a:solidFill>
                <a:srgbClr val="FFFFFF"/>
              </a:solidFill>
              <a:latin typeface="Consolas"/>
              <a:ea typeface="Consolas"/>
              <a:cs typeface="Consolas"/>
              <a:sym typeface="Consolas"/>
            </a:endParaRPr>
          </a:p>
        </p:txBody>
      </p:sp>
      <p:sp>
        <p:nvSpPr>
          <p:cNvPr id="692" name="Shape 6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224</a:t>
            </a:fld>
            <a:endParaRPr/>
          </a:p>
        </p:txBody>
      </p:sp>
      <p:pic>
        <p:nvPicPr>
          <p:cNvPr id="693" name="Shape 693"/>
          <p:cNvPicPr preferRelativeResize="0"/>
          <p:nvPr/>
        </p:nvPicPr>
        <p:blipFill>
          <a:blip r:embed="rId3">
            <a:alphaModFix/>
          </a:blip>
          <a:stretch>
            <a:fillRect/>
          </a:stretch>
        </p:blipFill>
        <p:spPr>
          <a:xfrm>
            <a:off x="7571725" y="3414975"/>
            <a:ext cx="986975" cy="986975"/>
          </a:xfrm>
          <a:prstGeom prst="rect">
            <a:avLst/>
          </a:prstGeom>
          <a:noFill/>
          <a:ln>
            <a:noFill/>
          </a:ln>
        </p:spPr>
      </p:pic>
    </p:spTree>
    <p:extLst>
      <p:ext uri="{BB962C8B-B14F-4D97-AF65-F5344CB8AC3E}">
        <p14:creationId xmlns:p14="http://schemas.microsoft.com/office/powerpoint/2010/main" val="405070315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Create iterator</a:t>
            </a:r>
            <a:endParaRPr b="1">
              <a:latin typeface="Georgia"/>
              <a:ea typeface="Georgia"/>
              <a:cs typeface="Georgia"/>
              <a:sym typeface="Georgia"/>
            </a:endParaRPr>
          </a:p>
        </p:txBody>
      </p:sp>
      <p:sp>
        <p:nvSpPr>
          <p:cNvPr id="699" name="Shape 699"/>
          <p:cNvSpPr txBox="1">
            <a:spLocks noGrp="1"/>
          </p:cNvSpPr>
          <p:nvPr>
            <p:ph type="body" idx="1"/>
          </p:nvPr>
        </p:nvSpPr>
        <p:spPr>
          <a:xfrm>
            <a:off x="272500" y="1199501"/>
            <a:ext cx="8520600" cy="3651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rgbClr val="666666"/>
                </a:solidFill>
                <a:latin typeface="Consolas"/>
                <a:ea typeface="Consolas"/>
                <a:cs typeface="Consolas"/>
                <a:sym typeface="Consolas"/>
              </a:rPr>
              <a:t>mnist_folder = 'data/mnist'</a:t>
            </a:r>
            <a:endParaRPr sz="1400">
              <a:solidFill>
                <a:srgbClr val="666666"/>
              </a:solidFill>
              <a:latin typeface="Consolas"/>
              <a:ea typeface="Consolas"/>
              <a:cs typeface="Consolas"/>
              <a:sym typeface="Consolas"/>
            </a:endParaRPr>
          </a:p>
          <a:p>
            <a:pPr marL="0" lvl="0" indent="0" rtl="0">
              <a:spcBef>
                <a:spcPts val="0"/>
              </a:spcBef>
              <a:spcAft>
                <a:spcPts val="0"/>
              </a:spcAft>
              <a:buNone/>
            </a:pPr>
            <a:r>
              <a:rPr lang="en" sz="1400">
                <a:solidFill>
                  <a:srgbClr val="666666"/>
                </a:solidFill>
                <a:latin typeface="Consolas"/>
                <a:ea typeface="Consolas"/>
                <a:cs typeface="Consolas"/>
                <a:sym typeface="Consolas"/>
              </a:rPr>
              <a:t>utils.download_mnist(mnist_folder)</a:t>
            </a:r>
            <a:endParaRPr sz="1400">
              <a:solidFill>
                <a:srgbClr val="666666"/>
              </a:solidFill>
              <a:latin typeface="Consolas"/>
              <a:ea typeface="Consolas"/>
              <a:cs typeface="Consolas"/>
              <a:sym typeface="Consolas"/>
            </a:endParaRPr>
          </a:p>
          <a:p>
            <a:pPr marL="0" lvl="0" indent="0" rtl="0">
              <a:spcBef>
                <a:spcPts val="0"/>
              </a:spcBef>
              <a:spcAft>
                <a:spcPts val="0"/>
              </a:spcAft>
              <a:buNone/>
            </a:pPr>
            <a:r>
              <a:rPr lang="en" sz="1400">
                <a:solidFill>
                  <a:srgbClr val="666666"/>
                </a:solidFill>
                <a:latin typeface="Consolas"/>
                <a:ea typeface="Consolas"/>
                <a:cs typeface="Consolas"/>
                <a:sym typeface="Consolas"/>
              </a:rPr>
              <a:t>train, val, test = utils.read_mnist(mnist_folder, flatten=True)</a:t>
            </a:r>
            <a:endParaRPr sz="1400">
              <a:solidFill>
                <a:srgbClr val="666666"/>
              </a:solidFill>
              <a:latin typeface="Consolas"/>
              <a:ea typeface="Consolas"/>
              <a:cs typeface="Consolas"/>
              <a:sym typeface="Consolas"/>
            </a:endParaRPr>
          </a:p>
          <a:p>
            <a:pPr marL="0" lvl="0" indent="0" rtl="0">
              <a:spcBef>
                <a:spcPts val="0"/>
              </a:spcBef>
              <a:spcAft>
                <a:spcPts val="0"/>
              </a:spcAft>
              <a:buNone/>
            </a:pPr>
            <a:endParaRPr sz="1400">
              <a:solidFill>
                <a:srgbClr val="666666"/>
              </a:solidFill>
              <a:latin typeface="Consolas"/>
              <a:ea typeface="Consolas"/>
              <a:cs typeface="Consolas"/>
              <a:sym typeface="Consolas"/>
            </a:endParaRPr>
          </a:p>
          <a:p>
            <a:pPr marL="0" lvl="0" indent="0" rtl="0">
              <a:spcBef>
                <a:spcPts val="0"/>
              </a:spcBef>
              <a:spcAft>
                <a:spcPts val="0"/>
              </a:spcAft>
              <a:buNone/>
            </a:pPr>
            <a:r>
              <a:rPr lang="en" sz="1400">
                <a:solidFill>
                  <a:srgbClr val="666666"/>
                </a:solidFill>
                <a:latin typeface="Consolas"/>
                <a:ea typeface="Consolas"/>
                <a:cs typeface="Consolas"/>
                <a:sym typeface="Consolas"/>
              </a:rPr>
              <a:t>train_data = tf.data.Dataset.from_tensor_slices(train)</a:t>
            </a:r>
            <a:br>
              <a:rPr lang="en" sz="1400">
                <a:solidFill>
                  <a:srgbClr val="666666"/>
                </a:solidFill>
                <a:latin typeface="Consolas"/>
                <a:ea typeface="Consolas"/>
                <a:cs typeface="Consolas"/>
                <a:sym typeface="Consolas"/>
              </a:rPr>
            </a:br>
            <a:r>
              <a:rPr lang="en" sz="1400">
                <a:solidFill>
                  <a:srgbClr val="666666"/>
                </a:solidFill>
                <a:latin typeface="Consolas"/>
                <a:ea typeface="Consolas"/>
                <a:cs typeface="Consolas"/>
                <a:sym typeface="Consolas"/>
              </a:rPr>
              <a:t>train_data = train_data.shuffle(10000) # optional</a:t>
            </a:r>
            <a:endParaRPr sz="1400">
              <a:solidFill>
                <a:srgbClr val="666666"/>
              </a:solidFill>
              <a:latin typeface="Consolas"/>
              <a:ea typeface="Consolas"/>
              <a:cs typeface="Consolas"/>
              <a:sym typeface="Consolas"/>
            </a:endParaRPr>
          </a:p>
          <a:p>
            <a:pPr marL="0" lvl="0" indent="0" rtl="0">
              <a:spcBef>
                <a:spcPts val="0"/>
              </a:spcBef>
              <a:spcAft>
                <a:spcPts val="0"/>
              </a:spcAft>
              <a:buNone/>
            </a:pPr>
            <a:r>
              <a:rPr lang="en" sz="1400">
                <a:solidFill>
                  <a:srgbClr val="666666"/>
                </a:solidFill>
                <a:latin typeface="Consolas"/>
                <a:ea typeface="Consolas"/>
                <a:cs typeface="Consolas"/>
                <a:sym typeface="Consolas"/>
              </a:rPr>
              <a:t>test_data = tf.data.Dataset.from_tensor_slices(test)</a:t>
            </a:r>
            <a:endParaRPr sz="1400">
              <a:solidFill>
                <a:srgbClr val="666666"/>
              </a:solidFill>
              <a:latin typeface="Consolas"/>
              <a:ea typeface="Consolas"/>
              <a:cs typeface="Consolas"/>
              <a:sym typeface="Consolas"/>
            </a:endParaRPr>
          </a:p>
          <a:p>
            <a:pPr marL="0" lvl="0" indent="0" rtl="0">
              <a:spcBef>
                <a:spcPts val="0"/>
              </a:spcBef>
              <a:spcAft>
                <a:spcPts val="0"/>
              </a:spcAft>
              <a:buNone/>
            </a:pP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iterator = tf.data.Iterator.from_structure(train_data.output_types, </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                                           train_data.output_shapes)</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img, label = iterator.get_next()</a:t>
            </a:r>
            <a:endParaRPr sz="1400">
              <a:solidFill>
                <a:srgbClr val="FFFFFF"/>
              </a:solidFill>
              <a:latin typeface="Consolas"/>
              <a:ea typeface="Consolas"/>
              <a:cs typeface="Consolas"/>
              <a:sym typeface="Consolas"/>
            </a:endParaRPr>
          </a:p>
          <a:p>
            <a:pPr marL="0" lvl="0" indent="0" rtl="0">
              <a:spcBef>
                <a:spcPts val="0"/>
              </a:spcBef>
              <a:spcAft>
                <a:spcPts val="0"/>
              </a:spcAft>
              <a:buNone/>
            </a:pP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train_init = iterator.make_initializer(train_data)	# initializer for train_data</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test_init = iterator.make_initializer(test_data)	# initializer for train_data</a:t>
            </a:r>
            <a:endParaRPr sz="1400">
              <a:solidFill>
                <a:srgbClr val="FFFFFF"/>
              </a:solidFill>
              <a:latin typeface="Consolas"/>
              <a:ea typeface="Consolas"/>
              <a:cs typeface="Consolas"/>
              <a:sym typeface="Consolas"/>
            </a:endParaRPr>
          </a:p>
          <a:p>
            <a:pPr marL="0" lvl="0" indent="0" rtl="0">
              <a:spcBef>
                <a:spcPts val="0"/>
              </a:spcBef>
              <a:spcAft>
                <a:spcPts val="0"/>
              </a:spcAft>
              <a:buNone/>
            </a:pPr>
            <a:endParaRPr sz="1400">
              <a:solidFill>
                <a:srgbClr val="FFFFFF"/>
              </a:solidFill>
              <a:latin typeface="Consolas"/>
              <a:ea typeface="Consolas"/>
              <a:cs typeface="Consolas"/>
              <a:sym typeface="Consolas"/>
            </a:endParaRPr>
          </a:p>
        </p:txBody>
      </p:sp>
      <p:sp>
        <p:nvSpPr>
          <p:cNvPr id="700" name="Shape 7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225</a:t>
            </a:fld>
            <a:endParaRPr/>
          </a:p>
        </p:txBody>
      </p:sp>
      <p:pic>
        <p:nvPicPr>
          <p:cNvPr id="701" name="Shape 701"/>
          <p:cNvPicPr preferRelativeResize="0"/>
          <p:nvPr/>
        </p:nvPicPr>
        <p:blipFill>
          <a:blip r:embed="rId3">
            <a:alphaModFix/>
          </a:blip>
          <a:stretch>
            <a:fillRect/>
          </a:stretch>
        </p:blipFill>
        <p:spPr>
          <a:xfrm>
            <a:off x="7492250" y="3285250"/>
            <a:ext cx="911575" cy="911575"/>
          </a:xfrm>
          <a:prstGeom prst="rect">
            <a:avLst/>
          </a:prstGeom>
          <a:noFill/>
          <a:ln>
            <a:noFill/>
          </a:ln>
        </p:spPr>
      </p:pic>
    </p:spTree>
    <p:extLst>
      <p:ext uri="{BB962C8B-B14F-4D97-AF65-F5344CB8AC3E}">
        <p14:creationId xmlns:p14="http://schemas.microsoft.com/office/powerpoint/2010/main" val="22249504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Shape 7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Initialize iterator with the dataset you want </a:t>
            </a:r>
            <a:endParaRPr b="1">
              <a:latin typeface="Georgia"/>
              <a:ea typeface="Georgia"/>
              <a:cs typeface="Georgia"/>
              <a:sym typeface="Georgia"/>
            </a:endParaRPr>
          </a:p>
        </p:txBody>
      </p:sp>
      <p:sp>
        <p:nvSpPr>
          <p:cNvPr id="707" name="Shape 707"/>
          <p:cNvSpPr txBox="1">
            <a:spLocks noGrp="1"/>
          </p:cNvSpPr>
          <p:nvPr>
            <p:ph type="body" idx="1"/>
          </p:nvPr>
        </p:nvSpPr>
        <p:spPr>
          <a:xfrm>
            <a:off x="272500" y="1199501"/>
            <a:ext cx="8520600" cy="3651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FFFFFF"/>
                </a:solidFill>
                <a:latin typeface="Consolas"/>
                <a:ea typeface="Consolas"/>
                <a:cs typeface="Consolas"/>
                <a:sym typeface="Consolas"/>
              </a:rPr>
              <a:t>with tf.Session() as sess:</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for i in range(n_epochs):       </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a:t>
            </a:r>
            <a:r>
              <a:rPr lang="en" sz="1200">
                <a:solidFill>
                  <a:srgbClr val="FFFFFF"/>
                </a:solidFill>
                <a:highlight>
                  <a:schemeClr val="accent3"/>
                </a:highlight>
                <a:latin typeface="Consolas"/>
                <a:ea typeface="Consolas"/>
                <a:cs typeface="Consolas"/>
                <a:sym typeface="Consolas"/>
              </a:rPr>
              <a:t>sess.run(train_init)</a:t>
            </a:r>
            <a:r>
              <a:rPr lang="en" sz="1200">
                <a:solidFill>
                  <a:srgbClr val="FFFFFF"/>
                </a:solidFill>
                <a:latin typeface="Consolas"/>
                <a:ea typeface="Consolas"/>
                <a:cs typeface="Consolas"/>
                <a:sym typeface="Consolas"/>
              </a:rPr>
              <a:t>	       	# use train_init during training loop</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try:</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while True:</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_, l = sess.run([optimizer, loss])</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except tf.errors.OutOfRangeError:</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pass</a:t>
            </a:r>
            <a:endParaRPr sz="1200">
              <a:solidFill>
                <a:srgbClr val="FFFFFF"/>
              </a:solidFill>
              <a:latin typeface="Consolas"/>
              <a:ea typeface="Consolas"/>
              <a:cs typeface="Consolas"/>
              <a:sym typeface="Consolas"/>
            </a:endParaRPr>
          </a:p>
        </p:txBody>
      </p:sp>
      <p:sp>
        <p:nvSpPr>
          <p:cNvPr id="708" name="Shape 7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226</a:t>
            </a:fld>
            <a:endParaRPr/>
          </a:p>
        </p:txBody>
      </p:sp>
    </p:spTree>
    <p:extLst>
      <p:ext uri="{BB962C8B-B14F-4D97-AF65-F5344CB8AC3E}">
        <p14:creationId xmlns:p14="http://schemas.microsoft.com/office/powerpoint/2010/main" val="47942845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Shape 7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Initialize iterator with the dataset you want </a:t>
            </a:r>
            <a:endParaRPr b="1">
              <a:latin typeface="Georgia"/>
              <a:ea typeface="Georgia"/>
              <a:cs typeface="Georgia"/>
              <a:sym typeface="Georgia"/>
            </a:endParaRPr>
          </a:p>
        </p:txBody>
      </p:sp>
      <p:sp>
        <p:nvSpPr>
          <p:cNvPr id="714" name="Shape 714"/>
          <p:cNvSpPr txBox="1">
            <a:spLocks noGrp="1"/>
          </p:cNvSpPr>
          <p:nvPr>
            <p:ph type="body" idx="1"/>
          </p:nvPr>
        </p:nvSpPr>
        <p:spPr>
          <a:xfrm>
            <a:off x="272500" y="1199501"/>
            <a:ext cx="8520600" cy="3651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FFFFFF"/>
                </a:solidFill>
                <a:latin typeface="Consolas"/>
                <a:ea typeface="Consolas"/>
                <a:cs typeface="Consolas"/>
                <a:sym typeface="Consolas"/>
              </a:rPr>
              <a:t>with tf.Session() as sess:</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for i in range(n_epochs):       </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a:t>
            </a:r>
            <a:r>
              <a:rPr lang="en" sz="1200">
                <a:solidFill>
                  <a:srgbClr val="FFFFFF"/>
                </a:solidFill>
                <a:highlight>
                  <a:schemeClr val="accent3"/>
                </a:highlight>
                <a:latin typeface="Consolas"/>
                <a:ea typeface="Consolas"/>
                <a:cs typeface="Consolas"/>
                <a:sym typeface="Consolas"/>
              </a:rPr>
              <a:t>sess.run(train_init)</a:t>
            </a:r>
            <a:r>
              <a:rPr lang="en"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try:</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while True:</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_, l = sess.run([optimizer, loss])</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except tf.errors.OutOfRangeError:</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pass</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 test the model</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a:t>
            </a:r>
            <a:r>
              <a:rPr lang="en" sz="1200">
                <a:solidFill>
                  <a:srgbClr val="FFFFFF"/>
                </a:solidFill>
                <a:highlight>
                  <a:schemeClr val="accent3"/>
                </a:highlight>
                <a:latin typeface="Consolas"/>
                <a:ea typeface="Consolas"/>
                <a:cs typeface="Consolas"/>
                <a:sym typeface="Consolas"/>
              </a:rPr>
              <a:t>sess.run(test_init)</a:t>
            </a:r>
            <a:r>
              <a:rPr lang="en" sz="1200">
                <a:solidFill>
                  <a:srgbClr val="FFFFFF"/>
                </a:solidFill>
                <a:latin typeface="Consolas"/>
                <a:ea typeface="Consolas"/>
                <a:cs typeface="Consolas"/>
                <a:sym typeface="Consolas"/>
              </a:rPr>
              <a:t>				# use test_init during testing</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try:</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while True:</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sess.run(accuracy)</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except tf.errors.OutOfRangeError:</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pass</a:t>
            </a:r>
            <a:endParaRPr sz="1200">
              <a:solidFill>
                <a:srgbClr val="FFFFFF"/>
              </a:solidFill>
              <a:latin typeface="Consolas"/>
              <a:ea typeface="Consolas"/>
              <a:cs typeface="Consolas"/>
              <a:sym typeface="Consolas"/>
            </a:endParaRPr>
          </a:p>
          <a:p>
            <a:pPr marL="0" lvl="0" indent="0" rtl="0">
              <a:spcBef>
                <a:spcPts val="0"/>
              </a:spcBef>
              <a:spcAft>
                <a:spcPts val="0"/>
              </a:spcAft>
              <a:buNone/>
            </a:pPr>
            <a:endParaRPr sz="1200">
              <a:solidFill>
                <a:srgbClr val="FFFFFF"/>
              </a:solidFill>
              <a:latin typeface="Consolas"/>
              <a:ea typeface="Consolas"/>
              <a:cs typeface="Consolas"/>
              <a:sym typeface="Consolas"/>
            </a:endParaRPr>
          </a:p>
        </p:txBody>
      </p:sp>
      <p:sp>
        <p:nvSpPr>
          <p:cNvPr id="715" name="Shape 7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227</a:t>
            </a:fld>
            <a:endParaRPr/>
          </a:p>
        </p:txBody>
      </p:sp>
    </p:spTree>
    <p:extLst>
      <p:ext uri="{BB962C8B-B14F-4D97-AF65-F5344CB8AC3E}">
        <p14:creationId xmlns:p14="http://schemas.microsoft.com/office/powerpoint/2010/main" val="413648535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Shape 720"/>
          <p:cNvSpPr txBox="1">
            <a:spLocks noGrp="1"/>
          </p:cNvSpPr>
          <p:nvPr>
            <p:ph type="title"/>
          </p:nvPr>
        </p:nvSpPr>
        <p:spPr>
          <a:xfrm>
            <a:off x="389950" y="1552425"/>
            <a:ext cx="8520600" cy="90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Phase 1: Assemble our graph</a:t>
            </a:r>
            <a:endParaRPr sz="1400" b="1">
              <a:latin typeface="Georgia"/>
              <a:ea typeface="Georgia"/>
              <a:cs typeface="Georgia"/>
              <a:sym typeface="Georgia"/>
            </a:endParaRPr>
          </a:p>
        </p:txBody>
      </p:sp>
      <p:sp>
        <p:nvSpPr>
          <p:cNvPr id="721" name="Shape 7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228</a:t>
            </a:fld>
            <a:endParaRPr/>
          </a:p>
        </p:txBody>
      </p:sp>
    </p:spTree>
    <p:extLst>
      <p:ext uri="{BB962C8B-B14F-4D97-AF65-F5344CB8AC3E}">
        <p14:creationId xmlns:p14="http://schemas.microsoft.com/office/powerpoint/2010/main" val="35978817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Shape 7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Step 1: Read in data</a:t>
            </a:r>
            <a:endParaRPr b="1">
              <a:latin typeface="Georgia"/>
              <a:ea typeface="Georgia"/>
              <a:cs typeface="Georgia"/>
              <a:sym typeface="Georgia"/>
            </a:endParaRPr>
          </a:p>
        </p:txBody>
      </p:sp>
      <p:sp>
        <p:nvSpPr>
          <p:cNvPr id="727" name="Shape 727"/>
          <p:cNvSpPr txBox="1">
            <a:spLocks noGrp="1"/>
          </p:cNvSpPr>
          <p:nvPr>
            <p:ph type="body" idx="1"/>
          </p:nvPr>
        </p:nvSpPr>
        <p:spPr>
          <a:xfrm>
            <a:off x="272500" y="1839900"/>
            <a:ext cx="8520600" cy="129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EFEFEF"/>
                </a:solidFill>
                <a:latin typeface="Consolas"/>
                <a:ea typeface="Consolas"/>
                <a:cs typeface="Consolas"/>
                <a:sym typeface="Consolas"/>
              </a:rPr>
              <a:t>I already did that for you</a:t>
            </a:r>
            <a:endParaRPr baseline="30000">
              <a:solidFill>
                <a:srgbClr val="EFEFEF"/>
              </a:solidFill>
              <a:latin typeface="Consolas"/>
              <a:ea typeface="Consolas"/>
              <a:cs typeface="Consolas"/>
              <a:sym typeface="Consolas"/>
            </a:endParaRPr>
          </a:p>
        </p:txBody>
      </p:sp>
      <p:sp>
        <p:nvSpPr>
          <p:cNvPr id="728" name="Shape 728"/>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29" name="Shape 7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229</a:t>
            </a:fld>
            <a:endParaRPr/>
          </a:p>
        </p:txBody>
      </p:sp>
    </p:spTree>
    <p:extLst>
      <p:ext uri="{BB962C8B-B14F-4D97-AF65-F5344CB8AC3E}">
        <p14:creationId xmlns:p14="http://schemas.microsoft.com/office/powerpoint/2010/main" val="1811448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More graph</a:t>
            </a:r>
            <a:endParaRPr b="1">
              <a:latin typeface="Georgia"/>
              <a:ea typeface="Georgia"/>
              <a:cs typeface="Georgia"/>
              <a:sym typeface="Georgia"/>
            </a:endParaRPr>
          </a:p>
        </p:txBody>
      </p:sp>
      <p:sp>
        <p:nvSpPr>
          <p:cNvPr id="418" name="Shape 418"/>
          <p:cNvSpPr txBox="1">
            <a:spLocks noGrp="1"/>
          </p:cNvSpPr>
          <p:nvPr>
            <p:ph type="body" idx="1"/>
          </p:nvPr>
        </p:nvSpPr>
        <p:spPr>
          <a:xfrm>
            <a:off x="311700" y="1330250"/>
            <a:ext cx="8520600" cy="36591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200">
                <a:solidFill>
                  <a:srgbClr val="FFFFFF"/>
                </a:solidFill>
                <a:latin typeface="Consolas"/>
                <a:ea typeface="Consolas"/>
                <a:cs typeface="Consolas"/>
                <a:sym typeface="Consolas"/>
              </a:rPr>
              <a:t>x = 2</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y = 3</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op1 = tf.add(x,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op2 = tf.multiply(x,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op3 = tf.pow(op2, op1)</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tf.Session() as sess:</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op3 = sess.run(op3)</a:t>
            </a:r>
            <a:endParaRPr sz="1200">
              <a:solidFill>
                <a:srgbClr val="FFFFFF"/>
              </a:solidFill>
              <a:latin typeface="Consolas"/>
              <a:ea typeface="Consolas"/>
              <a:cs typeface="Consolas"/>
              <a:sym typeface="Consolas"/>
            </a:endParaRPr>
          </a:p>
        </p:txBody>
      </p:sp>
      <p:pic>
        <p:nvPicPr>
          <p:cNvPr id="419" name="Shape 419"/>
          <p:cNvPicPr preferRelativeResize="0"/>
          <p:nvPr/>
        </p:nvPicPr>
        <p:blipFill>
          <a:blip r:embed="rId3">
            <a:alphaModFix/>
          </a:blip>
          <a:stretch>
            <a:fillRect/>
          </a:stretch>
        </p:blipFill>
        <p:spPr>
          <a:xfrm>
            <a:off x="3662050" y="1466725"/>
            <a:ext cx="5170249" cy="2555424"/>
          </a:xfrm>
          <a:prstGeom prst="rect">
            <a:avLst/>
          </a:prstGeom>
          <a:noFill/>
          <a:ln>
            <a:noFill/>
          </a:ln>
        </p:spPr>
      </p:pic>
      <p:sp>
        <p:nvSpPr>
          <p:cNvPr id="420" name="Shape 420"/>
          <p:cNvSpPr txBox="1"/>
          <p:nvPr/>
        </p:nvSpPr>
        <p:spPr>
          <a:xfrm>
            <a:off x="3733125" y="1017725"/>
            <a:ext cx="3347400" cy="42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EFEFEF"/>
                </a:solidFill>
                <a:latin typeface="Times New Roman"/>
                <a:ea typeface="Times New Roman"/>
                <a:cs typeface="Times New Roman"/>
                <a:sym typeface="Times New Roman"/>
              </a:rPr>
              <a:t>Visualized by TensorBoard</a:t>
            </a:r>
            <a:endParaRPr>
              <a:solidFill>
                <a:srgbClr val="EFEFEF"/>
              </a:solidFill>
              <a:latin typeface="Times New Roman"/>
              <a:ea typeface="Times New Roman"/>
              <a:cs typeface="Times New Roman"/>
              <a:sym typeface="Times New Roman"/>
            </a:endParaRPr>
          </a:p>
        </p:txBody>
      </p:sp>
      <p:sp>
        <p:nvSpPr>
          <p:cNvPr id="421" name="Shape 4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23</a:t>
            </a:fld>
            <a:endParaRPr>
              <a:solidFill>
                <a:schemeClr val="lt2"/>
              </a:solidFill>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Shape 7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Step 2: Create datasets and iterator</a:t>
            </a:r>
            <a:endParaRPr b="1">
              <a:latin typeface="Georgia"/>
              <a:ea typeface="Georgia"/>
              <a:cs typeface="Georgia"/>
              <a:sym typeface="Georgia"/>
            </a:endParaRPr>
          </a:p>
        </p:txBody>
      </p:sp>
      <p:sp>
        <p:nvSpPr>
          <p:cNvPr id="735" name="Shape 735"/>
          <p:cNvSpPr txBox="1">
            <a:spLocks noGrp="1"/>
          </p:cNvSpPr>
          <p:nvPr>
            <p:ph type="body" idx="1"/>
          </p:nvPr>
        </p:nvSpPr>
        <p:spPr>
          <a:xfrm>
            <a:off x="272500" y="1839900"/>
            <a:ext cx="8520600" cy="1294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latin typeface="Consolas"/>
                <a:ea typeface="Consolas"/>
                <a:cs typeface="Consolas"/>
                <a:sym typeface="Consolas"/>
              </a:rPr>
              <a:t>train_data = tf.data.Dataset.from_tensor_slices(train)</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train_data = train_data.shuffle(10000) # optional</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train_data = train_data.batch(batch_size)</a:t>
            </a:r>
            <a:endParaRPr>
              <a:solidFill>
                <a:srgbClr val="FFFFFF"/>
              </a:solidFill>
              <a:latin typeface="Consolas"/>
              <a:ea typeface="Consolas"/>
              <a:cs typeface="Consolas"/>
              <a:sym typeface="Consolas"/>
            </a:endParaRPr>
          </a:p>
          <a:p>
            <a:pPr marL="0" lvl="0" indent="0" rtl="0">
              <a:spcBef>
                <a:spcPts val="1600"/>
              </a:spcBef>
              <a:spcAft>
                <a:spcPts val="0"/>
              </a:spcAft>
              <a:buNone/>
            </a:pPr>
            <a:r>
              <a:rPr lang="en">
                <a:solidFill>
                  <a:srgbClr val="FFFFFF"/>
                </a:solidFill>
                <a:latin typeface="Consolas"/>
                <a:ea typeface="Consolas"/>
                <a:cs typeface="Consolas"/>
                <a:sym typeface="Consolas"/>
              </a:rPr>
              <a:t>test_data = tf.data.Dataset.from_tensor_slices(test)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test_data = test_data.batch(batch_size)</a:t>
            </a:r>
            <a:endParaRPr>
              <a:solidFill>
                <a:srgbClr val="FFFFFF"/>
              </a:solidFill>
              <a:latin typeface="Consolas"/>
              <a:ea typeface="Consolas"/>
              <a:cs typeface="Consolas"/>
              <a:sym typeface="Consolas"/>
            </a:endParaRPr>
          </a:p>
          <a:p>
            <a:pPr marL="0" lvl="0" indent="0" rtl="0">
              <a:spcBef>
                <a:spcPts val="1600"/>
              </a:spcBef>
              <a:spcAft>
                <a:spcPts val="1600"/>
              </a:spcAft>
              <a:buNone/>
            </a:pPr>
            <a:endParaRPr>
              <a:solidFill>
                <a:srgbClr val="FFFFFF"/>
              </a:solidFill>
              <a:latin typeface="Consolas"/>
              <a:ea typeface="Consolas"/>
              <a:cs typeface="Consolas"/>
              <a:sym typeface="Consolas"/>
            </a:endParaRPr>
          </a:p>
        </p:txBody>
      </p:sp>
      <p:sp>
        <p:nvSpPr>
          <p:cNvPr id="736" name="Shape 736"/>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37" name="Shape 7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230</a:t>
            </a:fld>
            <a:endParaRPr/>
          </a:p>
        </p:txBody>
      </p:sp>
    </p:spTree>
    <p:extLst>
      <p:ext uri="{BB962C8B-B14F-4D97-AF65-F5344CB8AC3E}">
        <p14:creationId xmlns:p14="http://schemas.microsoft.com/office/powerpoint/2010/main" val="194305983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Step 2: Create datasets and iterator</a:t>
            </a:r>
            <a:endParaRPr b="1">
              <a:latin typeface="Georgia"/>
              <a:ea typeface="Georgia"/>
              <a:cs typeface="Georgia"/>
              <a:sym typeface="Georgia"/>
            </a:endParaRPr>
          </a:p>
        </p:txBody>
      </p:sp>
      <p:sp>
        <p:nvSpPr>
          <p:cNvPr id="743" name="Shape 743"/>
          <p:cNvSpPr txBox="1">
            <a:spLocks noGrp="1"/>
          </p:cNvSpPr>
          <p:nvPr>
            <p:ph type="body" idx="1"/>
          </p:nvPr>
        </p:nvSpPr>
        <p:spPr>
          <a:xfrm>
            <a:off x="272500" y="1839900"/>
            <a:ext cx="8520600" cy="2316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latin typeface="Consolas"/>
                <a:ea typeface="Consolas"/>
                <a:cs typeface="Consolas"/>
                <a:sym typeface="Consolas"/>
              </a:rPr>
              <a:t>iterator = tf.data.Iterator.from_structure(train_data.output_types, </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                                  train_data.output_shapes)</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img, label = iterator.get_next()</a:t>
            </a:r>
            <a:endParaRPr>
              <a:solidFill>
                <a:srgbClr val="FFFFFF"/>
              </a:solidFill>
              <a:latin typeface="Consolas"/>
              <a:ea typeface="Consolas"/>
              <a:cs typeface="Consolas"/>
              <a:sym typeface="Consolas"/>
            </a:endParaRPr>
          </a:p>
          <a:p>
            <a:pPr marL="0" lvl="0" indent="0" rtl="0">
              <a:spcBef>
                <a:spcPts val="1600"/>
              </a:spcBef>
              <a:spcAft>
                <a:spcPts val="0"/>
              </a:spcAft>
              <a:buNone/>
            </a:pPr>
            <a:r>
              <a:rPr lang="en">
                <a:solidFill>
                  <a:srgbClr val="FFFFFF"/>
                </a:solidFill>
                <a:latin typeface="Consolas"/>
                <a:ea typeface="Consolas"/>
                <a:cs typeface="Consolas"/>
                <a:sym typeface="Consolas"/>
              </a:rPr>
              <a:t>train_init = iterator.make_initializer(train_data)</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test_init = iterator.make_initializer(test_data)	</a:t>
            </a:r>
            <a:endParaRPr>
              <a:solidFill>
                <a:srgbClr val="FFFFFF"/>
              </a:solidFill>
              <a:latin typeface="Consolas"/>
              <a:ea typeface="Consolas"/>
              <a:cs typeface="Consolas"/>
              <a:sym typeface="Consolas"/>
            </a:endParaRPr>
          </a:p>
          <a:p>
            <a:pPr marL="0" lvl="0" indent="0" rtl="0">
              <a:spcBef>
                <a:spcPts val="1600"/>
              </a:spcBef>
              <a:spcAft>
                <a:spcPts val="1600"/>
              </a:spcAft>
              <a:buNone/>
            </a:pPr>
            <a:endParaRPr>
              <a:solidFill>
                <a:srgbClr val="FFFFFF"/>
              </a:solidFill>
              <a:latin typeface="Consolas"/>
              <a:ea typeface="Consolas"/>
              <a:cs typeface="Consolas"/>
              <a:sym typeface="Consolas"/>
            </a:endParaRPr>
          </a:p>
        </p:txBody>
      </p:sp>
      <p:sp>
        <p:nvSpPr>
          <p:cNvPr id="744" name="Shape 744"/>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45" name="Shape 7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231</a:t>
            </a:fld>
            <a:endParaRPr/>
          </a:p>
        </p:txBody>
      </p:sp>
    </p:spTree>
    <p:extLst>
      <p:ext uri="{BB962C8B-B14F-4D97-AF65-F5344CB8AC3E}">
        <p14:creationId xmlns:p14="http://schemas.microsoft.com/office/powerpoint/2010/main" val="390899639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Shape 7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Step 3: Create weights and biases</a:t>
            </a:r>
            <a:endParaRPr b="1">
              <a:latin typeface="Georgia"/>
              <a:ea typeface="Georgia"/>
              <a:cs typeface="Georgia"/>
              <a:sym typeface="Georgia"/>
            </a:endParaRPr>
          </a:p>
        </p:txBody>
      </p:sp>
      <p:sp>
        <p:nvSpPr>
          <p:cNvPr id="751" name="Shape 751"/>
          <p:cNvSpPr txBox="1">
            <a:spLocks noGrp="1"/>
          </p:cNvSpPr>
          <p:nvPr>
            <p:ph type="body" idx="1"/>
          </p:nvPr>
        </p:nvSpPr>
        <p:spPr>
          <a:xfrm>
            <a:off x="272500" y="1839900"/>
            <a:ext cx="8520600" cy="129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FFFFFF"/>
                </a:solidFill>
                <a:latin typeface="Consolas"/>
                <a:ea typeface="Consolas"/>
                <a:cs typeface="Consolas"/>
                <a:sym typeface="Consolas"/>
              </a:rPr>
              <a:t>use tf.get_variable()</a:t>
            </a:r>
            <a:endParaRPr>
              <a:solidFill>
                <a:srgbClr val="FFFFFF"/>
              </a:solidFill>
              <a:latin typeface="Consolas"/>
              <a:ea typeface="Consolas"/>
              <a:cs typeface="Consolas"/>
              <a:sym typeface="Consolas"/>
            </a:endParaRPr>
          </a:p>
        </p:txBody>
      </p:sp>
      <p:sp>
        <p:nvSpPr>
          <p:cNvPr id="752" name="Shape 7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232</a:t>
            </a:fld>
            <a:endParaRPr/>
          </a:p>
        </p:txBody>
      </p:sp>
    </p:spTree>
    <p:extLst>
      <p:ext uri="{BB962C8B-B14F-4D97-AF65-F5344CB8AC3E}">
        <p14:creationId xmlns:p14="http://schemas.microsoft.com/office/powerpoint/2010/main" val="40326698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Shape 7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Step 4: Build model to predict Y</a:t>
            </a:r>
            <a:endParaRPr b="1">
              <a:latin typeface="Georgia"/>
              <a:ea typeface="Georgia"/>
              <a:cs typeface="Georgia"/>
              <a:sym typeface="Georgia"/>
            </a:endParaRPr>
          </a:p>
        </p:txBody>
      </p:sp>
      <p:sp>
        <p:nvSpPr>
          <p:cNvPr id="758" name="Shape 758"/>
          <p:cNvSpPr txBox="1">
            <a:spLocks noGrp="1"/>
          </p:cNvSpPr>
          <p:nvPr>
            <p:ph type="body" idx="1"/>
          </p:nvPr>
        </p:nvSpPr>
        <p:spPr>
          <a:xfrm>
            <a:off x="272500" y="1839900"/>
            <a:ext cx="8520600" cy="129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FFFFFF"/>
                </a:solidFill>
                <a:latin typeface="Consolas"/>
                <a:ea typeface="Consolas"/>
                <a:cs typeface="Consolas"/>
                <a:sym typeface="Consolas"/>
              </a:rPr>
              <a:t>logits = tf.matmul(img, w) + b</a:t>
            </a:r>
            <a:endParaRPr baseline="30000">
              <a:solidFill>
                <a:srgbClr val="FFFFFF"/>
              </a:solidFill>
              <a:latin typeface="Consolas"/>
              <a:ea typeface="Consolas"/>
              <a:cs typeface="Consolas"/>
              <a:sym typeface="Consolas"/>
            </a:endParaRPr>
          </a:p>
        </p:txBody>
      </p:sp>
      <p:sp>
        <p:nvSpPr>
          <p:cNvPr id="759" name="Shape 759"/>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0" name="Shape 7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233</a:t>
            </a:fld>
            <a:endParaRPr/>
          </a:p>
        </p:txBody>
      </p:sp>
      <p:sp>
        <p:nvSpPr>
          <p:cNvPr id="761" name="Shape 761"/>
          <p:cNvSpPr txBox="1"/>
          <p:nvPr/>
        </p:nvSpPr>
        <p:spPr>
          <a:xfrm>
            <a:off x="4951725" y="2927675"/>
            <a:ext cx="3729300" cy="1197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D9D9D9"/>
                </a:solidFill>
                <a:latin typeface="Times New Roman"/>
                <a:ea typeface="Times New Roman"/>
                <a:cs typeface="Times New Roman"/>
                <a:sym typeface="Times New Roman"/>
              </a:rPr>
              <a:t>We don’t do softmax here, as we’ll do softmax together with cross_entropy loss.</a:t>
            </a:r>
            <a:endParaRPr>
              <a:solidFill>
                <a:srgbClr val="D9D9D9"/>
              </a:solidFill>
              <a:latin typeface="Times New Roman"/>
              <a:ea typeface="Times New Roman"/>
              <a:cs typeface="Times New Roman"/>
              <a:sym typeface="Times New Roman"/>
            </a:endParaRPr>
          </a:p>
          <a:p>
            <a:pPr marL="0" lvl="0" indent="0" rtl="0">
              <a:spcBef>
                <a:spcPts val="0"/>
              </a:spcBef>
              <a:spcAft>
                <a:spcPts val="0"/>
              </a:spcAft>
              <a:buNone/>
            </a:pPr>
            <a:r>
              <a:rPr lang="en">
                <a:solidFill>
                  <a:srgbClr val="D9D9D9"/>
                </a:solidFill>
                <a:latin typeface="Times New Roman"/>
                <a:ea typeface="Times New Roman"/>
                <a:cs typeface="Times New Roman"/>
                <a:sym typeface="Times New Roman"/>
              </a:rPr>
              <a:t>It’s more efficient to compute gradients w.r.t. logits than w.r.t. softmax</a:t>
            </a:r>
            <a:endParaRPr>
              <a:solidFill>
                <a:srgbClr val="D9D9D9"/>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15900465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Shape 7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Step 5: Specify loss function</a:t>
            </a:r>
            <a:endParaRPr b="1">
              <a:latin typeface="Georgia"/>
              <a:ea typeface="Georgia"/>
              <a:cs typeface="Georgia"/>
              <a:sym typeface="Georgia"/>
            </a:endParaRPr>
          </a:p>
        </p:txBody>
      </p:sp>
      <p:sp>
        <p:nvSpPr>
          <p:cNvPr id="767" name="Shape 767"/>
          <p:cNvSpPr txBox="1">
            <a:spLocks noGrp="1"/>
          </p:cNvSpPr>
          <p:nvPr>
            <p:ph type="body" idx="1"/>
          </p:nvPr>
        </p:nvSpPr>
        <p:spPr>
          <a:xfrm>
            <a:off x="272500" y="1839900"/>
            <a:ext cx="8520600" cy="129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latin typeface="Consolas"/>
                <a:ea typeface="Consolas"/>
                <a:cs typeface="Consolas"/>
                <a:sym typeface="Consolas"/>
              </a:rPr>
              <a:t>entropy = tf.nn.softmax_cross_entropy_with_logits(labels=label, logits=</a:t>
            </a:r>
            <a:r>
              <a:rPr lang="en" sz="1600">
                <a:solidFill>
                  <a:schemeClr val="dk1"/>
                </a:solidFill>
                <a:latin typeface="Consolas"/>
                <a:ea typeface="Consolas"/>
                <a:cs typeface="Consolas"/>
                <a:sym typeface="Consolas"/>
              </a:rPr>
              <a:t>logits</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ctr" rtl="0">
              <a:spcBef>
                <a:spcPts val="1600"/>
              </a:spcBef>
              <a:spcAft>
                <a:spcPts val="0"/>
              </a:spcAft>
              <a:buNone/>
            </a:pPr>
            <a:r>
              <a:rPr lang="en" sz="1600">
                <a:solidFill>
                  <a:srgbClr val="FFFFFF"/>
                </a:solidFill>
                <a:latin typeface="Consolas"/>
                <a:ea typeface="Consolas"/>
                <a:cs typeface="Consolas"/>
                <a:sym typeface="Consolas"/>
              </a:rPr>
              <a:t>loss = tf.reduce_mean(entropy)</a:t>
            </a:r>
            <a:endParaRPr sz="1600">
              <a:solidFill>
                <a:srgbClr val="FFFFFF"/>
              </a:solidFill>
              <a:latin typeface="Consolas"/>
              <a:ea typeface="Consolas"/>
              <a:cs typeface="Consolas"/>
              <a:sym typeface="Consolas"/>
            </a:endParaRPr>
          </a:p>
          <a:p>
            <a:pPr marL="0" lvl="0" indent="0" algn="ctr" rtl="0">
              <a:spcBef>
                <a:spcPts val="1600"/>
              </a:spcBef>
              <a:spcAft>
                <a:spcPts val="1600"/>
              </a:spcAft>
              <a:buNone/>
            </a:pPr>
            <a:endParaRPr sz="1600">
              <a:solidFill>
                <a:srgbClr val="FFFFFF"/>
              </a:solidFill>
              <a:latin typeface="Consolas"/>
              <a:ea typeface="Consolas"/>
              <a:cs typeface="Consolas"/>
              <a:sym typeface="Consolas"/>
            </a:endParaRPr>
          </a:p>
        </p:txBody>
      </p:sp>
      <p:sp>
        <p:nvSpPr>
          <p:cNvPr id="768" name="Shape 768"/>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9" name="Shape 7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234</a:t>
            </a:fld>
            <a:endParaRPr/>
          </a:p>
        </p:txBody>
      </p:sp>
    </p:spTree>
    <p:extLst>
      <p:ext uri="{BB962C8B-B14F-4D97-AF65-F5344CB8AC3E}">
        <p14:creationId xmlns:p14="http://schemas.microsoft.com/office/powerpoint/2010/main" val="130388714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Shape 7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Step 6: Create optimizer</a:t>
            </a:r>
            <a:endParaRPr b="1">
              <a:latin typeface="Georgia"/>
              <a:ea typeface="Georgia"/>
              <a:cs typeface="Georgia"/>
              <a:sym typeface="Georgia"/>
            </a:endParaRPr>
          </a:p>
        </p:txBody>
      </p:sp>
      <p:sp>
        <p:nvSpPr>
          <p:cNvPr id="775" name="Shape 775"/>
          <p:cNvSpPr txBox="1">
            <a:spLocks noGrp="1"/>
          </p:cNvSpPr>
          <p:nvPr>
            <p:ph type="body" idx="1"/>
          </p:nvPr>
        </p:nvSpPr>
        <p:spPr>
          <a:xfrm>
            <a:off x="128750" y="1839900"/>
            <a:ext cx="8892300" cy="129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FFFFFF"/>
                </a:solidFill>
                <a:latin typeface="Consolas"/>
                <a:ea typeface="Consolas"/>
                <a:cs typeface="Consolas"/>
                <a:sym typeface="Consolas"/>
              </a:rPr>
              <a:t>tf.train.AdamOptimizer(learning_rate=0.01).minimize(loss)</a:t>
            </a:r>
            <a:endParaRPr baseline="30000">
              <a:solidFill>
                <a:srgbClr val="FFFFFF"/>
              </a:solidFill>
              <a:latin typeface="Consolas"/>
              <a:ea typeface="Consolas"/>
              <a:cs typeface="Consolas"/>
              <a:sym typeface="Consolas"/>
            </a:endParaRPr>
          </a:p>
        </p:txBody>
      </p:sp>
      <p:sp>
        <p:nvSpPr>
          <p:cNvPr id="776" name="Shape 776"/>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77" name="Shape 7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235</a:t>
            </a:fld>
            <a:endParaRPr/>
          </a:p>
        </p:txBody>
      </p:sp>
    </p:spTree>
    <p:extLst>
      <p:ext uri="{BB962C8B-B14F-4D97-AF65-F5344CB8AC3E}">
        <p14:creationId xmlns:p14="http://schemas.microsoft.com/office/powerpoint/2010/main" val="17086473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Phase 2: Train our model</a:t>
            </a:r>
            <a:endParaRPr b="1">
              <a:latin typeface="Georgia"/>
              <a:ea typeface="Georgia"/>
              <a:cs typeface="Georgia"/>
              <a:sym typeface="Georgia"/>
            </a:endParaRPr>
          </a:p>
        </p:txBody>
      </p:sp>
      <p:sp>
        <p:nvSpPr>
          <p:cNvPr id="783" name="Shape 783"/>
          <p:cNvSpPr txBox="1">
            <a:spLocks noGrp="1"/>
          </p:cNvSpPr>
          <p:nvPr>
            <p:ph type="body" idx="1"/>
          </p:nvPr>
        </p:nvSpPr>
        <p:spPr>
          <a:xfrm>
            <a:off x="272500" y="1839900"/>
            <a:ext cx="8520600" cy="170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Step 1: Initialize variables</a:t>
            </a:r>
            <a:endParaRPr>
              <a:solidFill>
                <a:srgbClr val="FFFFFF"/>
              </a:solidFill>
              <a:latin typeface="Consolas"/>
              <a:ea typeface="Consolas"/>
              <a:cs typeface="Consolas"/>
              <a:sym typeface="Consolas"/>
            </a:endParaRPr>
          </a:p>
          <a:p>
            <a:pPr marL="0" lvl="0" indent="0" algn="ctr" rtl="0">
              <a:spcBef>
                <a:spcPts val="1600"/>
              </a:spcBef>
              <a:spcAft>
                <a:spcPts val="1600"/>
              </a:spcAft>
              <a:buNone/>
            </a:pPr>
            <a:r>
              <a:rPr lang="en">
                <a:solidFill>
                  <a:srgbClr val="FFFFFF"/>
                </a:solidFill>
                <a:latin typeface="Consolas"/>
                <a:ea typeface="Consolas"/>
                <a:cs typeface="Consolas"/>
                <a:sym typeface="Consolas"/>
              </a:rPr>
              <a:t>Step 2: Run optimizer op</a:t>
            </a:r>
            <a:endParaRPr>
              <a:solidFill>
                <a:srgbClr val="FFFFFF"/>
              </a:solidFill>
              <a:latin typeface="Consolas"/>
              <a:ea typeface="Consolas"/>
              <a:cs typeface="Consolas"/>
              <a:sym typeface="Consolas"/>
            </a:endParaRPr>
          </a:p>
        </p:txBody>
      </p:sp>
      <p:sp>
        <p:nvSpPr>
          <p:cNvPr id="784" name="Shape 784"/>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85" name="Shape 7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236</a:t>
            </a:fld>
            <a:endParaRPr/>
          </a:p>
        </p:txBody>
      </p:sp>
    </p:spTree>
    <p:extLst>
      <p:ext uri="{BB962C8B-B14F-4D97-AF65-F5344CB8AC3E}">
        <p14:creationId xmlns:p14="http://schemas.microsoft.com/office/powerpoint/2010/main" val="113266660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Shape 7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TensorBoard it</a:t>
            </a:r>
            <a:endParaRPr b="1">
              <a:latin typeface="Georgia"/>
              <a:ea typeface="Georgia"/>
              <a:cs typeface="Georgia"/>
              <a:sym typeface="Georgia"/>
            </a:endParaRPr>
          </a:p>
        </p:txBody>
      </p:sp>
      <p:sp>
        <p:nvSpPr>
          <p:cNvPr id="791" name="Shape 7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237</a:t>
            </a:fld>
            <a:endParaRPr/>
          </a:p>
        </p:txBody>
      </p:sp>
      <p:pic>
        <p:nvPicPr>
          <p:cNvPr id="792" name="Shape 792"/>
          <p:cNvPicPr preferRelativeResize="0"/>
          <p:nvPr/>
        </p:nvPicPr>
        <p:blipFill>
          <a:blip r:embed="rId3">
            <a:alphaModFix/>
          </a:blip>
          <a:stretch>
            <a:fillRect/>
          </a:stretch>
        </p:blipFill>
        <p:spPr>
          <a:xfrm>
            <a:off x="1826163" y="1065125"/>
            <a:ext cx="5491677" cy="4078375"/>
          </a:xfrm>
          <a:prstGeom prst="rect">
            <a:avLst/>
          </a:prstGeom>
          <a:noFill/>
          <a:ln>
            <a:noFill/>
          </a:ln>
        </p:spPr>
      </p:pic>
    </p:spTree>
    <p:extLst>
      <p:ext uri="{BB962C8B-B14F-4D97-AF65-F5344CB8AC3E}">
        <p14:creationId xmlns:p14="http://schemas.microsoft.com/office/powerpoint/2010/main" val="163433957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131425" y="1760625"/>
            <a:ext cx="8877000" cy="1036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Georgia"/>
                <a:ea typeface="Georgia"/>
                <a:cs typeface="Georgia"/>
                <a:sym typeface="Georgia"/>
              </a:rPr>
              <a:t>Manage Experiments</a:t>
            </a:r>
            <a:endParaRPr>
              <a:latin typeface="Georgia"/>
              <a:ea typeface="Georgia"/>
              <a:cs typeface="Georgia"/>
              <a:sym typeface="Georgia"/>
            </a:endParaRPr>
          </a:p>
        </p:txBody>
      </p:sp>
      <p:sp>
        <p:nvSpPr>
          <p:cNvPr id="100" name="Shape 100"/>
          <p:cNvSpPr txBox="1">
            <a:spLocks noGrp="1"/>
          </p:cNvSpPr>
          <p:nvPr>
            <p:ph type="subTitle" idx="1"/>
          </p:nvPr>
        </p:nvSpPr>
        <p:spPr>
          <a:xfrm>
            <a:off x="311700" y="2834125"/>
            <a:ext cx="8520600" cy="1339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marL="0" lvl="0" indent="0">
              <a:spcBef>
                <a:spcPts val="0"/>
              </a:spcBef>
              <a:spcAft>
                <a:spcPts val="0"/>
              </a:spcAft>
              <a:buNone/>
            </a:pPr>
            <a:r>
              <a:rPr lang="en" sz="1800">
                <a:latin typeface="Georgia"/>
                <a:ea typeface="Georgia"/>
                <a:cs typeface="Georgia"/>
                <a:sym typeface="Georgia"/>
              </a:rPr>
              <a:t>Lecture 5</a:t>
            </a:r>
            <a:endParaRPr sz="1800">
              <a:latin typeface="Georgia"/>
              <a:ea typeface="Georgia"/>
              <a:cs typeface="Georgia"/>
              <a:sym typeface="Georgia"/>
            </a:endParaRPr>
          </a:p>
          <a:p>
            <a:pPr marL="0" lvl="0" indent="0" rtl="0">
              <a:spcBef>
                <a:spcPts val="0"/>
              </a:spcBef>
              <a:spcAft>
                <a:spcPts val="0"/>
              </a:spcAft>
              <a:buNone/>
            </a:pPr>
            <a:r>
              <a:rPr lang="en" sz="1800">
                <a:latin typeface="Georgia"/>
                <a:ea typeface="Georgia"/>
                <a:cs typeface="Georgia"/>
                <a:sym typeface="Georgia"/>
              </a:rPr>
              <a:t>1/26/2017</a:t>
            </a:r>
            <a:endParaRPr sz="1800">
              <a:latin typeface="Georgia"/>
              <a:ea typeface="Georgia"/>
              <a:cs typeface="Georgia"/>
              <a:sym typeface="Georgia"/>
            </a:endParaRPr>
          </a:p>
        </p:txBody>
      </p:sp>
      <p:sp>
        <p:nvSpPr>
          <p:cNvPr id="101" name="Shape 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238</a:t>
            </a:fld>
            <a:endParaRPr/>
          </a:p>
        </p:txBody>
      </p:sp>
      <p:pic>
        <p:nvPicPr>
          <p:cNvPr id="102" name="Shape 102"/>
          <p:cNvPicPr preferRelativeResize="0"/>
          <p:nvPr/>
        </p:nvPicPr>
        <p:blipFill>
          <a:blip r:embed="rId3">
            <a:alphaModFix/>
          </a:blip>
          <a:stretch>
            <a:fillRect/>
          </a:stretch>
        </p:blipFill>
        <p:spPr>
          <a:xfrm>
            <a:off x="3955100" y="310375"/>
            <a:ext cx="1229638" cy="1552200"/>
          </a:xfrm>
          <a:prstGeom prst="rect">
            <a:avLst/>
          </a:prstGeom>
          <a:noFill/>
          <a:ln>
            <a:noFill/>
          </a:ln>
        </p:spPr>
      </p:pic>
    </p:spTree>
    <p:extLst>
      <p:ext uri="{BB962C8B-B14F-4D97-AF65-F5344CB8AC3E}">
        <p14:creationId xmlns:p14="http://schemas.microsoft.com/office/powerpoint/2010/main" val="56856516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Agenda</a:t>
            </a:r>
            <a:endParaRPr b="1">
              <a:latin typeface="Georgia"/>
              <a:ea typeface="Georgia"/>
              <a:cs typeface="Georgia"/>
              <a:sym typeface="Georgia"/>
            </a:endParaRPr>
          </a:p>
        </p:txBody>
      </p:sp>
      <p:sp>
        <p:nvSpPr>
          <p:cNvPr id="113" name="Shape 1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Georgia"/>
                <a:ea typeface="Georgia"/>
                <a:cs typeface="Georgia"/>
                <a:sym typeface="Georgia"/>
              </a:rPr>
              <a:t>word2vec</a:t>
            </a:r>
            <a:endParaRPr>
              <a:latin typeface="Georgia"/>
              <a:ea typeface="Georgia"/>
              <a:cs typeface="Georgia"/>
              <a:sym typeface="Georgia"/>
            </a:endParaRPr>
          </a:p>
          <a:p>
            <a:pPr marL="0" lvl="0" indent="0">
              <a:spcBef>
                <a:spcPts val="1600"/>
              </a:spcBef>
              <a:spcAft>
                <a:spcPts val="0"/>
              </a:spcAft>
              <a:buNone/>
            </a:pPr>
            <a:r>
              <a:rPr lang="en">
                <a:latin typeface="Georgia"/>
                <a:ea typeface="Georgia"/>
                <a:cs typeface="Georgia"/>
                <a:sym typeface="Georgia"/>
              </a:rPr>
              <a:t>Embedding visualization</a:t>
            </a:r>
            <a:endParaRPr>
              <a:latin typeface="Georgia"/>
              <a:ea typeface="Georgia"/>
              <a:cs typeface="Georgia"/>
              <a:sym typeface="Georgia"/>
            </a:endParaRPr>
          </a:p>
          <a:p>
            <a:pPr marL="0" lvl="0" indent="0">
              <a:spcBef>
                <a:spcPts val="1600"/>
              </a:spcBef>
              <a:spcAft>
                <a:spcPts val="0"/>
              </a:spcAft>
              <a:buNone/>
            </a:pPr>
            <a:r>
              <a:rPr lang="en">
                <a:latin typeface="Georgia"/>
                <a:ea typeface="Georgia"/>
                <a:cs typeface="Georgia"/>
                <a:sym typeface="Georgia"/>
              </a:rPr>
              <a:t>Structure your TensorFlow model</a:t>
            </a:r>
            <a:endParaRPr>
              <a:latin typeface="Georgia"/>
              <a:ea typeface="Georgia"/>
              <a:cs typeface="Georgia"/>
              <a:sym typeface="Georgia"/>
            </a:endParaRPr>
          </a:p>
          <a:p>
            <a:pPr marL="0" lvl="0" indent="0" rtl="0">
              <a:spcBef>
                <a:spcPts val="1600"/>
              </a:spcBef>
              <a:spcAft>
                <a:spcPts val="0"/>
              </a:spcAft>
              <a:buNone/>
            </a:pPr>
            <a:r>
              <a:rPr lang="en">
                <a:latin typeface="Georgia"/>
                <a:ea typeface="Georgia"/>
                <a:cs typeface="Georgia"/>
                <a:sym typeface="Georgia"/>
              </a:rPr>
              <a:t>Variable sharing</a:t>
            </a:r>
            <a:endParaRPr>
              <a:latin typeface="Georgia"/>
              <a:ea typeface="Georgia"/>
              <a:cs typeface="Georgia"/>
              <a:sym typeface="Georgia"/>
            </a:endParaRPr>
          </a:p>
          <a:p>
            <a:pPr marL="0" lvl="0" indent="0">
              <a:spcBef>
                <a:spcPts val="1600"/>
              </a:spcBef>
              <a:spcAft>
                <a:spcPts val="0"/>
              </a:spcAft>
              <a:buNone/>
            </a:pPr>
            <a:r>
              <a:rPr lang="en">
                <a:latin typeface="Georgia"/>
                <a:ea typeface="Georgia"/>
                <a:cs typeface="Georgia"/>
                <a:sym typeface="Georgia"/>
              </a:rPr>
              <a:t>Manage experiments</a:t>
            </a:r>
            <a:endParaRPr>
              <a:latin typeface="Georgia"/>
              <a:ea typeface="Georgia"/>
              <a:cs typeface="Georgia"/>
              <a:sym typeface="Georgia"/>
            </a:endParaRPr>
          </a:p>
          <a:p>
            <a:pPr marL="0" lvl="0" indent="0" rtl="0">
              <a:spcBef>
                <a:spcPts val="1600"/>
              </a:spcBef>
              <a:spcAft>
                <a:spcPts val="0"/>
              </a:spcAft>
              <a:buNone/>
            </a:pPr>
            <a:r>
              <a:rPr lang="en">
                <a:latin typeface="Georgia"/>
                <a:ea typeface="Georgia"/>
                <a:cs typeface="Georgia"/>
                <a:sym typeface="Georgia"/>
              </a:rPr>
              <a:t>Autodiff</a:t>
            </a:r>
            <a:endParaRPr>
              <a:latin typeface="Georgia"/>
              <a:ea typeface="Georgia"/>
              <a:cs typeface="Georgia"/>
              <a:sym typeface="Georgia"/>
            </a:endParaRPr>
          </a:p>
          <a:p>
            <a:pPr marL="1828800" lvl="0" indent="457200" rtl="0">
              <a:spcBef>
                <a:spcPts val="1600"/>
              </a:spcBef>
              <a:spcAft>
                <a:spcPts val="0"/>
              </a:spcAft>
              <a:buNone/>
            </a:pPr>
            <a:endParaRPr>
              <a:latin typeface="Georgia"/>
              <a:ea typeface="Georgia"/>
              <a:cs typeface="Georgia"/>
              <a:sym typeface="Georgia"/>
            </a:endParaRPr>
          </a:p>
          <a:p>
            <a:pPr marL="1828800" lvl="0" indent="457200" rtl="0">
              <a:spcBef>
                <a:spcPts val="1600"/>
              </a:spcBef>
              <a:spcAft>
                <a:spcPts val="0"/>
              </a:spcAft>
              <a:buNone/>
            </a:pPr>
            <a:endParaRPr>
              <a:latin typeface="Georgia"/>
              <a:ea typeface="Georgia"/>
              <a:cs typeface="Georgia"/>
              <a:sym typeface="Georgia"/>
            </a:endParaRPr>
          </a:p>
          <a:p>
            <a:pPr marL="2743200" lvl="0" indent="457200" rtl="0">
              <a:spcBef>
                <a:spcPts val="1600"/>
              </a:spcBef>
              <a:spcAft>
                <a:spcPts val="1600"/>
              </a:spcAft>
              <a:buNone/>
            </a:pPr>
            <a:endParaRPr>
              <a:latin typeface="Georgia"/>
              <a:ea typeface="Georgia"/>
              <a:cs typeface="Georgia"/>
              <a:sym typeface="Georgia"/>
            </a:endParaRPr>
          </a:p>
        </p:txBody>
      </p:sp>
      <p:sp>
        <p:nvSpPr>
          <p:cNvPr id="114" name="Shape 1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239</a:t>
            </a:fld>
            <a:endParaRPr/>
          </a:p>
        </p:txBody>
      </p:sp>
      <p:pic>
        <p:nvPicPr>
          <p:cNvPr id="115" name="Shape 115"/>
          <p:cNvPicPr preferRelativeResize="0"/>
          <p:nvPr/>
        </p:nvPicPr>
        <p:blipFill>
          <a:blip r:embed="rId3">
            <a:alphaModFix/>
          </a:blip>
          <a:stretch>
            <a:fillRect/>
          </a:stretch>
        </p:blipFill>
        <p:spPr>
          <a:xfrm>
            <a:off x="6262725" y="1310025"/>
            <a:ext cx="1229638" cy="1552200"/>
          </a:xfrm>
          <a:prstGeom prst="rect">
            <a:avLst/>
          </a:prstGeom>
          <a:noFill/>
          <a:ln>
            <a:noFill/>
          </a:ln>
        </p:spPr>
      </p:pic>
    </p:spTree>
    <p:extLst>
      <p:ext uri="{BB962C8B-B14F-4D97-AF65-F5344CB8AC3E}">
        <p14:creationId xmlns:p14="http://schemas.microsoft.com/office/powerpoint/2010/main" val="2799398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Shape 4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Subgraphs</a:t>
            </a:r>
            <a:endParaRPr b="1">
              <a:latin typeface="Georgia"/>
              <a:ea typeface="Georgia"/>
              <a:cs typeface="Georgia"/>
              <a:sym typeface="Georgia"/>
            </a:endParaRPr>
          </a:p>
        </p:txBody>
      </p:sp>
      <p:sp>
        <p:nvSpPr>
          <p:cNvPr id="427" name="Shape 427"/>
          <p:cNvSpPr txBox="1"/>
          <p:nvPr/>
        </p:nvSpPr>
        <p:spPr>
          <a:xfrm>
            <a:off x="4165000" y="3828000"/>
            <a:ext cx="4856100" cy="1042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latin typeface="Times New Roman"/>
                <a:ea typeface="Times New Roman"/>
                <a:cs typeface="Times New Roman"/>
                <a:sym typeface="Times New Roman"/>
              </a:rPr>
              <a:t>Because we only want the value of pow_op and </a:t>
            </a:r>
            <a:r>
              <a:rPr lang="en">
                <a:solidFill>
                  <a:schemeClr val="dk1"/>
                </a:solidFill>
                <a:latin typeface="Times New Roman"/>
                <a:ea typeface="Times New Roman"/>
                <a:cs typeface="Times New Roman"/>
                <a:sym typeface="Times New Roman"/>
              </a:rPr>
              <a:t>pow_op</a:t>
            </a:r>
            <a:r>
              <a:rPr lang="en">
                <a:solidFill>
                  <a:srgbClr val="FFFFFF"/>
                </a:solidFill>
                <a:latin typeface="Times New Roman"/>
                <a:ea typeface="Times New Roman"/>
                <a:cs typeface="Times New Roman"/>
                <a:sym typeface="Times New Roman"/>
              </a:rPr>
              <a:t> doesn’t depend on useless, session won’t compute value of useless</a:t>
            </a:r>
            <a:endParaRPr>
              <a:solidFill>
                <a:srgbClr val="FFFFFF"/>
              </a:solidFill>
              <a:latin typeface="Times New Roman"/>
              <a:ea typeface="Times New Roman"/>
              <a:cs typeface="Times New Roman"/>
              <a:sym typeface="Times New Roman"/>
            </a:endParaRPr>
          </a:p>
          <a:p>
            <a:pPr marL="0" lvl="0" indent="0">
              <a:spcBef>
                <a:spcPts val="0"/>
              </a:spcBef>
              <a:spcAft>
                <a:spcPts val="0"/>
              </a:spcAft>
              <a:buNone/>
            </a:pPr>
            <a:r>
              <a:rPr lang="en">
                <a:solidFill>
                  <a:srgbClr val="FFFFFF"/>
                </a:solidFill>
                <a:latin typeface="Times New Roman"/>
                <a:ea typeface="Times New Roman"/>
                <a:cs typeface="Times New Roman"/>
                <a:sym typeface="Times New Roman"/>
              </a:rPr>
              <a:t>→ save computation</a:t>
            </a:r>
            <a:endParaRPr>
              <a:solidFill>
                <a:srgbClr val="FFFFFF"/>
              </a:solidFill>
              <a:latin typeface="Times New Roman"/>
              <a:ea typeface="Times New Roman"/>
              <a:cs typeface="Times New Roman"/>
              <a:sym typeface="Times New Roman"/>
            </a:endParaRPr>
          </a:p>
        </p:txBody>
      </p:sp>
      <p:pic>
        <p:nvPicPr>
          <p:cNvPr id="428" name="Shape 428"/>
          <p:cNvPicPr preferRelativeResize="0"/>
          <p:nvPr/>
        </p:nvPicPr>
        <p:blipFill>
          <a:blip r:embed="rId3">
            <a:alphaModFix/>
          </a:blip>
          <a:stretch>
            <a:fillRect/>
          </a:stretch>
        </p:blipFill>
        <p:spPr>
          <a:xfrm>
            <a:off x="4195624" y="1017725"/>
            <a:ext cx="4856101" cy="2666549"/>
          </a:xfrm>
          <a:prstGeom prst="rect">
            <a:avLst/>
          </a:prstGeom>
          <a:noFill/>
          <a:ln>
            <a:noFill/>
          </a:ln>
        </p:spPr>
      </p:pic>
      <p:sp>
        <p:nvSpPr>
          <p:cNvPr id="429" name="Shape 429"/>
          <p:cNvSpPr txBox="1"/>
          <p:nvPr/>
        </p:nvSpPr>
        <p:spPr>
          <a:xfrm>
            <a:off x="5106400" y="1481450"/>
            <a:ext cx="1019100" cy="402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useless</a:t>
            </a:r>
            <a:endParaRPr/>
          </a:p>
        </p:txBody>
      </p:sp>
      <p:sp>
        <p:nvSpPr>
          <p:cNvPr id="430" name="Shape 430"/>
          <p:cNvSpPr txBox="1"/>
          <p:nvPr/>
        </p:nvSpPr>
        <p:spPr>
          <a:xfrm>
            <a:off x="5269050" y="3032325"/>
            <a:ext cx="8742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add_op</a:t>
            </a:r>
            <a:endParaRPr/>
          </a:p>
        </p:txBody>
      </p:sp>
      <p:sp>
        <p:nvSpPr>
          <p:cNvPr id="431" name="Shape 431"/>
          <p:cNvSpPr txBox="1"/>
          <p:nvPr/>
        </p:nvSpPr>
        <p:spPr>
          <a:xfrm>
            <a:off x="8281950" y="3032325"/>
            <a:ext cx="9297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mul_op</a:t>
            </a:r>
            <a:endParaRPr/>
          </a:p>
        </p:txBody>
      </p:sp>
      <p:sp>
        <p:nvSpPr>
          <p:cNvPr id="432" name="Shape 432"/>
          <p:cNvSpPr txBox="1"/>
          <p:nvPr/>
        </p:nvSpPr>
        <p:spPr>
          <a:xfrm>
            <a:off x="7039700" y="1481450"/>
            <a:ext cx="9297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pow_op</a:t>
            </a:r>
            <a:endParaRPr/>
          </a:p>
        </p:txBody>
      </p:sp>
      <p:sp>
        <p:nvSpPr>
          <p:cNvPr id="433" name="Shape 433"/>
          <p:cNvSpPr txBox="1"/>
          <p:nvPr/>
        </p:nvSpPr>
        <p:spPr>
          <a:xfrm>
            <a:off x="4070175" y="1574575"/>
            <a:ext cx="3573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4" name="Shape 434"/>
          <p:cNvSpPr txBox="1"/>
          <p:nvPr/>
        </p:nvSpPr>
        <p:spPr>
          <a:xfrm>
            <a:off x="4165000" y="2971375"/>
            <a:ext cx="3573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p:nvPr/>
        </p:nvSpPr>
        <p:spPr>
          <a:xfrm>
            <a:off x="7386900" y="2971375"/>
            <a:ext cx="3573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6" name="Shape 436"/>
          <p:cNvSpPr txBox="1"/>
          <p:nvPr/>
        </p:nvSpPr>
        <p:spPr>
          <a:xfrm>
            <a:off x="4165000" y="3281375"/>
            <a:ext cx="3573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7" name="Shape 437"/>
          <p:cNvSpPr txBox="1"/>
          <p:nvPr/>
        </p:nvSpPr>
        <p:spPr>
          <a:xfrm>
            <a:off x="7386900" y="3281375"/>
            <a:ext cx="3573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8" name="Shape 4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24</a:t>
            </a:fld>
            <a:endParaRPr>
              <a:solidFill>
                <a:schemeClr val="lt2"/>
              </a:solidFill>
            </a:endParaRPr>
          </a:p>
        </p:txBody>
      </p:sp>
      <p:sp>
        <p:nvSpPr>
          <p:cNvPr id="439" name="Shape 439"/>
          <p:cNvSpPr txBox="1">
            <a:spLocks noGrp="1"/>
          </p:cNvSpPr>
          <p:nvPr>
            <p:ph type="body" idx="1"/>
          </p:nvPr>
        </p:nvSpPr>
        <p:spPr>
          <a:xfrm>
            <a:off x="311700" y="1330250"/>
            <a:ext cx="3713700" cy="36591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 sess.run(pow_op)</a:t>
            </a:r>
            <a:endParaRPr sz="1200">
              <a:solidFill>
                <a:srgbClr val="FFFFFF"/>
              </a:solidFill>
              <a:latin typeface="Consolas"/>
              <a:ea typeface="Consolas"/>
              <a:cs typeface="Consolas"/>
              <a:sym typeface="Consolas"/>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ctrTitle"/>
          </p:nvPr>
        </p:nvSpPr>
        <p:spPr>
          <a:xfrm>
            <a:off x="687375" y="2058529"/>
            <a:ext cx="8145000" cy="1006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Georgia"/>
                <a:ea typeface="Georgia"/>
                <a:cs typeface="Georgia"/>
                <a:sym typeface="Georgia"/>
              </a:rPr>
              <a:t>Variable sharing</a:t>
            </a:r>
            <a:endParaRPr>
              <a:latin typeface="Georgia"/>
              <a:ea typeface="Georgia"/>
              <a:cs typeface="Georgia"/>
              <a:sym typeface="Georgia"/>
            </a:endParaRPr>
          </a:p>
        </p:txBody>
      </p:sp>
      <p:pic>
        <p:nvPicPr>
          <p:cNvPr id="351" name="Shape 351"/>
          <p:cNvPicPr preferRelativeResize="0"/>
          <p:nvPr/>
        </p:nvPicPr>
        <p:blipFill>
          <a:blip r:embed="rId3">
            <a:alphaModFix/>
          </a:blip>
          <a:stretch>
            <a:fillRect/>
          </a:stretch>
        </p:blipFill>
        <p:spPr>
          <a:xfrm>
            <a:off x="3832800" y="374275"/>
            <a:ext cx="1147000" cy="1447850"/>
          </a:xfrm>
          <a:prstGeom prst="rect">
            <a:avLst/>
          </a:prstGeom>
          <a:noFill/>
          <a:ln>
            <a:noFill/>
          </a:ln>
        </p:spPr>
      </p:pic>
    </p:spTree>
    <p:extLst>
      <p:ext uri="{BB962C8B-B14F-4D97-AF65-F5344CB8AC3E}">
        <p14:creationId xmlns:p14="http://schemas.microsoft.com/office/powerpoint/2010/main" val="14386054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241</a:t>
            </a:fld>
            <a:endParaRPr/>
          </a:p>
        </p:txBody>
      </p:sp>
      <p:sp>
        <p:nvSpPr>
          <p:cNvPr id="357" name="Shape 3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word2vec on TensorBoard</a:t>
            </a:r>
            <a:endParaRPr b="1">
              <a:latin typeface="Georgia"/>
              <a:ea typeface="Georgia"/>
              <a:cs typeface="Georgia"/>
              <a:sym typeface="Georgia"/>
            </a:endParaRPr>
          </a:p>
        </p:txBody>
      </p:sp>
      <p:pic>
        <p:nvPicPr>
          <p:cNvPr id="358" name="Shape 358"/>
          <p:cNvPicPr preferRelativeResize="0"/>
          <p:nvPr/>
        </p:nvPicPr>
        <p:blipFill>
          <a:blip r:embed="rId3">
            <a:alphaModFix/>
          </a:blip>
          <a:stretch>
            <a:fillRect/>
          </a:stretch>
        </p:blipFill>
        <p:spPr>
          <a:xfrm>
            <a:off x="1923463" y="1107050"/>
            <a:ext cx="5297075" cy="3949775"/>
          </a:xfrm>
          <a:prstGeom prst="rect">
            <a:avLst/>
          </a:prstGeom>
          <a:noFill/>
          <a:ln>
            <a:noFill/>
          </a:ln>
        </p:spPr>
      </p:pic>
    </p:spTree>
    <p:extLst>
      <p:ext uri="{BB962C8B-B14F-4D97-AF65-F5344CB8AC3E}">
        <p14:creationId xmlns:p14="http://schemas.microsoft.com/office/powerpoint/2010/main" val="24403992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Shape 3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242</a:t>
            </a:fld>
            <a:endParaRPr/>
          </a:p>
        </p:txBody>
      </p:sp>
      <p:sp>
        <p:nvSpPr>
          <p:cNvPr id="364" name="Shape 3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word2vec on TensorBoard</a:t>
            </a:r>
            <a:endParaRPr b="1">
              <a:latin typeface="Georgia"/>
              <a:ea typeface="Georgia"/>
              <a:cs typeface="Georgia"/>
              <a:sym typeface="Georgia"/>
            </a:endParaRPr>
          </a:p>
        </p:txBody>
      </p:sp>
      <p:sp>
        <p:nvSpPr>
          <p:cNvPr id="365" name="Shape 365"/>
          <p:cNvSpPr txBox="1"/>
          <p:nvPr/>
        </p:nvSpPr>
        <p:spPr>
          <a:xfrm>
            <a:off x="7455475" y="1369650"/>
            <a:ext cx="1290000" cy="231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700">
                <a:solidFill>
                  <a:srgbClr val="FFFFFF"/>
                </a:solidFill>
              </a:rPr>
              <a:t>What if I have more complex models?</a:t>
            </a:r>
            <a:endParaRPr sz="1700">
              <a:solidFill>
                <a:srgbClr val="FFFFFF"/>
              </a:solidFill>
            </a:endParaRPr>
          </a:p>
        </p:txBody>
      </p:sp>
      <p:pic>
        <p:nvPicPr>
          <p:cNvPr id="366" name="Shape 366"/>
          <p:cNvPicPr preferRelativeResize="0"/>
          <p:nvPr/>
        </p:nvPicPr>
        <p:blipFill>
          <a:blip r:embed="rId3">
            <a:alphaModFix/>
          </a:blip>
          <a:stretch>
            <a:fillRect/>
          </a:stretch>
        </p:blipFill>
        <p:spPr>
          <a:xfrm>
            <a:off x="1923463" y="1107050"/>
            <a:ext cx="5297075" cy="3949775"/>
          </a:xfrm>
          <a:prstGeom prst="rect">
            <a:avLst/>
          </a:prstGeom>
          <a:noFill/>
          <a:ln>
            <a:noFill/>
          </a:ln>
        </p:spPr>
      </p:pic>
    </p:spTree>
    <p:extLst>
      <p:ext uri="{BB962C8B-B14F-4D97-AF65-F5344CB8AC3E}">
        <p14:creationId xmlns:p14="http://schemas.microsoft.com/office/powerpoint/2010/main" val="229927400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Shape 3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243</a:t>
            </a:fld>
            <a:endParaRPr/>
          </a:p>
        </p:txBody>
      </p:sp>
      <p:sp>
        <p:nvSpPr>
          <p:cNvPr id="372" name="Shape 3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Name scope</a:t>
            </a:r>
            <a:endParaRPr b="1">
              <a:latin typeface="Georgia"/>
              <a:ea typeface="Georgia"/>
              <a:cs typeface="Georgia"/>
              <a:sym typeface="Georgia"/>
            </a:endParaRPr>
          </a:p>
        </p:txBody>
      </p:sp>
      <p:sp>
        <p:nvSpPr>
          <p:cNvPr id="373" name="Shape 373"/>
          <p:cNvSpPr txBox="1"/>
          <p:nvPr/>
        </p:nvSpPr>
        <p:spPr>
          <a:xfrm>
            <a:off x="311700" y="1642225"/>
            <a:ext cx="8520600" cy="1969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400" b="1">
                <a:solidFill>
                  <a:srgbClr val="FFFFFF"/>
                </a:solidFill>
                <a:latin typeface="Georgia"/>
                <a:ea typeface="Georgia"/>
                <a:cs typeface="Georgia"/>
                <a:sym typeface="Georgia"/>
              </a:rPr>
              <a:t>TensorFlow doesn’t know what nodes should be grouped together, unless you tell it to</a:t>
            </a:r>
            <a:endParaRPr sz="2400" b="1">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3456861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244</a:t>
            </a:fld>
            <a:endParaRPr/>
          </a:p>
        </p:txBody>
      </p:sp>
      <p:sp>
        <p:nvSpPr>
          <p:cNvPr id="379" name="Shape 3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Name scope</a:t>
            </a:r>
            <a:endParaRPr b="1">
              <a:latin typeface="Georgia"/>
              <a:ea typeface="Georgia"/>
              <a:cs typeface="Georgia"/>
              <a:sym typeface="Georgia"/>
            </a:endParaRPr>
          </a:p>
        </p:txBody>
      </p:sp>
      <p:sp>
        <p:nvSpPr>
          <p:cNvPr id="380" name="Shape 380"/>
          <p:cNvSpPr txBox="1"/>
          <p:nvPr/>
        </p:nvSpPr>
        <p:spPr>
          <a:xfrm>
            <a:off x="311700" y="1450250"/>
            <a:ext cx="8520600" cy="216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solidFill>
                  <a:srgbClr val="FFFFFF"/>
                </a:solidFill>
                <a:latin typeface="Georgia"/>
                <a:ea typeface="Georgia"/>
                <a:cs typeface="Georgia"/>
                <a:sym typeface="Georgia"/>
              </a:rPr>
              <a:t>Group nodes together </a:t>
            </a:r>
            <a:r>
              <a:rPr lang="en" sz="2400" b="1">
                <a:solidFill>
                  <a:srgbClr val="FFFFFF"/>
                </a:solidFill>
                <a:latin typeface="Consolas"/>
                <a:ea typeface="Consolas"/>
                <a:cs typeface="Consolas"/>
                <a:sym typeface="Consolas"/>
              </a:rPr>
              <a:t>with tf.name_scope(name)</a:t>
            </a:r>
            <a:endParaRPr sz="2400" b="1">
              <a:solidFill>
                <a:srgbClr val="FFFFFF"/>
              </a:solidFill>
              <a:latin typeface="Consolas"/>
              <a:ea typeface="Consolas"/>
              <a:cs typeface="Consolas"/>
              <a:sym typeface="Consolas"/>
            </a:endParaRPr>
          </a:p>
          <a:p>
            <a:pPr marL="0" lvl="0" indent="0" rtl="0">
              <a:lnSpc>
                <a:spcPct val="115000"/>
              </a:lnSpc>
              <a:spcBef>
                <a:spcPts val="1600"/>
              </a:spcBef>
              <a:spcAft>
                <a:spcPts val="0"/>
              </a:spcAft>
              <a:buNone/>
            </a:pPr>
            <a:r>
              <a:rPr lang="en" sz="1800">
                <a:solidFill>
                  <a:srgbClr val="FFFFFF"/>
                </a:solidFill>
                <a:latin typeface="Consolas"/>
                <a:ea typeface="Consolas"/>
                <a:cs typeface="Consolas"/>
                <a:sym typeface="Consolas"/>
              </a:rPr>
              <a:t>with tf.name_scope(name_of_that_scope):</a:t>
            </a:r>
            <a:endParaRPr sz="1800">
              <a:solidFill>
                <a:srgbClr val="FFFFFF"/>
              </a:solidFill>
              <a:latin typeface="Consolas"/>
              <a:ea typeface="Consolas"/>
              <a:cs typeface="Consolas"/>
              <a:sym typeface="Consolas"/>
            </a:endParaRPr>
          </a:p>
          <a:p>
            <a:pPr marL="0" lvl="0" indent="0" rtl="0">
              <a:lnSpc>
                <a:spcPct val="115000"/>
              </a:lnSpc>
              <a:spcBef>
                <a:spcPts val="1600"/>
              </a:spcBef>
              <a:spcAft>
                <a:spcPts val="0"/>
              </a:spcAft>
              <a:buNone/>
            </a:pPr>
            <a:r>
              <a:rPr lang="en" sz="1800">
                <a:solidFill>
                  <a:srgbClr val="FFFFFF"/>
                </a:solidFill>
                <a:latin typeface="Consolas"/>
                <a:ea typeface="Consolas"/>
                <a:cs typeface="Consolas"/>
                <a:sym typeface="Consolas"/>
              </a:rPr>
              <a:t>	# declare op_1</a:t>
            </a:r>
            <a:endParaRPr sz="1800">
              <a:solidFill>
                <a:srgbClr val="FFFFFF"/>
              </a:solidFill>
              <a:latin typeface="Consolas"/>
              <a:ea typeface="Consolas"/>
              <a:cs typeface="Consolas"/>
              <a:sym typeface="Consolas"/>
            </a:endParaRPr>
          </a:p>
          <a:p>
            <a:pPr marL="0" lvl="0" indent="0" rtl="0">
              <a:lnSpc>
                <a:spcPct val="115000"/>
              </a:lnSpc>
              <a:spcBef>
                <a:spcPts val="1600"/>
              </a:spcBef>
              <a:spcAft>
                <a:spcPts val="0"/>
              </a:spcAft>
              <a:buNone/>
            </a:pPr>
            <a:r>
              <a:rPr lang="en" sz="1800">
                <a:solidFill>
                  <a:srgbClr val="FFFFFF"/>
                </a:solidFill>
                <a:latin typeface="Consolas"/>
                <a:ea typeface="Consolas"/>
                <a:cs typeface="Consolas"/>
                <a:sym typeface="Consolas"/>
              </a:rPr>
              <a:t>	# declare op_2</a:t>
            </a:r>
            <a:endParaRPr sz="1800">
              <a:solidFill>
                <a:srgbClr val="FFFFFF"/>
              </a:solidFill>
              <a:latin typeface="Consolas"/>
              <a:ea typeface="Consolas"/>
              <a:cs typeface="Consolas"/>
              <a:sym typeface="Consolas"/>
            </a:endParaRPr>
          </a:p>
          <a:p>
            <a:pPr marL="0" lvl="0" indent="0" rtl="0">
              <a:lnSpc>
                <a:spcPct val="115000"/>
              </a:lnSpc>
              <a:spcBef>
                <a:spcPts val="1600"/>
              </a:spcBef>
              <a:spcAft>
                <a:spcPts val="0"/>
              </a:spcAft>
              <a:buNone/>
            </a:pPr>
            <a:r>
              <a:rPr lang="en" sz="1800">
                <a:solidFill>
                  <a:srgbClr val="FFFFFF"/>
                </a:solidFill>
                <a:latin typeface="Consolas"/>
                <a:ea typeface="Consolas"/>
                <a:cs typeface="Consolas"/>
                <a:sym typeface="Consolas"/>
              </a:rPr>
              <a:t>	# ...</a:t>
            </a:r>
            <a:endParaRPr sz="1800">
              <a:solidFill>
                <a:srgbClr val="FFFFFF"/>
              </a:solidFill>
              <a:latin typeface="Consolas"/>
              <a:ea typeface="Consolas"/>
              <a:cs typeface="Consolas"/>
              <a:sym typeface="Consolas"/>
            </a:endParaRPr>
          </a:p>
          <a:p>
            <a:pPr marL="0" lvl="0" indent="0" algn="ctr" rtl="0">
              <a:lnSpc>
                <a:spcPct val="115000"/>
              </a:lnSpc>
              <a:spcBef>
                <a:spcPts val="1600"/>
              </a:spcBef>
              <a:spcAft>
                <a:spcPts val="1600"/>
              </a:spcAft>
              <a:buNone/>
            </a:pPr>
            <a:endParaRPr sz="2400" b="1">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40410447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sldNum" idx="12"/>
          </p:nvPr>
        </p:nvSpPr>
        <p:spPr>
          <a:xfrm>
            <a:off x="8472458" y="4876692"/>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245</a:t>
            </a:fld>
            <a:endParaRPr/>
          </a:p>
        </p:txBody>
      </p:sp>
      <p:sp>
        <p:nvSpPr>
          <p:cNvPr id="386" name="Shape 3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Name scope</a:t>
            </a:r>
            <a:endParaRPr b="1">
              <a:latin typeface="Georgia"/>
              <a:ea typeface="Georgia"/>
              <a:cs typeface="Georgia"/>
              <a:sym typeface="Georgia"/>
            </a:endParaRPr>
          </a:p>
        </p:txBody>
      </p:sp>
      <p:sp>
        <p:nvSpPr>
          <p:cNvPr id="387" name="Shape 387"/>
          <p:cNvSpPr txBox="1"/>
          <p:nvPr/>
        </p:nvSpPr>
        <p:spPr>
          <a:xfrm>
            <a:off x="311700" y="898050"/>
            <a:ext cx="8520600" cy="418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FFFFFF"/>
                </a:solidFill>
                <a:highlight>
                  <a:schemeClr val="accent3"/>
                </a:highlight>
                <a:latin typeface="Georgia"/>
                <a:ea typeface="Georgia"/>
                <a:cs typeface="Georgia"/>
                <a:sym typeface="Georgia"/>
              </a:rPr>
              <a:t>with tf.name_scope('data'):</a:t>
            </a:r>
            <a:br>
              <a:rPr lang="en" sz="1200">
                <a:solidFill>
                  <a:srgbClr val="FFFFFF"/>
                </a:solidFill>
                <a:latin typeface="Georgia"/>
                <a:ea typeface="Georgia"/>
                <a:cs typeface="Georgia"/>
                <a:sym typeface="Georgia"/>
              </a:rPr>
            </a:br>
            <a:r>
              <a:rPr lang="en" sz="1200">
                <a:solidFill>
                  <a:srgbClr val="FFFFFF"/>
                </a:solidFill>
                <a:latin typeface="Georgia"/>
                <a:ea typeface="Georgia"/>
                <a:cs typeface="Georgia"/>
                <a:sym typeface="Georgia"/>
              </a:rPr>
              <a:t>    iterator = dataset.make_initializable_iterator()</a:t>
            </a:r>
            <a:br>
              <a:rPr lang="en" sz="1200">
                <a:solidFill>
                  <a:srgbClr val="FFFFFF"/>
                </a:solidFill>
                <a:latin typeface="Georgia"/>
                <a:ea typeface="Georgia"/>
                <a:cs typeface="Georgia"/>
                <a:sym typeface="Georgia"/>
              </a:rPr>
            </a:br>
            <a:r>
              <a:rPr lang="en" sz="1200">
                <a:solidFill>
                  <a:srgbClr val="FFFFFF"/>
                </a:solidFill>
                <a:latin typeface="Georgia"/>
                <a:ea typeface="Georgia"/>
                <a:cs typeface="Georgia"/>
                <a:sym typeface="Georgia"/>
              </a:rPr>
              <a:t>    center_words, target_words = iterator.get_next()</a:t>
            </a:r>
            <a:endParaRPr sz="1200">
              <a:solidFill>
                <a:srgbClr val="FFFFFF"/>
              </a:solidFill>
              <a:latin typeface="Georgia"/>
              <a:ea typeface="Georgia"/>
              <a:cs typeface="Georgia"/>
              <a:sym typeface="Georgia"/>
            </a:endParaRPr>
          </a:p>
          <a:p>
            <a:pPr marL="0" lvl="0" indent="0" algn="l" rtl="0">
              <a:lnSpc>
                <a:spcPct val="115000"/>
              </a:lnSpc>
              <a:spcBef>
                <a:spcPts val="1600"/>
              </a:spcBef>
              <a:spcAft>
                <a:spcPts val="0"/>
              </a:spcAft>
              <a:buNone/>
            </a:pPr>
            <a:r>
              <a:rPr lang="en" sz="1200">
                <a:solidFill>
                  <a:srgbClr val="FFFFFF"/>
                </a:solidFill>
                <a:highlight>
                  <a:schemeClr val="accent3"/>
                </a:highlight>
                <a:latin typeface="Georgia"/>
                <a:ea typeface="Georgia"/>
                <a:cs typeface="Georgia"/>
                <a:sym typeface="Georgia"/>
              </a:rPr>
              <a:t>with tf.name_scope('embed'):</a:t>
            </a:r>
            <a:br>
              <a:rPr lang="en" sz="1200">
                <a:solidFill>
                  <a:srgbClr val="FFFFFF"/>
                </a:solidFill>
                <a:latin typeface="Georgia"/>
                <a:ea typeface="Georgia"/>
                <a:cs typeface="Georgia"/>
                <a:sym typeface="Georgia"/>
              </a:rPr>
            </a:br>
            <a:r>
              <a:rPr lang="en" sz="1200">
                <a:solidFill>
                  <a:srgbClr val="FFFFFF"/>
                </a:solidFill>
                <a:latin typeface="Georgia"/>
                <a:ea typeface="Georgia"/>
                <a:cs typeface="Georgia"/>
                <a:sym typeface="Georgia"/>
              </a:rPr>
              <a:t>    embed_matrix = tf.get_variable('embed_matrix', </a:t>
            </a:r>
            <a:br>
              <a:rPr lang="en" sz="1200">
                <a:solidFill>
                  <a:srgbClr val="FFFFFF"/>
                </a:solidFill>
                <a:latin typeface="Georgia"/>
                <a:ea typeface="Georgia"/>
                <a:cs typeface="Georgia"/>
                <a:sym typeface="Georgia"/>
              </a:rPr>
            </a:br>
            <a:r>
              <a:rPr lang="en" sz="1200">
                <a:solidFill>
                  <a:srgbClr val="FFFFFF"/>
                </a:solidFill>
                <a:latin typeface="Georgia"/>
                <a:ea typeface="Georgia"/>
                <a:cs typeface="Georgia"/>
                <a:sym typeface="Georgia"/>
              </a:rPr>
              <a:t>                                    shape=[VOCAB_SIZE, EMBED_SIZE], ...)</a:t>
            </a:r>
            <a:br>
              <a:rPr lang="en" sz="1200">
                <a:solidFill>
                  <a:srgbClr val="FFFFFF"/>
                </a:solidFill>
                <a:latin typeface="Georgia"/>
                <a:ea typeface="Georgia"/>
                <a:cs typeface="Georgia"/>
                <a:sym typeface="Georgia"/>
              </a:rPr>
            </a:br>
            <a:r>
              <a:rPr lang="en" sz="1200">
                <a:solidFill>
                  <a:srgbClr val="FFFFFF"/>
                </a:solidFill>
                <a:latin typeface="Georgia"/>
                <a:ea typeface="Georgia"/>
                <a:cs typeface="Georgia"/>
                <a:sym typeface="Georgia"/>
              </a:rPr>
              <a:t>    embed = tf.nn.embedding_lookup(embed_matrix, center_words)</a:t>
            </a:r>
            <a:endParaRPr sz="1200">
              <a:solidFill>
                <a:srgbClr val="FFFFFF"/>
              </a:solidFill>
              <a:latin typeface="Georgia"/>
              <a:ea typeface="Georgia"/>
              <a:cs typeface="Georgia"/>
              <a:sym typeface="Georgia"/>
            </a:endParaRPr>
          </a:p>
          <a:p>
            <a:pPr marL="0" lvl="0" indent="0" algn="l" rtl="0">
              <a:lnSpc>
                <a:spcPct val="115000"/>
              </a:lnSpc>
              <a:spcBef>
                <a:spcPts val="1600"/>
              </a:spcBef>
              <a:spcAft>
                <a:spcPts val="0"/>
              </a:spcAft>
              <a:buNone/>
            </a:pPr>
            <a:r>
              <a:rPr lang="en" sz="1200">
                <a:solidFill>
                  <a:srgbClr val="FFFFFF"/>
                </a:solidFill>
                <a:highlight>
                  <a:schemeClr val="accent3"/>
                </a:highlight>
                <a:latin typeface="Georgia"/>
                <a:ea typeface="Georgia"/>
                <a:cs typeface="Georgia"/>
                <a:sym typeface="Georgia"/>
              </a:rPr>
              <a:t>with tf.name_scope('loss'):</a:t>
            </a:r>
            <a:br>
              <a:rPr lang="en" sz="1200">
                <a:solidFill>
                  <a:srgbClr val="FFFFFF"/>
                </a:solidFill>
                <a:latin typeface="Georgia"/>
                <a:ea typeface="Georgia"/>
                <a:cs typeface="Georgia"/>
                <a:sym typeface="Georgia"/>
              </a:rPr>
            </a:br>
            <a:r>
              <a:rPr lang="en" sz="1200">
                <a:solidFill>
                  <a:srgbClr val="FFFFFF"/>
                </a:solidFill>
                <a:latin typeface="Georgia"/>
                <a:ea typeface="Georgia"/>
                <a:cs typeface="Georgia"/>
                <a:sym typeface="Georgia"/>
              </a:rPr>
              <a:t>    nce_weight = tf.get_variable('nce_weight', shape=[VOCAB_SIZE, EMBED_SIZE], ...)</a:t>
            </a:r>
            <a:br>
              <a:rPr lang="en" sz="1200">
                <a:solidFill>
                  <a:srgbClr val="FFFFFF"/>
                </a:solidFill>
                <a:latin typeface="Georgia"/>
                <a:ea typeface="Georgia"/>
                <a:cs typeface="Georgia"/>
                <a:sym typeface="Georgia"/>
              </a:rPr>
            </a:br>
            <a:r>
              <a:rPr lang="en" sz="1200">
                <a:solidFill>
                  <a:srgbClr val="FFFFFF"/>
                </a:solidFill>
                <a:latin typeface="Georgia"/>
                <a:ea typeface="Georgia"/>
                <a:cs typeface="Georgia"/>
                <a:sym typeface="Georgia"/>
              </a:rPr>
              <a:t>    nce_bias = tf.get_variable('nce_bias', initializer=tf.zeros([VOCAB_SIZE]))</a:t>
            </a:r>
            <a:br>
              <a:rPr lang="en" sz="1200">
                <a:solidFill>
                  <a:srgbClr val="FFFFFF"/>
                </a:solidFill>
                <a:latin typeface="Georgia"/>
                <a:ea typeface="Georgia"/>
                <a:cs typeface="Georgia"/>
                <a:sym typeface="Georgia"/>
              </a:rPr>
            </a:br>
            <a:r>
              <a:rPr lang="en" sz="1200">
                <a:solidFill>
                  <a:srgbClr val="FFFFFF"/>
                </a:solidFill>
                <a:latin typeface="Georgia"/>
                <a:ea typeface="Georgia"/>
                <a:cs typeface="Georgia"/>
                <a:sym typeface="Georgia"/>
              </a:rPr>
              <a:t>    loss = tf.reduce_mean(tf.nn.nce_loss(weights=nce_weight, biases=nce_bias, …)</a:t>
            </a:r>
            <a:endParaRPr sz="1200">
              <a:solidFill>
                <a:srgbClr val="FFFFFF"/>
              </a:solidFill>
              <a:latin typeface="Georgia"/>
              <a:ea typeface="Georgia"/>
              <a:cs typeface="Georgia"/>
              <a:sym typeface="Georgia"/>
            </a:endParaRPr>
          </a:p>
          <a:p>
            <a:pPr marL="0" lvl="0" indent="0" algn="l" rtl="0">
              <a:lnSpc>
                <a:spcPct val="115000"/>
              </a:lnSpc>
              <a:spcBef>
                <a:spcPts val="1600"/>
              </a:spcBef>
              <a:spcAft>
                <a:spcPts val="0"/>
              </a:spcAft>
              <a:buNone/>
            </a:pPr>
            <a:r>
              <a:rPr lang="en" sz="1200">
                <a:solidFill>
                  <a:srgbClr val="FFFFFF"/>
                </a:solidFill>
                <a:highlight>
                  <a:schemeClr val="accent3"/>
                </a:highlight>
                <a:latin typeface="Georgia"/>
                <a:ea typeface="Georgia"/>
                <a:cs typeface="Georgia"/>
                <a:sym typeface="Georgia"/>
              </a:rPr>
              <a:t>with tf.name_scope('optimizer'):</a:t>
            </a:r>
            <a:br>
              <a:rPr lang="en" sz="1200">
                <a:solidFill>
                  <a:srgbClr val="FFFFFF"/>
                </a:solidFill>
                <a:latin typeface="Georgia"/>
                <a:ea typeface="Georgia"/>
                <a:cs typeface="Georgia"/>
                <a:sym typeface="Georgia"/>
              </a:rPr>
            </a:br>
            <a:r>
              <a:rPr lang="en" sz="1200">
                <a:solidFill>
                  <a:srgbClr val="FFFFFF"/>
                </a:solidFill>
                <a:latin typeface="Georgia"/>
                <a:ea typeface="Georgia"/>
                <a:cs typeface="Georgia"/>
                <a:sym typeface="Georgia"/>
              </a:rPr>
              <a:t>    optimizer = tf.train.GradientDescentOptimizer(LEARNING_RATE).minimize(loss)</a:t>
            </a:r>
            <a:endParaRPr sz="1200">
              <a:solidFill>
                <a:srgbClr val="FFFFFF"/>
              </a:solidFill>
              <a:latin typeface="Georgia"/>
              <a:ea typeface="Georgia"/>
              <a:cs typeface="Georgia"/>
              <a:sym typeface="Georgia"/>
            </a:endParaRPr>
          </a:p>
          <a:p>
            <a:pPr marL="0" lvl="0" indent="0" algn="l" rtl="0">
              <a:lnSpc>
                <a:spcPct val="115000"/>
              </a:lnSpc>
              <a:spcBef>
                <a:spcPts val="1600"/>
              </a:spcBef>
              <a:spcAft>
                <a:spcPts val="1600"/>
              </a:spcAft>
              <a:buNone/>
            </a:pP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413644664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246</a:t>
            </a:fld>
            <a:endParaRPr/>
          </a:p>
        </p:txBody>
      </p:sp>
      <p:sp>
        <p:nvSpPr>
          <p:cNvPr id="393" name="Shape 3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TensorBoard</a:t>
            </a:r>
            <a:endParaRPr b="1">
              <a:latin typeface="Georgia"/>
              <a:ea typeface="Georgia"/>
              <a:cs typeface="Georgia"/>
              <a:sym typeface="Georgia"/>
            </a:endParaRPr>
          </a:p>
        </p:txBody>
      </p:sp>
      <p:pic>
        <p:nvPicPr>
          <p:cNvPr id="394" name="Shape 394"/>
          <p:cNvPicPr preferRelativeResize="0"/>
          <p:nvPr/>
        </p:nvPicPr>
        <p:blipFill>
          <a:blip r:embed="rId3">
            <a:alphaModFix/>
          </a:blip>
          <a:stretch>
            <a:fillRect/>
          </a:stretch>
        </p:blipFill>
        <p:spPr>
          <a:xfrm>
            <a:off x="982875" y="1170125"/>
            <a:ext cx="7347249" cy="3820976"/>
          </a:xfrm>
          <a:prstGeom prst="rect">
            <a:avLst/>
          </a:prstGeom>
          <a:noFill/>
          <a:ln>
            <a:noFill/>
          </a:ln>
        </p:spPr>
      </p:pic>
    </p:spTree>
    <p:extLst>
      <p:ext uri="{BB962C8B-B14F-4D97-AF65-F5344CB8AC3E}">
        <p14:creationId xmlns:p14="http://schemas.microsoft.com/office/powerpoint/2010/main" val="282233340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247</a:t>
            </a:fld>
            <a:endParaRPr/>
          </a:p>
        </p:txBody>
      </p:sp>
      <p:sp>
        <p:nvSpPr>
          <p:cNvPr id="400" name="Shape 4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Variable scope</a:t>
            </a:r>
            <a:endParaRPr b="1">
              <a:latin typeface="Georgia"/>
              <a:ea typeface="Georgia"/>
              <a:cs typeface="Georgia"/>
              <a:sym typeface="Georgia"/>
            </a:endParaRPr>
          </a:p>
        </p:txBody>
      </p:sp>
      <p:sp>
        <p:nvSpPr>
          <p:cNvPr id="401" name="Shape 401"/>
          <p:cNvSpPr txBox="1"/>
          <p:nvPr/>
        </p:nvSpPr>
        <p:spPr>
          <a:xfrm>
            <a:off x="311700" y="1781225"/>
            <a:ext cx="8520600" cy="1969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a:solidFill>
                  <a:srgbClr val="FFFFFF"/>
                </a:solidFill>
                <a:latin typeface="Georgia"/>
                <a:ea typeface="Georgia"/>
                <a:cs typeface="Georgia"/>
                <a:sym typeface="Georgia"/>
              </a:rPr>
              <a:t>Name scope vs variable scope</a:t>
            </a:r>
            <a:endParaRPr sz="2000">
              <a:solidFill>
                <a:srgbClr val="FFFFFF"/>
              </a:solidFill>
              <a:latin typeface="Georgia"/>
              <a:ea typeface="Georgia"/>
              <a:cs typeface="Georgia"/>
              <a:sym typeface="Georgia"/>
            </a:endParaRPr>
          </a:p>
          <a:p>
            <a:pPr marL="0" lvl="0" indent="0" algn="ctr" rtl="0">
              <a:lnSpc>
                <a:spcPct val="115000"/>
              </a:lnSpc>
              <a:spcBef>
                <a:spcPts val="1600"/>
              </a:spcBef>
              <a:spcAft>
                <a:spcPts val="1600"/>
              </a:spcAft>
              <a:buNone/>
            </a:pPr>
            <a:r>
              <a:rPr lang="en" sz="2000">
                <a:solidFill>
                  <a:srgbClr val="FFFFFF"/>
                </a:solidFill>
                <a:latin typeface="Georgia"/>
                <a:ea typeface="Georgia"/>
                <a:cs typeface="Georgia"/>
                <a:sym typeface="Georgia"/>
              </a:rPr>
              <a:t>tf.name_scope() vs tf.variable_scope()</a:t>
            </a:r>
            <a:endParaRPr sz="20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328133264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248</a:t>
            </a:fld>
            <a:endParaRPr/>
          </a:p>
        </p:txBody>
      </p:sp>
      <p:sp>
        <p:nvSpPr>
          <p:cNvPr id="407" name="Shape 4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Variable scope</a:t>
            </a:r>
            <a:endParaRPr b="1">
              <a:latin typeface="Georgia"/>
              <a:ea typeface="Georgia"/>
              <a:cs typeface="Georgia"/>
              <a:sym typeface="Georgia"/>
            </a:endParaRPr>
          </a:p>
        </p:txBody>
      </p:sp>
      <p:sp>
        <p:nvSpPr>
          <p:cNvPr id="408" name="Shape 408"/>
          <p:cNvSpPr txBox="1"/>
          <p:nvPr/>
        </p:nvSpPr>
        <p:spPr>
          <a:xfrm>
            <a:off x="311700" y="1781225"/>
            <a:ext cx="8520600" cy="1969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a:solidFill>
                  <a:srgbClr val="FFFFFF"/>
                </a:solidFill>
                <a:latin typeface="Georgia"/>
                <a:ea typeface="Georgia"/>
                <a:cs typeface="Georgia"/>
                <a:sym typeface="Georgia"/>
              </a:rPr>
              <a:t>Name scope vs variable scope</a:t>
            </a:r>
            <a:endParaRPr sz="2000">
              <a:solidFill>
                <a:srgbClr val="FFFFFF"/>
              </a:solidFill>
              <a:latin typeface="Georgia"/>
              <a:ea typeface="Georgia"/>
              <a:cs typeface="Georgia"/>
              <a:sym typeface="Georgia"/>
            </a:endParaRPr>
          </a:p>
          <a:p>
            <a:pPr marL="0" lvl="0" indent="0" algn="ctr" rtl="0">
              <a:lnSpc>
                <a:spcPct val="115000"/>
              </a:lnSpc>
              <a:spcBef>
                <a:spcPts val="1600"/>
              </a:spcBef>
              <a:spcAft>
                <a:spcPts val="1600"/>
              </a:spcAft>
              <a:buNone/>
            </a:pPr>
            <a:r>
              <a:rPr lang="en" sz="2000">
                <a:solidFill>
                  <a:srgbClr val="FFFFFF"/>
                </a:solidFill>
                <a:latin typeface="Georgia"/>
                <a:ea typeface="Georgia"/>
                <a:cs typeface="Georgia"/>
                <a:sym typeface="Georgia"/>
              </a:rPr>
              <a:t>Variable scope facilitates variable sharing</a:t>
            </a:r>
            <a:endParaRPr sz="20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188870440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249</a:t>
            </a:fld>
            <a:endParaRPr/>
          </a:p>
        </p:txBody>
      </p:sp>
      <p:sp>
        <p:nvSpPr>
          <p:cNvPr id="414" name="Shape 4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Variable sharing: The problem</a:t>
            </a:r>
            <a:endParaRPr b="1">
              <a:latin typeface="Georgia"/>
              <a:ea typeface="Georgia"/>
              <a:cs typeface="Georgia"/>
              <a:sym typeface="Georgia"/>
            </a:endParaRPr>
          </a:p>
        </p:txBody>
      </p:sp>
      <p:sp>
        <p:nvSpPr>
          <p:cNvPr id="415" name="Shape 415"/>
          <p:cNvSpPr txBox="1"/>
          <p:nvPr/>
        </p:nvSpPr>
        <p:spPr>
          <a:xfrm>
            <a:off x="311700" y="1189475"/>
            <a:ext cx="8520600" cy="37719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def two_hidden_layers(x):</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w1 = tf.Variable(tf.random_normal([100, 50]), name='h1_weights')</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b1 = tf.Variable(tf.zeros([50]), name='h1_biases')</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h1 = tf.matmul(x, w1) + b1</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w2 = tf.Variable(tf.random_normal([50, 10]), name='h2_weights')</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b2 = tf.Variable(tf.zeros([10]), name='2_biases')</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logits = tf.matmul(h1, w2) + b2</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return logits</a:t>
            </a:r>
            <a:endParaRPr sz="1200">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3578099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Shape 4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Subgraphs</a:t>
            </a:r>
            <a:endParaRPr b="1">
              <a:latin typeface="Georgia"/>
              <a:ea typeface="Georgia"/>
              <a:cs typeface="Georgia"/>
              <a:sym typeface="Georgia"/>
            </a:endParaRPr>
          </a:p>
        </p:txBody>
      </p:sp>
      <p:sp>
        <p:nvSpPr>
          <p:cNvPr id="445" name="Shape 445"/>
          <p:cNvSpPr txBox="1"/>
          <p:nvPr/>
        </p:nvSpPr>
        <p:spPr>
          <a:xfrm>
            <a:off x="4522300" y="3684275"/>
            <a:ext cx="4986900" cy="1305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latin typeface="Consolas"/>
                <a:ea typeface="Consolas"/>
                <a:cs typeface="Consolas"/>
                <a:sym typeface="Consolas"/>
              </a:rPr>
              <a:t>tf.Session.run(fetches,</a:t>
            </a:r>
            <a:endParaRPr>
              <a:solidFill>
                <a:srgbClr val="FFFFFF"/>
              </a:solidFill>
              <a:latin typeface="Consolas"/>
              <a:ea typeface="Consolas"/>
              <a:cs typeface="Consolas"/>
              <a:sym typeface="Consolas"/>
            </a:endParaRPr>
          </a:p>
          <a:p>
            <a:pPr marL="914400" lvl="0" indent="0" rtl="0">
              <a:spcBef>
                <a:spcPts val="0"/>
              </a:spcBef>
              <a:spcAft>
                <a:spcPts val="0"/>
              </a:spcAft>
              <a:buNone/>
            </a:pPr>
            <a:r>
              <a:rPr lang="en">
                <a:solidFill>
                  <a:srgbClr val="FFFFFF"/>
                </a:solidFill>
                <a:latin typeface="Consolas"/>
                <a:ea typeface="Consolas"/>
                <a:cs typeface="Consolas"/>
                <a:sym typeface="Consolas"/>
              </a:rPr>
              <a:t>   	 feed_dict=None,</a:t>
            </a:r>
            <a:endParaRPr>
              <a:solidFill>
                <a:srgbClr val="FFFFFF"/>
              </a:solidFill>
              <a:latin typeface="Consolas"/>
              <a:ea typeface="Consolas"/>
              <a:cs typeface="Consolas"/>
              <a:sym typeface="Consolas"/>
            </a:endParaRPr>
          </a:p>
          <a:p>
            <a:pPr marL="914400" lvl="0" indent="457200" rtl="0">
              <a:spcBef>
                <a:spcPts val="0"/>
              </a:spcBef>
              <a:spcAft>
                <a:spcPts val="0"/>
              </a:spcAft>
              <a:buNone/>
            </a:pPr>
            <a:r>
              <a:rPr lang="en">
                <a:solidFill>
                  <a:srgbClr val="FFFFFF"/>
                </a:solidFill>
                <a:latin typeface="Consolas"/>
                <a:ea typeface="Consolas"/>
                <a:cs typeface="Consolas"/>
                <a:sym typeface="Consolas"/>
              </a:rPr>
              <a:t> options=None,</a:t>
            </a:r>
            <a:endParaRPr>
              <a:solidFill>
                <a:srgbClr val="FFFFFF"/>
              </a:solidFill>
              <a:latin typeface="Consolas"/>
              <a:ea typeface="Consolas"/>
              <a:cs typeface="Consolas"/>
              <a:sym typeface="Consolas"/>
            </a:endParaRPr>
          </a:p>
          <a:p>
            <a:pPr marL="914400" lvl="0" indent="457200" rtl="0">
              <a:spcBef>
                <a:spcPts val="0"/>
              </a:spcBef>
              <a:spcAft>
                <a:spcPts val="0"/>
              </a:spcAft>
              <a:buNone/>
            </a:pPr>
            <a:r>
              <a:rPr lang="en">
                <a:solidFill>
                  <a:srgbClr val="FFFFFF"/>
                </a:solidFill>
                <a:latin typeface="Consolas"/>
                <a:ea typeface="Consolas"/>
                <a:cs typeface="Consolas"/>
                <a:sym typeface="Consolas"/>
              </a:rPr>
              <a:t> run_metadata=None)</a:t>
            </a:r>
            <a:endParaRPr>
              <a:solidFill>
                <a:srgbClr val="FFFFFF"/>
              </a:solidFill>
            </a:endParaRPr>
          </a:p>
          <a:p>
            <a:pPr marL="0" lvl="0" indent="0">
              <a:spcBef>
                <a:spcPts val="0"/>
              </a:spcBef>
              <a:spcAft>
                <a:spcPts val="0"/>
              </a:spcAft>
              <a:buNone/>
            </a:pPr>
            <a:endParaRPr>
              <a:solidFill>
                <a:srgbClr val="FFFFFF"/>
              </a:solidFill>
              <a:latin typeface="Times New Roman"/>
              <a:ea typeface="Times New Roman"/>
              <a:cs typeface="Times New Roman"/>
              <a:sym typeface="Times New Roman"/>
            </a:endParaRPr>
          </a:p>
          <a:p>
            <a:pPr marL="0" lvl="0" indent="0" rtl="0">
              <a:spcBef>
                <a:spcPts val="0"/>
              </a:spcBef>
              <a:spcAft>
                <a:spcPts val="0"/>
              </a:spcAft>
              <a:buNone/>
            </a:pPr>
            <a:r>
              <a:rPr lang="en">
                <a:solidFill>
                  <a:srgbClr val="FFFFFF"/>
                </a:solidFill>
                <a:latin typeface="Times New Roman"/>
                <a:ea typeface="Times New Roman"/>
                <a:cs typeface="Times New Roman"/>
                <a:sym typeface="Times New Roman"/>
              </a:rPr>
              <a:t>fetches is a list of tensors whose values you want</a:t>
            </a:r>
            <a:endParaRPr>
              <a:solidFill>
                <a:srgbClr val="FFFFFF"/>
              </a:solidFill>
              <a:latin typeface="Times New Roman"/>
              <a:ea typeface="Times New Roman"/>
              <a:cs typeface="Times New Roman"/>
              <a:sym typeface="Times New Roman"/>
            </a:endParaRPr>
          </a:p>
        </p:txBody>
      </p:sp>
      <p:sp>
        <p:nvSpPr>
          <p:cNvPr id="446" name="Shape 446"/>
          <p:cNvSpPr txBox="1"/>
          <p:nvPr/>
        </p:nvSpPr>
        <p:spPr>
          <a:xfrm>
            <a:off x="4070175" y="1574575"/>
            <a:ext cx="3573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47" name="Shape 4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25</a:t>
            </a:fld>
            <a:endParaRPr>
              <a:solidFill>
                <a:schemeClr val="lt2"/>
              </a:solidFill>
            </a:endParaRPr>
          </a:p>
        </p:txBody>
      </p:sp>
      <p:pic>
        <p:nvPicPr>
          <p:cNvPr id="448" name="Shape 448"/>
          <p:cNvPicPr preferRelativeResize="0"/>
          <p:nvPr/>
        </p:nvPicPr>
        <p:blipFill>
          <a:blip r:embed="rId3">
            <a:alphaModFix/>
          </a:blip>
          <a:stretch>
            <a:fillRect/>
          </a:stretch>
        </p:blipFill>
        <p:spPr>
          <a:xfrm>
            <a:off x="4574375" y="1017725"/>
            <a:ext cx="4477350" cy="2666549"/>
          </a:xfrm>
          <a:prstGeom prst="rect">
            <a:avLst/>
          </a:prstGeom>
          <a:noFill/>
          <a:ln>
            <a:noFill/>
          </a:ln>
        </p:spPr>
      </p:pic>
      <p:sp>
        <p:nvSpPr>
          <p:cNvPr id="449" name="Shape 449"/>
          <p:cNvSpPr txBox="1"/>
          <p:nvPr/>
        </p:nvSpPr>
        <p:spPr>
          <a:xfrm>
            <a:off x="5391000" y="1481450"/>
            <a:ext cx="10191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useless</a:t>
            </a:r>
            <a:endParaRPr/>
          </a:p>
        </p:txBody>
      </p:sp>
      <p:sp>
        <p:nvSpPr>
          <p:cNvPr id="450" name="Shape 450"/>
          <p:cNvSpPr txBox="1"/>
          <p:nvPr/>
        </p:nvSpPr>
        <p:spPr>
          <a:xfrm>
            <a:off x="5517450" y="3032325"/>
            <a:ext cx="8742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add_op</a:t>
            </a:r>
            <a:endParaRPr/>
          </a:p>
        </p:txBody>
      </p:sp>
      <p:sp>
        <p:nvSpPr>
          <p:cNvPr id="451" name="Shape 451"/>
          <p:cNvSpPr txBox="1"/>
          <p:nvPr/>
        </p:nvSpPr>
        <p:spPr>
          <a:xfrm>
            <a:off x="8281950" y="3032325"/>
            <a:ext cx="9297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mul_op</a:t>
            </a:r>
            <a:endParaRPr/>
          </a:p>
        </p:txBody>
      </p:sp>
      <p:sp>
        <p:nvSpPr>
          <p:cNvPr id="452" name="Shape 452"/>
          <p:cNvSpPr txBox="1"/>
          <p:nvPr/>
        </p:nvSpPr>
        <p:spPr>
          <a:xfrm>
            <a:off x="7151750" y="1481450"/>
            <a:ext cx="9297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pow_op</a:t>
            </a:r>
            <a:endParaRPr/>
          </a:p>
        </p:txBody>
      </p:sp>
      <p:sp>
        <p:nvSpPr>
          <p:cNvPr id="453" name="Shape 453"/>
          <p:cNvSpPr txBox="1"/>
          <p:nvPr/>
        </p:nvSpPr>
        <p:spPr>
          <a:xfrm>
            <a:off x="4070175" y="1574575"/>
            <a:ext cx="3573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54" name="Shape 454"/>
          <p:cNvSpPr txBox="1"/>
          <p:nvPr/>
        </p:nvSpPr>
        <p:spPr>
          <a:xfrm>
            <a:off x="4165000" y="2971375"/>
            <a:ext cx="3573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55" name="Shape 455"/>
          <p:cNvSpPr txBox="1"/>
          <p:nvPr/>
        </p:nvSpPr>
        <p:spPr>
          <a:xfrm>
            <a:off x="7386900" y="2971375"/>
            <a:ext cx="3573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56" name="Shape 456"/>
          <p:cNvSpPr txBox="1"/>
          <p:nvPr/>
        </p:nvSpPr>
        <p:spPr>
          <a:xfrm>
            <a:off x="4165000" y="3281375"/>
            <a:ext cx="3573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57" name="Shape 457"/>
          <p:cNvSpPr txBox="1"/>
          <p:nvPr/>
        </p:nvSpPr>
        <p:spPr>
          <a:xfrm>
            <a:off x="7386900" y="3281375"/>
            <a:ext cx="357300" cy="40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58" name="Shape 458"/>
          <p:cNvSpPr txBox="1">
            <a:spLocks noGrp="1"/>
          </p:cNvSpPr>
          <p:nvPr>
            <p:ph type="body" idx="1"/>
          </p:nvPr>
        </p:nvSpPr>
        <p:spPr>
          <a:xfrm>
            <a:off x="311700" y="1330250"/>
            <a:ext cx="4404900" cy="3659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not_useless = sess.run([pow_op, useless])</a:t>
            </a:r>
            <a:endParaRPr sz="1200">
              <a:solidFill>
                <a:schemeClr val="dk1"/>
              </a:solidFill>
              <a:latin typeface="Consolas"/>
              <a:ea typeface="Consolas"/>
              <a:cs typeface="Consolas"/>
              <a:sym typeface="Consolas"/>
            </a:endParaRPr>
          </a:p>
          <a:p>
            <a:pPr marL="0" lvl="0" indent="0" rtl="0">
              <a:spcBef>
                <a:spcPts val="1600"/>
              </a:spcBef>
              <a:spcAft>
                <a:spcPts val="1600"/>
              </a:spcAft>
              <a:buNone/>
            </a:pPr>
            <a:endParaRPr sz="1200">
              <a:solidFill>
                <a:srgbClr val="FFFFFF"/>
              </a:solidFill>
              <a:latin typeface="Consolas"/>
              <a:ea typeface="Consolas"/>
              <a:cs typeface="Consolas"/>
              <a:sym typeface="Consolas"/>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Shape 4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250</a:t>
            </a:fld>
            <a:endParaRPr/>
          </a:p>
        </p:txBody>
      </p:sp>
      <p:sp>
        <p:nvSpPr>
          <p:cNvPr id="421" name="Shape 4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Variable sharing: The problem</a:t>
            </a:r>
            <a:endParaRPr b="1">
              <a:latin typeface="Georgia"/>
              <a:ea typeface="Georgia"/>
              <a:cs typeface="Georgia"/>
              <a:sym typeface="Georgia"/>
            </a:endParaRPr>
          </a:p>
        </p:txBody>
      </p:sp>
      <p:sp>
        <p:nvSpPr>
          <p:cNvPr id="422" name="Shape 422"/>
          <p:cNvSpPr txBox="1"/>
          <p:nvPr/>
        </p:nvSpPr>
        <p:spPr>
          <a:xfrm>
            <a:off x="311700" y="1189475"/>
            <a:ext cx="8520600" cy="37719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def two_hidden_layers(x):</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w1 = tf.Variable(tf.random_normal([100, 50]), name='h1_weights')</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b1 = tf.Variable(tf.zeros([50]), name='h1_biases')</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h1 = tf.matmul(x, w1) + b1</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w2 = tf.Variable(tf.random_normal([50, 10]), name='h2_weights')</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b2 = tf.Variable(tf.zeros([10]), name='2_biases')</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logits = tf.matmul(h1, w2) + b2</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return logits</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highlight>
                  <a:schemeClr val="accent3"/>
                </a:highlight>
                <a:latin typeface="Consolas"/>
                <a:ea typeface="Consolas"/>
                <a:cs typeface="Consolas"/>
                <a:sym typeface="Consolas"/>
              </a:rPr>
              <a:t>logits1 = two_hidden_layers(x1)</a:t>
            </a:r>
            <a:endParaRPr sz="1200">
              <a:solidFill>
                <a:srgbClr val="FFFFFF"/>
              </a:solidFill>
              <a:highlight>
                <a:schemeClr val="accent3"/>
              </a:highlight>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highlight>
                  <a:schemeClr val="accent3"/>
                </a:highlight>
                <a:latin typeface="Consolas"/>
                <a:ea typeface="Consolas"/>
                <a:cs typeface="Consolas"/>
                <a:sym typeface="Consolas"/>
              </a:rPr>
              <a:t>logits2 = two_hidden_layers(x2)</a:t>
            </a:r>
            <a:endParaRPr sz="1200">
              <a:solidFill>
                <a:srgbClr val="FFFFFF"/>
              </a:solidFill>
              <a:highlight>
                <a:schemeClr val="accent3"/>
              </a:highlight>
              <a:latin typeface="Consolas"/>
              <a:ea typeface="Consolas"/>
              <a:cs typeface="Consolas"/>
              <a:sym typeface="Consolas"/>
            </a:endParaRPr>
          </a:p>
          <a:p>
            <a:pPr marL="0" lvl="0" indent="0" rtl="0">
              <a:lnSpc>
                <a:spcPct val="150000"/>
              </a:lnSpc>
              <a:spcBef>
                <a:spcPts val="0"/>
              </a:spcBef>
              <a:spcAft>
                <a:spcPts val="0"/>
              </a:spcAft>
              <a:buNone/>
            </a:pPr>
            <a:endParaRPr sz="1200">
              <a:solidFill>
                <a:srgbClr val="FFFFFF"/>
              </a:solidFill>
              <a:latin typeface="Consolas"/>
              <a:ea typeface="Consolas"/>
              <a:cs typeface="Consolas"/>
              <a:sym typeface="Consolas"/>
            </a:endParaRPr>
          </a:p>
        </p:txBody>
      </p:sp>
      <p:sp>
        <p:nvSpPr>
          <p:cNvPr id="423" name="Shape 423"/>
          <p:cNvSpPr txBox="1"/>
          <p:nvPr/>
        </p:nvSpPr>
        <p:spPr>
          <a:xfrm>
            <a:off x="6306900" y="3376600"/>
            <a:ext cx="1952400" cy="622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rPr>
              <a:t>What will happen if we make these two calls?</a:t>
            </a:r>
            <a:endParaRPr>
              <a:solidFill>
                <a:srgbClr val="FFFFFF"/>
              </a:solidFill>
            </a:endParaRPr>
          </a:p>
        </p:txBody>
      </p:sp>
    </p:spTree>
    <p:extLst>
      <p:ext uri="{BB962C8B-B14F-4D97-AF65-F5344CB8AC3E}">
        <p14:creationId xmlns:p14="http://schemas.microsoft.com/office/powerpoint/2010/main" val="74295033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Shape 4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251</a:t>
            </a:fld>
            <a:endParaRPr/>
          </a:p>
        </p:txBody>
      </p:sp>
      <p:sp>
        <p:nvSpPr>
          <p:cNvPr id="429" name="Shape 4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Sharing Variable: The problem</a:t>
            </a:r>
            <a:endParaRPr b="1">
              <a:latin typeface="Georgia"/>
              <a:ea typeface="Georgia"/>
              <a:cs typeface="Georgia"/>
              <a:sym typeface="Georgia"/>
            </a:endParaRPr>
          </a:p>
        </p:txBody>
      </p:sp>
      <p:sp>
        <p:nvSpPr>
          <p:cNvPr id="430" name="Shape 430"/>
          <p:cNvSpPr txBox="1"/>
          <p:nvPr/>
        </p:nvSpPr>
        <p:spPr>
          <a:xfrm>
            <a:off x="7731150" y="1369650"/>
            <a:ext cx="1290000" cy="231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rPr>
              <a:t>Two sets of variables are created.</a:t>
            </a:r>
            <a:endParaRPr>
              <a:solidFill>
                <a:srgbClr val="FFFFFF"/>
              </a:solidFill>
            </a:endParaRPr>
          </a:p>
          <a:p>
            <a:pPr marL="0" lvl="0" indent="0" rtl="0">
              <a:spcBef>
                <a:spcPts val="0"/>
              </a:spcBef>
              <a:spcAft>
                <a:spcPts val="0"/>
              </a:spcAft>
              <a:buNone/>
            </a:pPr>
            <a:endParaRPr>
              <a:solidFill>
                <a:srgbClr val="FFFFFF"/>
              </a:solidFill>
            </a:endParaRPr>
          </a:p>
          <a:p>
            <a:pPr marL="0" lvl="0" indent="0" rtl="0">
              <a:spcBef>
                <a:spcPts val="0"/>
              </a:spcBef>
              <a:spcAft>
                <a:spcPts val="0"/>
              </a:spcAft>
              <a:buNone/>
            </a:pPr>
            <a:r>
              <a:rPr lang="en">
                <a:solidFill>
                  <a:srgbClr val="FFFFFF"/>
                </a:solidFill>
              </a:rPr>
              <a:t>You want all your inputs to use the </a:t>
            </a:r>
            <a:r>
              <a:rPr lang="en">
                <a:solidFill>
                  <a:srgbClr val="FFFFFF"/>
                </a:solidFill>
                <a:highlight>
                  <a:schemeClr val="accent3"/>
                </a:highlight>
              </a:rPr>
              <a:t>same weights and biases</a:t>
            </a:r>
            <a:r>
              <a:rPr lang="en">
                <a:solidFill>
                  <a:srgbClr val="FFFFFF"/>
                </a:solidFill>
              </a:rPr>
              <a:t>!</a:t>
            </a:r>
            <a:endParaRPr>
              <a:solidFill>
                <a:srgbClr val="FFFFFF"/>
              </a:solidFill>
            </a:endParaRPr>
          </a:p>
        </p:txBody>
      </p:sp>
      <p:pic>
        <p:nvPicPr>
          <p:cNvPr id="431" name="Shape 431"/>
          <p:cNvPicPr preferRelativeResize="0"/>
          <p:nvPr/>
        </p:nvPicPr>
        <p:blipFill>
          <a:blip r:embed="rId3">
            <a:alphaModFix/>
          </a:blip>
          <a:stretch>
            <a:fillRect/>
          </a:stretch>
        </p:blipFill>
        <p:spPr>
          <a:xfrm>
            <a:off x="1524675" y="1129475"/>
            <a:ext cx="5977977" cy="3820975"/>
          </a:xfrm>
          <a:prstGeom prst="rect">
            <a:avLst/>
          </a:prstGeom>
          <a:noFill/>
          <a:ln>
            <a:noFill/>
          </a:ln>
        </p:spPr>
      </p:pic>
    </p:spTree>
    <p:extLst>
      <p:ext uri="{BB962C8B-B14F-4D97-AF65-F5344CB8AC3E}">
        <p14:creationId xmlns:p14="http://schemas.microsoft.com/office/powerpoint/2010/main" val="162941563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Shape 4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252</a:t>
            </a:fld>
            <a:endParaRPr/>
          </a:p>
        </p:txBody>
      </p:sp>
      <p:sp>
        <p:nvSpPr>
          <p:cNvPr id="437" name="Shape 4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tf.get_variable()</a:t>
            </a:r>
            <a:endParaRPr b="1">
              <a:latin typeface="Georgia"/>
              <a:ea typeface="Georgia"/>
              <a:cs typeface="Georgia"/>
              <a:sym typeface="Georgia"/>
            </a:endParaRPr>
          </a:p>
        </p:txBody>
      </p:sp>
      <p:sp>
        <p:nvSpPr>
          <p:cNvPr id="438" name="Shape 438"/>
          <p:cNvSpPr txBox="1"/>
          <p:nvPr/>
        </p:nvSpPr>
        <p:spPr>
          <a:xfrm>
            <a:off x="311700" y="1189475"/>
            <a:ext cx="8520600" cy="3771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800">
                <a:solidFill>
                  <a:srgbClr val="FFFFFF"/>
                </a:solidFill>
                <a:latin typeface="Consolas"/>
                <a:ea typeface="Consolas"/>
                <a:cs typeface="Consolas"/>
                <a:sym typeface="Consolas"/>
              </a:rPr>
              <a:t>tf.get_variable(&lt;name&gt;, &lt;shape&gt;, &lt;initializer&gt;)</a:t>
            </a:r>
            <a:endParaRPr sz="1800">
              <a:solidFill>
                <a:srgbClr val="FFFFFF"/>
              </a:solidFill>
              <a:latin typeface="Consolas"/>
              <a:ea typeface="Consolas"/>
              <a:cs typeface="Consolas"/>
              <a:sym typeface="Consolas"/>
            </a:endParaRPr>
          </a:p>
          <a:p>
            <a:pPr marL="0" lvl="0" indent="0" algn="ctr" rtl="0">
              <a:lnSpc>
                <a:spcPct val="150000"/>
              </a:lnSpc>
              <a:spcBef>
                <a:spcPts val="0"/>
              </a:spcBef>
              <a:spcAft>
                <a:spcPts val="0"/>
              </a:spcAft>
              <a:buNone/>
            </a:pPr>
            <a:endParaRPr>
              <a:solidFill>
                <a:srgbClr val="FFFFFF"/>
              </a:solidFill>
              <a:latin typeface="Consolas"/>
              <a:ea typeface="Consolas"/>
              <a:cs typeface="Consolas"/>
              <a:sym typeface="Consolas"/>
            </a:endParaRPr>
          </a:p>
          <a:p>
            <a:pPr marL="0" lvl="0" indent="0" algn="ctr" rtl="0">
              <a:lnSpc>
                <a:spcPct val="150000"/>
              </a:lnSpc>
              <a:spcBef>
                <a:spcPts val="0"/>
              </a:spcBef>
              <a:spcAft>
                <a:spcPts val="0"/>
              </a:spcAft>
              <a:buNone/>
            </a:pPr>
            <a:r>
              <a:rPr lang="en">
                <a:solidFill>
                  <a:srgbClr val="FFFFFF"/>
                </a:solidFill>
                <a:latin typeface="Consolas"/>
                <a:ea typeface="Consolas"/>
                <a:cs typeface="Consolas"/>
                <a:sym typeface="Consolas"/>
              </a:rPr>
              <a:t>If a variable with &lt;name&gt; already exists, reuse it</a:t>
            </a:r>
            <a:endParaRPr>
              <a:solidFill>
                <a:srgbClr val="FFFFFF"/>
              </a:solidFill>
              <a:latin typeface="Consolas"/>
              <a:ea typeface="Consolas"/>
              <a:cs typeface="Consolas"/>
              <a:sym typeface="Consolas"/>
            </a:endParaRPr>
          </a:p>
          <a:p>
            <a:pPr marL="0" lvl="0" indent="0" algn="ctr" rtl="0">
              <a:lnSpc>
                <a:spcPct val="150000"/>
              </a:lnSpc>
              <a:spcBef>
                <a:spcPts val="0"/>
              </a:spcBef>
              <a:spcAft>
                <a:spcPts val="0"/>
              </a:spcAft>
              <a:buNone/>
            </a:pPr>
            <a:r>
              <a:rPr lang="en">
                <a:solidFill>
                  <a:srgbClr val="FFFFFF"/>
                </a:solidFill>
                <a:latin typeface="Consolas"/>
                <a:ea typeface="Consolas"/>
                <a:cs typeface="Consolas"/>
                <a:sym typeface="Consolas"/>
              </a:rPr>
              <a:t>If not, initialize it with &lt;shape&gt; using &lt;initializer&gt;</a:t>
            </a:r>
            <a:endParaRPr>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407363543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Shape 4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253</a:t>
            </a:fld>
            <a:endParaRPr/>
          </a:p>
        </p:txBody>
      </p:sp>
      <p:sp>
        <p:nvSpPr>
          <p:cNvPr id="444" name="Shape 4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tf.get_variable()</a:t>
            </a:r>
            <a:endParaRPr b="1">
              <a:latin typeface="Georgia"/>
              <a:ea typeface="Georgia"/>
              <a:cs typeface="Georgia"/>
              <a:sym typeface="Georgia"/>
            </a:endParaRPr>
          </a:p>
        </p:txBody>
      </p:sp>
      <p:sp>
        <p:nvSpPr>
          <p:cNvPr id="445" name="Shape 445"/>
          <p:cNvSpPr txBox="1"/>
          <p:nvPr/>
        </p:nvSpPr>
        <p:spPr>
          <a:xfrm>
            <a:off x="311700" y="1189475"/>
            <a:ext cx="8520600" cy="37719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def two_hidden_layers(x):</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assert x.shape.as_list() == [200, 100]</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highlight>
                  <a:schemeClr val="accent3"/>
                </a:highlight>
                <a:latin typeface="Consolas"/>
                <a:ea typeface="Consolas"/>
                <a:cs typeface="Consolas"/>
                <a:sym typeface="Consolas"/>
              </a:rPr>
              <a:t>    w1 = tf.get_variable(</a:t>
            </a:r>
            <a:r>
              <a:rPr lang="en" sz="1200">
                <a:solidFill>
                  <a:schemeClr val="dk1"/>
                </a:solidFill>
                <a:highlight>
                  <a:schemeClr val="accent3"/>
                </a:highlight>
                <a:latin typeface="Consolas"/>
                <a:ea typeface="Consolas"/>
                <a:cs typeface="Consolas"/>
                <a:sym typeface="Consolas"/>
              </a:rPr>
              <a:t>"h1_weights", [100, 50], initializer=</a:t>
            </a:r>
            <a:r>
              <a:rPr lang="en" sz="1200">
                <a:solidFill>
                  <a:srgbClr val="FFFFFF"/>
                </a:solidFill>
                <a:highlight>
                  <a:schemeClr val="accent3"/>
                </a:highlight>
                <a:latin typeface="Consolas"/>
                <a:ea typeface="Consolas"/>
                <a:cs typeface="Consolas"/>
                <a:sym typeface="Consolas"/>
              </a:rPr>
              <a:t>tf.random_normal_initializer())</a:t>
            </a:r>
            <a:endParaRPr sz="1200">
              <a:solidFill>
                <a:srgbClr val="FFFFFF"/>
              </a:solidFill>
              <a:highlight>
                <a:schemeClr val="accent3"/>
              </a:highlight>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highlight>
                  <a:schemeClr val="accent3"/>
                </a:highlight>
                <a:latin typeface="Consolas"/>
                <a:ea typeface="Consolas"/>
                <a:cs typeface="Consolas"/>
                <a:sym typeface="Consolas"/>
              </a:rPr>
              <a:t>    b1 = tf.get_variable(</a:t>
            </a:r>
            <a:r>
              <a:rPr lang="en" sz="1200">
                <a:solidFill>
                  <a:schemeClr val="dk1"/>
                </a:solidFill>
                <a:highlight>
                  <a:schemeClr val="accent3"/>
                </a:highlight>
                <a:latin typeface="Consolas"/>
                <a:ea typeface="Consolas"/>
                <a:cs typeface="Consolas"/>
                <a:sym typeface="Consolas"/>
              </a:rPr>
              <a:t>"h1_biases", [50], initializer=</a:t>
            </a:r>
            <a:r>
              <a:rPr lang="en" sz="1200">
                <a:solidFill>
                  <a:srgbClr val="FFFFFF"/>
                </a:solidFill>
                <a:highlight>
                  <a:schemeClr val="accent3"/>
                </a:highlight>
                <a:latin typeface="Consolas"/>
                <a:ea typeface="Consolas"/>
                <a:cs typeface="Consolas"/>
                <a:sym typeface="Consolas"/>
              </a:rPr>
              <a:t>tf.constant_initializer(0.0))</a:t>
            </a:r>
            <a:endParaRPr sz="1200">
              <a:solidFill>
                <a:srgbClr val="FFFFFF"/>
              </a:solidFill>
              <a:highlight>
                <a:schemeClr val="accent3"/>
              </a:highlight>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h1 = tf.matmul(x, w1) + b1</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assert h1.shape.as_list() == [200, 50]  </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highlight>
                  <a:schemeClr val="accent3"/>
                </a:highlight>
                <a:latin typeface="Consolas"/>
                <a:ea typeface="Consolas"/>
                <a:cs typeface="Consolas"/>
                <a:sym typeface="Consolas"/>
              </a:rPr>
              <a:t>    </a:t>
            </a:r>
            <a:r>
              <a:rPr lang="en" sz="1200">
                <a:solidFill>
                  <a:schemeClr val="dk1"/>
                </a:solidFill>
                <a:highlight>
                  <a:schemeClr val="accent3"/>
                </a:highlight>
                <a:latin typeface="Consolas"/>
                <a:ea typeface="Consolas"/>
                <a:cs typeface="Consolas"/>
                <a:sym typeface="Consolas"/>
              </a:rPr>
              <a:t>w2 = tf.get_variable("h2_weights", [50, 10], initializer=tf.random_normal_initializer())</a:t>
            </a:r>
            <a:endParaRPr sz="1200">
              <a:solidFill>
                <a:schemeClr val="dk1"/>
              </a:solidFill>
              <a:highlight>
                <a:schemeClr val="accent3"/>
              </a:highlight>
              <a:latin typeface="Consolas"/>
              <a:ea typeface="Consolas"/>
              <a:cs typeface="Consolas"/>
              <a:sym typeface="Consolas"/>
            </a:endParaRPr>
          </a:p>
          <a:p>
            <a:pPr marL="0" lvl="0" indent="0" rtl="0">
              <a:lnSpc>
                <a:spcPct val="150000"/>
              </a:lnSpc>
              <a:spcBef>
                <a:spcPts val="0"/>
              </a:spcBef>
              <a:spcAft>
                <a:spcPts val="0"/>
              </a:spcAft>
              <a:buNone/>
            </a:pPr>
            <a:r>
              <a:rPr lang="en" sz="1200">
                <a:solidFill>
                  <a:schemeClr val="dk1"/>
                </a:solidFill>
                <a:highlight>
                  <a:schemeClr val="accent3"/>
                </a:highlight>
                <a:latin typeface="Consolas"/>
                <a:ea typeface="Consolas"/>
                <a:cs typeface="Consolas"/>
                <a:sym typeface="Consolas"/>
              </a:rPr>
              <a:t>    b2 = tf.get_variable("h2_biases", [10], initializer=tf.constant_initializer(0.0))</a:t>
            </a:r>
            <a:endParaRPr sz="1200">
              <a:solidFill>
                <a:srgbClr val="FFFFFF"/>
              </a:solidFill>
              <a:highlight>
                <a:schemeClr val="accent3"/>
              </a:highlight>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logits = tf.matmul(h1, w2) + b2</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return logits</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chemeClr val="dk1"/>
                </a:solidFill>
                <a:latin typeface="Consolas"/>
                <a:ea typeface="Consolas"/>
                <a:cs typeface="Consolas"/>
                <a:sym typeface="Consolas"/>
              </a:rPr>
              <a:t>logits1 = two_hidden_layers(x1)</a:t>
            </a:r>
            <a:endParaRPr sz="1200">
              <a:solidFill>
                <a:schemeClr val="dk1"/>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chemeClr val="dk1"/>
                </a:solidFill>
                <a:latin typeface="Consolas"/>
                <a:ea typeface="Consolas"/>
                <a:cs typeface="Consolas"/>
                <a:sym typeface="Consolas"/>
              </a:rPr>
              <a:t>logits2 = two_hidden_layers(x2)</a:t>
            </a:r>
            <a:endParaRPr sz="1200">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212599657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Shape 4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254</a:t>
            </a:fld>
            <a:endParaRPr/>
          </a:p>
        </p:txBody>
      </p:sp>
      <p:sp>
        <p:nvSpPr>
          <p:cNvPr id="451" name="Shape 451"/>
          <p:cNvSpPr txBox="1"/>
          <p:nvPr/>
        </p:nvSpPr>
        <p:spPr>
          <a:xfrm>
            <a:off x="311700" y="1189475"/>
            <a:ext cx="8520600" cy="37719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200">
                <a:solidFill>
                  <a:schemeClr val="dk1"/>
                </a:solidFill>
                <a:latin typeface="Consolas"/>
                <a:ea typeface="Consolas"/>
                <a:cs typeface="Consolas"/>
                <a:sym typeface="Consolas"/>
              </a:rPr>
              <a:t>def two_hidden_layers(x):</a:t>
            </a:r>
            <a:endParaRPr sz="1200">
              <a:solidFill>
                <a:schemeClr val="dk1"/>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chemeClr val="dk1"/>
                </a:solidFill>
                <a:latin typeface="Consolas"/>
                <a:ea typeface="Consolas"/>
                <a:cs typeface="Consolas"/>
                <a:sym typeface="Consolas"/>
              </a:rPr>
              <a:t>    assert x.shape.as_list() == [200, 100]</a:t>
            </a:r>
            <a:endParaRPr sz="1200">
              <a:solidFill>
                <a:schemeClr val="dk1"/>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chemeClr val="dk1"/>
                </a:solidFill>
                <a:highlight>
                  <a:schemeClr val="accent3"/>
                </a:highlight>
                <a:latin typeface="Consolas"/>
                <a:ea typeface="Consolas"/>
                <a:cs typeface="Consolas"/>
                <a:sym typeface="Consolas"/>
              </a:rPr>
              <a:t>    w1 = tf.get_variable("h1_weights", [100, 50], initializer=tf.random_normal_initializer())</a:t>
            </a:r>
            <a:endParaRPr sz="1200">
              <a:solidFill>
                <a:schemeClr val="dk1"/>
              </a:solidFill>
              <a:highlight>
                <a:schemeClr val="accent3"/>
              </a:highlight>
              <a:latin typeface="Consolas"/>
              <a:ea typeface="Consolas"/>
              <a:cs typeface="Consolas"/>
              <a:sym typeface="Consolas"/>
            </a:endParaRPr>
          </a:p>
          <a:p>
            <a:pPr marL="0" lvl="0" indent="0" rtl="0">
              <a:lnSpc>
                <a:spcPct val="150000"/>
              </a:lnSpc>
              <a:spcBef>
                <a:spcPts val="0"/>
              </a:spcBef>
              <a:spcAft>
                <a:spcPts val="0"/>
              </a:spcAft>
              <a:buNone/>
            </a:pPr>
            <a:r>
              <a:rPr lang="en" sz="1200">
                <a:solidFill>
                  <a:schemeClr val="dk1"/>
                </a:solidFill>
                <a:highlight>
                  <a:schemeClr val="accent3"/>
                </a:highlight>
                <a:latin typeface="Consolas"/>
                <a:ea typeface="Consolas"/>
                <a:cs typeface="Consolas"/>
                <a:sym typeface="Consolas"/>
              </a:rPr>
              <a:t>    b1 = tf.get_variable("h1_biases", [50], initializer=tf.constant_initializer(0.0))</a:t>
            </a:r>
            <a:endParaRPr sz="1200">
              <a:solidFill>
                <a:schemeClr val="dk1"/>
              </a:solidFill>
              <a:highlight>
                <a:schemeClr val="accent3"/>
              </a:highlight>
              <a:latin typeface="Consolas"/>
              <a:ea typeface="Consolas"/>
              <a:cs typeface="Consolas"/>
              <a:sym typeface="Consolas"/>
            </a:endParaRPr>
          </a:p>
          <a:p>
            <a:pPr marL="0" lvl="0" indent="0" rtl="0">
              <a:lnSpc>
                <a:spcPct val="150000"/>
              </a:lnSpc>
              <a:spcBef>
                <a:spcPts val="0"/>
              </a:spcBef>
              <a:spcAft>
                <a:spcPts val="0"/>
              </a:spcAft>
              <a:buNone/>
            </a:pPr>
            <a:r>
              <a:rPr lang="en" sz="1200">
                <a:solidFill>
                  <a:schemeClr val="dk1"/>
                </a:solidFill>
                <a:latin typeface="Consolas"/>
                <a:ea typeface="Consolas"/>
                <a:cs typeface="Consolas"/>
                <a:sym typeface="Consolas"/>
              </a:rPr>
              <a:t>    h1 = tf.matmul(x, w1) + b1</a:t>
            </a:r>
            <a:endParaRPr sz="1200">
              <a:solidFill>
                <a:schemeClr val="dk1"/>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chemeClr val="dk1"/>
                </a:solidFill>
                <a:latin typeface="Consolas"/>
                <a:ea typeface="Consolas"/>
                <a:cs typeface="Consolas"/>
                <a:sym typeface="Consolas"/>
              </a:rPr>
              <a:t>    assert h1.shape.as_list() == [200, 50]  </a:t>
            </a:r>
            <a:endParaRPr sz="1200">
              <a:solidFill>
                <a:schemeClr val="dk1"/>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chemeClr val="dk1"/>
                </a:solidFill>
                <a:highlight>
                  <a:schemeClr val="accent3"/>
                </a:highlight>
                <a:latin typeface="Consolas"/>
                <a:ea typeface="Consolas"/>
                <a:cs typeface="Consolas"/>
                <a:sym typeface="Consolas"/>
              </a:rPr>
              <a:t>    w2 = tf.get_variable("h2_weights", [50, 10], initializer=tf.random_normal_initializer())</a:t>
            </a:r>
            <a:endParaRPr sz="1200">
              <a:solidFill>
                <a:schemeClr val="dk1"/>
              </a:solidFill>
              <a:highlight>
                <a:schemeClr val="accent3"/>
              </a:highlight>
              <a:latin typeface="Consolas"/>
              <a:ea typeface="Consolas"/>
              <a:cs typeface="Consolas"/>
              <a:sym typeface="Consolas"/>
            </a:endParaRPr>
          </a:p>
          <a:p>
            <a:pPr marL="0" lvl="0" indent="0" rtl="0">
              <a:lnSpc>
                <a:spcPct val="150000"/>
              </a:lnSpc>
              <a:spcBef>
                <a:spcPts val="0"/>
              </a:spcBef>
              <a:spcAft>
                <a:spcPts val="0"/>
              </a:spcAft>
              <a:buNone/>
            </a:pPr>
            <a:r>
              <a:rPr lang="en" sz="1200">
                <a:solidFill>
                  <a:schemeClr val="dk1"/>
                </a:solidFill>
                <a:highlight>
                  <a:schemeClr val="accent3"/>
                </a:highlight>
                <a:latin typeface="Consolas"/>
                <a:ea typeface="Consolas"/>
                <a:cs typeface="Consolas"/>
                <a:sym typeface="Consolas"/>
              </a:rPr>
              <a:t>    b2 = tf.get_variable("h2_biases", [10], initializer=tf.constant_initializer(0.0))</a:t>
            </a:r>
            <a:endParaRPr sz="1200">
              <a:solidFill>
                <a:schemeClr val="dk1"/>
              </a:solidFill>
              <a:highlight>
                <a:schemeClr val="accent3"/>
              </a:highlight>
              <a:latin typeface="Consolas"/>
              <a:ea typeface="Consolas"/>
              <a:cs typeface="Consolas"/>
              <a:sym typeface="Consolas"/>
            </a:endParaRPr>
          </a:p>
          <a:p>
            <a:pPr marL="0" lvl="0" indent="0" rtl="0">
              <a:lnSpc>
                <a:spcPct val="150000"/>
              </a:lnSpc>
              <a:spcBef>
                <a:spcPts val="0"/>
              </a:spcBef>
              <a:spcAft>
                <a:spcPts val="0"/>
              </a:spcAft>
              <a:buNone/>
            </a:pPr>
            <a:r>
              <a:rPr lang="en" sz="1200">
                <a:solidFill>
                  <a:schemeClr val="dk1"/>
                </a:solidFill>
                <a:latin typeface="Consolas"/>
                <a:ea typeface="Consolas"/>
                <a:cs typeface="Consolas"/>
                <a:sym typeface="Consolas"/>
              </a:rPr>
              <a:t>    logits = tf.matmul(h1, w2) + b2</a:t>
            </a:r>
            <a:endParaRPr sz="1200">
              <a:solidFill>
                <a:schemeClr val="dk1"/>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chemeClr val="dk1"/>
                </a:solidFill>
                <a:latin typeface="Consolas"/>
                <a:ea typeface="Consolas"/>
                <a:cs typeface="Consolas"/>
                <a:sym typeface="Consolas"/>
              </a:rPr>
              <a:t>    return logits</a:t>
            </a:r>
            <a:endParaRPr sz="1200">
              <a:solidFill>
                <a:schemeClr val="dk1"/>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chemeClr val="dk1"/>
                </a:solidFill>
                <a:latin typeface="Consolas"/>
                <a:ea typeface="Consolas"/>
                <a:cs typeface="Consolas"/>
                <a:sym typeface="Consolas"/>
              </a:rPr>
              <a:t>logits1 = two_hidden_layers(x1)</a:t>
            </a:r>
            <a:endParaRPr sz="1200">
              <a:solidFill>
                <a:schemeClr val="dk1"/>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chemeClr val="dk1"/>
                </a:solidFill>
                <a:latin typeface="Consolas"/>
                <a:ea typeface="Consolas"/>
                <a:cs typeface="Consolas"/>
                <a:sym typeface="Consolas"/>
              </a:rPr>
              <a:t>logits2 = two_hidden_layers(x2)</a:t>
            </a:r>
            <a:endParaRPr sz="1200">
              <a:solidFill>
                <a:srgbClr val="FFFFFF"/>
              </a:solidFill>
              <a:latin typeface="Consolas"/>
              <a:ea typeface="Consolas"/>
              <a:cs typeface="Consolas"/>
              <a:sym typeface="Consolas"/>
            </a:endParaRPr>
          </a:p>
        </p:txBody>
      </p:sp>
      <p:sp>
        <p:nvSpPr>
          <p:cNvPr id="452" name="Shape 452"/>
          <p:cNvSpPr txBox="1"/>
          <p:nvPr/>
        </p:nvSpPr>
        <p:spPr>
          <a:xfrm>
            <a:off x="4235250" y="3813625"/>
            <a:ext cx="4237200" cy="999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FFFFFF"/>
                </a:solidFill>
              </a:rPr>
              <a:t>ValueError: Variable h1_weights already exists, disallowed. Did you mean to set reuse=True in VarScope?</a:t>
            </a:r>
            <a:endParaRPr b="1">
              <a:solidFill>
                <a:srgbClr val="FFFFFF"/>
              </a:solidFill>
            </a:endParaRPr>
          </a:p>
          <a:p>
            <a:pPr marL="0" lvl="0" indent="0" rtl="0">
              <a:spcBef>
                <a:spcPts val="0"/>
              </a:spcBef>
              <a:spcAft>
                <a:spcPts val="0"/>
              </a:spcAft>
              <a:buNone/>
            </a:pPr>
            <a:endParaRPr>
              <a:solidFill>
                <a:srgbClr val="FFFFFF"/>
              </a:solidFill>
            </a:endParaRPr>
          </a:p>
        </p:txBody>
      </p:sp>
      <p:sp>
        <p:nvSpPr>
          <p:cNvPr id="453" name="Shape 4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tf.get_variable()</a:t>
            </a:r>
            <a:endParaRPr b="1">
              <a:latin typeface="Georgia"/>
              <a:ea typeface="Georgia"/>
              <a:cs typeface="Georgia"/>
              <a:sym typeface="Georgia"/>
            </a:endParaRPr>
          </a:p>
        </p:txBody>
      </p:sp>
    </p:spTree>
    <p:extLst>
      <p:ext uri="{BB962C8B-B14F-4D97-AF65-F5344CB8AC3E}">
        <p14:creationId xmlns:p14="http://schemas.microsoft.com/office/powerpoint/2010/main" val="360713964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255</a:t>
            </a:fld>
            <a:endParaRPr/>
          </a:p>
        </p:txBody>
      </p:sp>
      <p:sp>
        <p:nvSpPr>
          <p:cNvPr id="459" name="Shape 459"/>
          <p:cNvSpPr txBox="1"/>
          <p:nvPr/>
        </p:nvSpPr>
        <p:spPr>
          <a:xfrm>
            <a:off x="311700" y="1189475"/>
            <a:ext cx="8520600" cy="38673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def two_hidden_layers(x):</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assert x.shape.as_list() == [200, 100]</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w1 = tf.get_variable(</a:t>
            </a:r>
            <a:r>
              <a:rPr lang="en" sz="1200">
                <a:solidFill>
                  <a:schemeClr val="dk1"/>
                </a:solidFill>
                <a:latin typeface="Consolas"/>
                <a:ea typeface="Consolas"/>
                <a:cs typeface="Consolas"/>
                <a:sym typeface="Consolas"/>
              </a:rPr>
              <a:t>"h1_weights", [100, 50], initializer=</a:t>
            </a:r>
            <a:r>
              <a:rPr lang="en" sz="1200">
                <a:solidFill>
                  <a:srgbClr val="FFFFFF"/>
                </a:solidFill>
                <a:latin typeface="Consolas"/>
                <a:ea typeface="Consolas"/>
                <a:cs typeface="Consolas"/>
                <a:sym typeface="Consolas"/>
              </a:rPr>
              <a:t>tf.random_normal_initializer())</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b1 = tf.get_variable(</a:t>
            </a:r>
            <a:r>
              <a:rPr lang="en" sz="1200">
                <a:solidFill>
                  <a:schemeClr val="dk1"/>
                </a:solidFill>
                <a:latin typeface="Consolas"/>
                <a:ea typeface="Consolas"/>
                <a:cs typeface="Consolas"/>
                <a:sym typeface="Consolas"/>
              </a:rPr>
              <a:t>"h1_biases", [50], initializer=</a:t>
            </a:r>
            <a:r>
              <a:rPr lang="en" sz="1200">
                <a:solidFill>
                  <a:srgbClr val="FFFFFF"/>
                </a:solidFill>
                <a:latin typeface="Consolas"/>
                <a:ea typeface="Consolas"/>
                <a:cs typeface="Consolas"/>
                <a:sym typeface="Consolas"/>
              </a:rPr>
              <a:t>tf.constant_initializer(0.0))</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h1 = tf.matmul(x, w1) + b1</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assert h1.shape.as_list() == [200, 50]  </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a:t>
            </a:r>
            <a:r>
              <a:rPr lang="en" sz="1200">
                <a:solidFill>
                  <a:schemeClr val="dk1"/>
                </a:solidFill>
                <a:latin typeface="Consolas"/>
                <a:ea typeface="Consolas"/>
                <a:cs typeface="Consolas"/>
                <a:sym typeface="Consolas"/>
              </a:rPr>
              <a:t>w2 = tf.get_variable("h2_weights", [50, 10], initializer=tf.random_normal_initializer())</a:t>
            </a:r>
            <a:endParaRPr sz="1200">
              <a:solidFill>
                <a:schemeClr val="dk1"/>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chemeClr val="dk1"/>
                </a:solidFill>
                <a:latin typeface="Consolas"/>
                <a:ea typeface="Consolas"/>
                <a:cs typeface="Consolas"/>
                <a:sym typeface="Consolas"/>
              </a:rPr>
              <a:t>    b2 = tf.get_variable("h2_biases", [10], initializer=tf.constant_initializer(0.0))</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logits = tf.matmul(h1, w2) + b2</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return logits</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highlight>
                  <a:schemeClr val="accent3"/>
                </a:highlight>
                <a:latin typeface="Consolas"/>
                <a:ea typeface="Consolas"/>
                <a:cs typeface="Consolas"/>
                <a:sym typeface="Consolas"/>
              </a:rPr>
              <a:t>with tf.variable_scope('two_layers') as scope:</a:t>
            </a:r>
            <a:endParaRPr sz="1200">
              <a:solidFill>
                <a:srgbClr val="FFFFFF"/>
              </a:solidFill>
              <a:highlight>
                <a:schemeClr val="accent3"/>
              </a:highlight>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logits1 = two_hidden_layers(x1)</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a:t>
            </a:r>
            <a:r>
              <a:rPr lang="en" sz="1200">
                <a:solidFill>
                  <a:srgbClr val="FFFFFF"/>
                </a:solidFill>
                <a:highlight>
                  <a:schemeClr val="accent3"/>
                </a:highlight>
                <a:latin typeface="Consolas"/>
                <a:ea typeface="Consolas"/>
                <a:cs typeface="Consolas"/>
                <a:sym typeface="Consolas"/>
              </a:rPr>
              <a:t>scope.reuse_variables()</a:t>
            </a:r>
            <a:endParaRPr sz="1200">
              <a:solidFill>
                <a:srgbClr val="FFFFFF"/>
              </a:solidFill>
              <a:highlight>
                <a:schemeClr val="accent3"/>
              </a:highlight>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logits2 = two_hidden_layers(x2)</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endParaRPr sz="1200">
              <a:solidFill>
                <a:srgbClr val="FFFFFF"/>
              </a:solidFill>
              <a:latin typeface="Consolas"/>
              <a:ea typeface="Consolas"/>
              <a:cs typeface="Consolas"/>
              <a:sym typeface="Consolas"/>
            </a:endParaRPr>
          </a:p>
        </p:txBody>
      </p:sp>
      <p:sp>
        <p:nvSpPr>
          <p:cNvPr id="460" name="Shape 460"/>
          <p:cNvSpPr txBox="1"/>
          <p:nvPr/>
        </p:nvSpPr>
        <p:spPr>
          <a:xfrm>
            <a:off x="4633750" y="3776575"/>
            <a:ext cx="4237200" cy="999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rPr>
              <a:t>Put your variables within a scope and reuse all variables within that scope</a:t>
            </a:r>
            <a:endParaRPr>
              <a:solidFill>
                <a:srgbClr val="FFFFFF"/>
              </a:solidFill>
            </a:endParaRPr>
          </a:p>
        </p:txBody>
      </p:sp>
      <p:sp>
        <p:nvSpPr>
          <p:cNvPr id="461" name="Shape 4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tf.variable_scope()</a:t>
            </a:r>
            <a:endParaRPr b="1">
              <a:latin typeface="Georgia"/>
              <a:ea typeface="Georgia"/>
              <a:cs typeface="Georgia"/>
              <a:sym typeface="Georgia"/>
            </a:endParaRPr>
          </a:p>
        </p:txBody>
      </p:sp>
    </p:spTree>
    <p:extLst>
      <p:ext uri="{BB962C8B-B14F-4D97-AF65-F5344CB8AC3E}">
        <p14:creationId xmlns:p14="http://schemas.microsoft.com/office/powerpoint/2010/main" val="33808131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Shape 4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256</a:t>
            </a:fld>
            <a:endParaRPr/>
          </a:p>
        </p:txBody>
      </p:sp>
      <p:sp>
        <p:nvSpPr>
          <p:cNvPr id="467" name="Shape 4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tf.variable_scope()</a:t>
            </a:r>
            <a:endParaRPr b="1">
              <a:latin typeface="Georgia"/>
              <a:ea typeface="Georgia"/>
              <a:cs typeface="Georgia"/>
              <a:sym typeface="Georgia"/>
            </a:endParaRPr>
          </a:p>
        </p:txBody>
      </p:sp>
      <p:sp>
        <p:nvSpPr>
          <p:cNvPr id="468" name="Shape 468"/>
          <p:cNvSpPr txBox="1"/>
          <p:nvPr/>
        </p:nvSpPr>
        <p:spPr>
          <a:xfrm>
            <a:off x="7205100" y="1249200"/>
            <a:ext cx="1938900" cy="231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rPr>
              <a:t>Only one set of variables, all within the variable scope “two_layers”</a:t>
            </a:r>
            <a:endParaRPr>
              <a:solidFill>
                <a:srgbClr val="FFFFFF"/>
              </a:solidFill>
            </a:endParaRPr>
          </a:p>
          <a:p>
            <a:pPr marL="0" lvl="0" indent="0" rtl="0">
              <a:spcBef>
                <a:spcPts val="0"/>
              </a:spcBef>
              <a:spcAft>
                <a:spcPts val="0"/>
              </a:spcAft>
              <a:buNone/>
            </a:pPr>
            <a:endParaRPr>
              <a:solidFill>
                <a:srgbClr val="FFFFFF"/>
              </a:solidFill>
            </a:endParaRPr>
          </a:p>
          <a:p>
            <a:pPr marL="0" lvl="0" indent="0" rtl="0">
              <a:spcBef>
                <a:spcPts val="0"/>
              </a:spcBef>
              <a:spcAft>
                <a:spcPts val="0"/>
              </a:spcAft>
              <a:buNone/>
            </a:pPr>
            <a:r>
              <a:rPr lang="en">
                <a:solidFill>
                  <a:srgbClr val="FFFFFF"/>
                </a:solidFill>
              </a:rPr>
              <a:t>They take in two different inputs</a:t>
            </a:r>
            <a:endParaRPr>
              <a:solidFill>
                <a:srgbClr val="FFFFFF"/>
              </a:solidFill>
            </a:endParaRPr>
          </a:p>
        </p:txBody>
      </p:sp>
      <p:pic>
        <p:nvPicPr>
          <p:cNvPr id="469" name="Shape 469"/>
          <p:cNvPicPr preferRelativeResize="0"/>
          <p:nvPr/>
        </p:nvPicPr>
        <p:blipFill>
          <a:blip r:embed="rId3">
            <a:alphaModFix/>
          </a:blip>
          <a:stretch>
            <a:fillRect/>
          </a:stretch>
        </p:blipFill>
        <p:spPr>
          <a:xfrm>
            <a:off x="1839775" y="1170150"/>
            <a:ext cx="5319242" cy="3820975"/>
          </a:xfrm>
          <a:prstGeom prst="rect">
            <a:avLst/>
          </a:prstGeom>
          <a:noFill/>
          <a:ln>
            <a:noFill/>
          </a:ln>
        </p:spPr>
      </p:pic>
    </p:spTree>
    <p:extLst>
      <p:ext uri="{BB962C8B-B14F-4D97-AF65-F5344CB8AC3E}">
        <p14:creationId xmlns:p14="http://schemas.microsoft.com/office/powerpoint/2010/main" val="315304999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Shape 4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257</a:t>
            </a:fld>
            <a:endParaRPr/>
          </a:p>
        </p:txBody>
      </p:sp>
      <p:sp>
        <p:nvSpPr>
          <p:cNvPr id="475" name="Shape 4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tf.variable_scope()</a:t>
            </a:r>
            <a:endParaRPr b="1">
              <a:latin typeface="Georgia"/>
              <a:ea typeface="Georgia"/>
              <a:cs typeface="Georgia"/>
              <a:sym typeface="Georgia"/>
            </a:endParaRPr>
          </a:p>
        </p:txBody>
      </p:sp>
      <p:sp>
        <p:nvSpPr>
          <p:cNvPr id="476" name="Shape 476"/>
          <p:cNvSpPr txBox="1"/>
          <p:nvPr/>
        </p:nvSpPr>
        <p:spPr>
          <a:xfrm>
            <a:off x="7205100" y="1249200"/>
            <a:ext cx="1938900" cy="231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chemeClr val="dk1"/>
                </a:solidFill>
              </a:rPr>
              <a:t>tf.variable_scope implicitly creates a name scope</a:t>
            </a:r>
            <a:endParaRPr>
              <a:solidFill>
                <a:schemeClr val="dk1"/>
              </a:solidFill>
            </a:endParaRPr>
          </a:p>
          <a:p>
            <a:pPr marL="0" lvl="0" indent="0" rtl="0">
              <a:spcBef>
                <a:spcPts val="0"/>
              </a:spcBef>
              <a:spcAft>
                <a:spcPts val="0"/>
              </a:spcAft>
              <a:buNone/>
            </a:pPr>
            <a:endParaRPr>
              <a:solidFill>
                <a:srgbClr val="FFFFFF"/>
              </a:solidFill>
            </a:endParaRPr>
          </a:p>
        </p:txBody>
      </p:sp>
      <p:pic>
        <p:nvPicPr>
          <p:cNvPr id="477" name="Shape 477"/>
          <p:cNvPicPr preferRelativeResize="0"/>
          <p:nvPr/>
        </p:nvPicPr>
        <p:blipFill>
          <a:blip r:embed="rId3">
            <a:alphaModFix/>
          </a:blip>
          <a:stretch>
            <a:fillRect/>
          </a:stretch>
        </p:blipFill>
        <p:spPr>
          <a:xfrm>
            <a:off x="1839775" y="1170150"/>
            <a:ext cx="5319242" cy="3820975"/>
          </a:xfrm>
          <a:prstGeom prst="rect">
            <a:avLst/>
          </a:prstGeom>
          <a:noFill/>
          <a:ln>
            <a:noFill/>
          </a:ln>
        </p:spPr>
      </p:pic>
    </p:spTree>
    <p:extLst>
      <p:ext uri="{BB962C8B-B14F-4D97-AF65-F5344CB8AC3E}">
        <p14:creationId xmlns:p14="http://schemas.microsoft.com/office/powerpoint/2010/main" val="328655721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Shape 4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258</a:t>
            </a:fld>
            <a:endParaRPr/>
          </a:p>
        </p:txBody>
      </p:sp>
      <p:sp>
        <p:nvSpPr>
          <p:cNvPr id="483" name="Shape 483"/>
          <p:cNvSpPr txBox="1"/>
          <p:nvPr/>
        </p:nvSpPr>
        <p:spPr>
          <a:xfrm>
            <a:off x="311700" y="1189475"/>
            <a:ext cx="8520600" cy="38673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def two_hidden_layers(x):</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assert x.shape.as_list() == [200, 100]</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w1 = tf.get_variable("h1_weights", [100, 50], initializer=tf.random_normal_initializer())</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b1 = tf.get_variable("h1_biases", [50], initializer=tf.constant_initializer(0.0))</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h1 = tf.matmul(x, w1) + b1</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assert h1.shape.as_list() == [200, 50]  </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w2 = tf.get_variable("h2_weights", [50, 10], initializer=tf.random_normal_initializer())</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b2 = tf.get_variable("h2_biases", [10], initializer=tf.constant_initializer(0.0))</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logits = tf.matmul(h1, w2) + b2</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return logits</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with tf.variable_scope('two_layers') as scope:</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logits1 = two_hidden_layers(x1)</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scope.reuse_variables()</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200">
                <a:solidFill>
                  <a:srgbClr val="FFFFFF"/>
                </a:solidFill>
                <a:latin typeface="Consolas"/>
                <a:ea typeface="Consolas"/>
                <a:cs typeface="Consolas"/>
                <a:sym typeface="Consolas"/>
              </a:rPr>
              <a:t>    logits2 = two_hidden_layers(x2)</a:t>
            </a:r>
            <a:endParaRPr sz="12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endParaRPr sz="1200">
              <a:solidFill>
                <a:srgbClr val="FFFFFF"/>
              </a:solidFill>
              <a:latin typeface="Consolas"/>
              <a:ea typeface="Consolas"/>
              <a:cs typeface="Consolas"/>
              <a:sym typeface="Consolas"/>
            </a:endParaRPr>
          </a:p>
        </p:txBody>
      </p:sp>
      <p:sp>
        <p:nvSpPr>
          <p:cNvPr id="484" name="Shape 4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Reusable code?</a:t>
            </a:r>
            <a:endParaRPr b="1">
              <a:latin typeface="Georgia"/>
              <a:ea typeface="Georgia"/>
              <a:cs typeface="Georgia"/>
              <a:sym typeface="Georgia"/>
            </a:endParaRPr>
          </a:p>
          <a:p>
            <a:pPr marL="0" lvl="0" indent="0" algn="ctr" rtl="0">
              <a:spcBef>
                <a:spcPts val="0"/>
              </a:spcBef>
              <a:spcAft>
                <a:spcPts val="0"/>
              </a:spcAft>
              <a:buNone/>
            </a:pPr>
            <a:endParaRPr b="1">
              <a:latin typeface="Georgia"/>
              <a:ea typeface="Georgia"/>
              <a:cs typeface="Georgia"/>
              <a:sym typeface="Georgia"/>
            </a:endParaRPr>
          </a:p>
        </p:txBody>
      </p:sp>
    </p:spTree>
    <p:extLst>
      <p:ext uri="{BB962C8B-B14F-4D97-AF65-F5344CB8AC3E}">
        <p14:creationId xmlns:p14="http://schemas.microsoft.com/office/powerpoint/2010/main" val="286880685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Shape 4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259</a:t>
            </a:fld>
            <a:endParaRPr/>
          </a:p>
        </p:txBody>
      </p:sp>
      <p:sp>
        <p:nvSpPr>
          <p:cNvPr id="490" name="Shape 490"/>
          <p:cNvSpPr txBox="1"/>
          <p:nvPr/>
        </p:nvSpPr>
        <p:spPr>
          <a:xfrm>
            <a:off x="311700" y="1189475"/>
            <a:ext cx="8520600" cy="38673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100">
                <a:solidFill>
                  <a:srgbClr val="FFFFFF"/>
                </a:solidFill>
                <a:latin typeface="Consolas"/>
                <a:ea typeface="Consolas"/>
                <a:cs typeface="Consolas"/>
                <a:sym typeface="Consolas"/>
              </a:rPr>
              <a:t>def fully_connected(x, output_dim, scope):</a:t>
            </a:r>
            <a:endParaRPr sz="11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100">
                <a:solidFill>
                  <a:srgbClr val="FFFFFF"/>
                </a:solidFill>
                <a:latin typeface="Consolas"/>
                <a:ea typeface="Consolas"/>
                <a:cs typeface="Consolas"/>
                <a:sym typeface="Consolas"/>
              </a:rPr>
              <a:t>    with tf.variable_scope(scope, </a:t>
            </a:r>
            <a:r>
              <a:rPr lang="en" sz="1100">
                <a:solidFill>
                  <a:srgbClr val="FFFFFF"/>
                </a:solidFill>
                <a:highlight>
                  <a:schemeClr val="accent3"/>
                </a:highlight>
                <a:latin typeface="Consolas"/>
                <a:ea typeface="Consolas"/>
                <a:cs typeface="Consolas"/>
                <a:sym typeface="Consolas"/>
              </a:rPr>
              <a:t>reuse=tf.AUTO_REUSE</a:t>
            </a:r>
            <a:r>
              <a:rPr lang="en" sz="1100">
                <a:solidFill>
                  <a:srgbClr val="FFFFFF"/>
                </a:solidFill>
                <a:latin typeface="Consolas"/>
                <a:ea typeface="Consolas"/>
                <a:cs typeface="Consolas"/>
                <a:sym typeface="Consolas"/>
              </a:rPr>
              <a:t>) as scope:</a:t>
            </a:r>
            <a:endParaRPr sz="11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100">
                <a:solidFill>
                  <a:srgbClr val="FFFFFF"/>
                </a:solidFill>
                <a:latin typeface="Consolas"/>
                <a:ea typeface="Consolas"/>
                <a:cs typeface="Consolas"/>
                <a:sym typeface="Consolas"/>
              </a:rPr>
              <a:t>        w = tf.get_variable("weights", [x.shape[1], output_dim], initializer=tf.random_normal_initializer())</a:t>
            </a:r>
            <a:endParaRPr sz="11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100">
                <a:solidFill>
                  <a:srgbClr val="FFFFFF"/>
                </a:solidFill>
                <a:latin typeface="Consolas"/>
                <a:ea typeface="Consolas"/>
                <a:cs typeface="Consolas"/>
                <a:sym typeface="Consolas"/>
              </a:rPr>
              <a:t>        b = tf.get_variable("biases", [output_dim], initializer=tf.constant_initializer(0.0))</a:t>
            </a:r>
            <a:endParaRPr sz="11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100">
                <a:solidFill>
                  <a:srgbClr val="FFFFFF"/>
                </a:solidFill>
                <a:latin typeface="Consolas"/>
                <a:ea typeface="Consolas"/>
                <a:cs typeface="Consolas"/>
                <a:sym typeface="Consolas"/>
              </a:rPr>
              <a:t>        return tf.matmul(x, w) + b</a:t>
            </a:r>
            <a:endParaRPr sz="11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endParaRPr sz="11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100">
                <a:solidFill>
                  <a:srgbClr val="FFFFFF"/>
                </a:solidFill>
                <a:latin typeface="Consolas"/>
                <a:ea typeface="Consolas"/>
                <a:cs typeface="Consolas"/>
                <a:sym typeface="Consolas"/>
              </a:rPr>
              <a:t>def two_hidden_layers(x):</a:t>
            </a:r>
            <a:endParaRPr sz="11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100">
                <a:solidFill>
                  <a:srgbClr val="FFFFFF"/>
                </a:solidFill>
                <a:latin typeface="Consolas"/>
                <a:ea typeface="Consolas"/>
                <a:cs typeface="Consolas"/>
                <a:sym typeface="Consolas"/>
              </a:rPr>
              <a:t>    h1 = fully_connected(x, 50, 'h1')</a:t>
            </a:r>
            <a:endParaRPr sz="11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100">
                <a:solidFill>
                  <a:srgbClr val="FFFFFF"/>
                </a:solidFill>
                <a:latin typeface="Consolas"/>
                <a:ea typeface="Consolas"/>
                <a:cs typeface="Consolas"/>
                <a:sym typeface="Consolas"/>
              </a:rPr>
              <a:t>    h2 = fully_connected(h1, 10, 'h2')</a:t>
            </a:r>
            <a:endParaRPr sz="11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endParaRPr sz="11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100">
                <a:solidFill>
                  <a:srgbClr val="FFFFFF"/>
                </a:solidFill>
                <a:latin typeface="Consolas"/>
                <a:ea typeface="Consolas"/>
                <a:cs typeface="Consolas"/>
                <a:sym typeface="Consolas"/>
              </a:rPr>
              <a:t>with tf.variable_scope('two_layers') as scope:</a:t>
            </a:r>
            <a:endParaRPr sz="11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100">
                <a:solidFill>
                  <a:srgbClr val="FFFFFF"/>
                </a:solidFill>
                <a:latin typeface="Consolas"/>
                <a:ea typeface="Consolas"/>
                <a:cs typeface="Consolas"/>
                <a:sym typeface="Consolas"/>
              </a:rPr>
              <a:t>    logits1 = two_hidden_layers(x1)</a:t>
            </a:r>
            <a:endParaRPr sz="11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r>
              <a:rPr lang="en" sz="1100">
                <a:solidFill>
                  <a:srgbClr val="FFFFFF"/>
                </a:solidFill>
                <a:latin typeface="Consolas"/>
                <a:ea typeface="Consolas"/>
                <a:cs typeface="Consolas"/>
                <a:sym typeface="Consolas"/>
              </a:rPr>
              <a:t>    logits2 = two_hidden_layers(x2)</a:t>
            </a:r>
            <a:endParaRPr sz="1100">
              <a:solidFill>
                <a:srgbClr val="FFFFFF"/>
              </a:solidFill>
              <a:latin typeface="Consolas"/>
              <a:ea typeface="Consolas"/>
              <a:cs typeface="Consolas"/>
              <a:sym typeface="Consolas"/>
            </a:endParaRPr>
          </a:p>
          <a:p>
            <a:pPr marL="0" lvl="0" indent="0" rtl="0">
              <a:lnSpc>
                <a:spcPct val="150000"/>
              </a:lnSpc>
              <a:spcBef>
                <a:spcPts val="0"/>
              </a:spcBef>
              <a:spcAft>
                <a:spcPts val="0"/>
              </a:spcAft>
              <a:buNone/>
            </a:pPr>
            <a:endParaRPr sz="1100">
              <a:solidFill>
                <a:srgbClr val="FFFFFF"/>
              </a:solidFill>
              <a:latin typeface="Consolas"/>
              <a:ea typeface="Consolas"/>
              <a:cs typeface="Consolas"/>
              <a:sym typeface="Consolas"/>
            </a:endParaRPr>
          </a:p>
        </p:txBody>
      </p:sp>
      <p:sp>
        <p:nvSpPr>
          <p:cNvPr id="491" name="Shape 4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Layer ‘em up</a:t>
            </a:r>
            <a:endParaRPr b="1">
              <a:latin typeface="Georgia"/>
              <a:ea typeface="Georgia"/>
              <a:cs typeface="Georgia"/>
              <a:sym typeface="Georgia"/>
            </a:endParaRPr>
          </a:p>
          <a:p>
            <a:pPr marL="0" lvl="0" indent="0" algn="ctr" rtl="0">
              <a:spcBef>
                <a:spcPts val="0"/>
              </a:spcBef>
              <a:spcAft>
                <a:spcPts val="0"/>
              </a:spcAft>
              <a:buNone/>
            </a:pPr>
            <a:endParaRPr b="1">
              <a:latin typeface="Georgia"/>
              <a:ea typeface="Georgia"/>
              <a:cs typeface="Georgia"/>
              <a:sym typeface="Georgia"/>
            </a:endParaRPr>
          </a:p>
        </p:txBody>
      </p:sp>
      <p:sp>
        <p:nvSpPr>
          <p:cNvPr id="492" name="Shape 492"/>
          <p:cNvSpPr txBox="1"/>
          <p:nvPr/>
        </p:nvSpPr>
        <p:spPr>
          <a:xfrm>
            <a:off x="5907625" y="2560475"/>
            <a:ext cx="2320800" cy="136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rPr>
              <a:t>Fetch variables if they already exist </a:t>
            </a:r>
            <a:endParaRPr>
              <a:solidFill>
                <a:srgbClr val="FFFFFF"/>
              </a:solidFill>
            </a:endParaRPr>
          </a:p>
          <a:p>
            <a:pPr marL="0" lvl="0" indent="0" rtl="0">
              <a:spcBef>
                <a:spcPts val="0"/>
              </a:spcBef>
              <a:spcAft>
                <a:spcPts val="0"/>
              </a:spcAft>
              <a:buNone/>
            </a:pPr>
            <a:endParaRPr>
              <a:solidFill>
                <a:srgbClr val="FFFFFF"/>
              </a:solidFill>
            </a:endParaRPr>
          </a:p>
          <a:p>
            <a:pPr marL="0" lvl="0" indent="0" rtl="0">
              <a:spcBef>
                <a:spcPts val="0"/>
              </a:spcBef>
              <a:spcAft>
                <a:spcPts val="0"/>
              </a:spcAft>
              <a:buNone/>
            </a:pPr>
            <a:r>
              <a:rPr lang="en">
                <a:solidFill>
                  <a:srgbClr val="FFFFFF"/>
                </a:solidFill>
              </a:rPr>
              <a:t>Else, create them</a:t>
            </a:r>
            <a:endParaRPr>
              <a:solidFill>
                <a:srgbClr val="FFFFFF"/>
              </a:solidFill>
            </a:endParaRPr>
          </a:p>
        </p:txBody>
      </p:sp>
    </p:spTree>
    <p:extLst>
      <p:ext uri="{BB962C8B-B14F-4D97-AF65-F5344CB8AC3E}">
        <p14:creationId xmlns:p14="http://schemas.microsoft.com/office/powerpoint/2010/main" val="887012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Subgraphs</a:t>
            </a:r>
            <a:endParaRPr b="1">
              <a:latin typeface="Georgia"/>
              <a:ea typeface="Georgia"/>
              <a:cs typeface="Georgia"/>
              <a:sym typeface="Georgia"/>
            </a:endParaRPr>
          </a:p>
        </p:txBody>
      </p:sp>
      <p:sp>
        <p:nvSpPr>
          <p:cNvPr id="464" name="Shape 464"/>
          <p:cNvSpPr txBox="1">
            <a:spLocks noGrp="1"/>
          </p:cNvSpPr>
          <p:nvPr>
            <p:ph type="body" idx="1"/>
          </p:nvPr>
        </p:nvSpPr>
        <p:spPr>
          <a:xfrm>
            <a:off x="311700" y="1131813"/>
            <a:ext cx="3863400" cy="3970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latin typeface="Georgia"/>
                <a:ea typeface="Georgia"/>
                <a:cs typeface="Georgia"/>
                <a:sym typeface="Georgia"/>
              </a:rPr>
              <a:t>Possible to break graphs into several chunks and run them parallelly across multiple CPUs, GPUs, TPUs, or other devices</a:t>
            </a:r>
            <a:endParaRPr dirty="0">
              <a:latin typeface="Georgia"/>
              <a:ea typeface="Georgia"/>
              <a:cs typeface="Georgia"/>
              <a:sym typeface="Georgia"/>
            </a:endParaRPr>
          </a:p>
          <a:p>
            <a:pPr marL="0" lvl="0" indent="0">
              <a:spcBef>
                <a:spcPts val="1600"/>
              </a:spcBef>
              <a:spcAft>
                <a:spcPts val="0"/>
              </a:spcAft>
              <a:buNone/>
            </a:pPr>
            <a:endParaRPr dirty="0">
              <a:latin typeface="Georgia"/>
              <a:ea typeface="Georgia"/>
              <a:cs typeface="Georgia"/>
              <a:sym typeface="Georgia"/>
            </a:endParaRPr>
          </a:p>
          <a:p>
            <a:pPr marL="0" lvl="0" indent="0" rtl="0">
              <a:spcBef>
                <a:spcPts val="1600"/>
              </a:spcBef>
              <a:spcAft>
                <a:spcPts val="1600"/>
              </a:spcAft>
              <a:buNone/>
            </a:pPr>
            <a:r>
              <a:rPr lang="en" dirty="0">
                <a:latin typeface="Georgia"/>
                <a:ea typeface="Georgia"/>
                <a:cs typeface="Georgia"/>
                <a:sym typeface="Georgia"/>
              </a:rPr>
              <a:t>Example: AlexNet</a:t>
            </a:r>
            <a:endParaRPr dirty="0">
              <a:latin typeface="Georgia"/>
              <a:ea typeface="Georgia"/>
              <a:cs typeface="Georgia"/>
              <a:sym typeface="Georgia"/>
            </a:endParaRPr>
          </a:p>
        </p:txBody>
      </p:sp>
      <p:sp>
        <p:nvSpPr>
          <p:cNvPr id="465" name="Shape 465"/>
          <p:cNvSpPr txBox="1"/>
          <p:nvPr/>
        </p:nvSpPr>
        <p:spPr>
          <a:xfrm>
            <a:off x="4522300" y="3752675"/>
            <a:ext cx="4207200" cy="1232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FFFFFF"/>
              </a:solidFill>
            </a:endParaRPr>
          </a:p>
        </p:txBody>
      </p:sp>
      <p:pic>
        <p:nvPicPr>
          <p:cNvPr id="466" name="Shape 466"/>
          <p:cNvPicPr preferRelativeResize="0"/>
          <p:nvPr/>
        </p:nvPicPr>
        <p:blipFill>
          <a:blip r:embed="rId3">
            <a:alphaModFix/>
          </a:blip>
          <a:stretch>
            <a:fillRect/>
          </a:stretch>
        </p:blipFill>
        <p:spPr>
          <a:xfrm>
            <a:off x="4785258" y="1090325"/>
            <a:ext cx="4358740" cy="4053176"/>
          </a:xfrm>
          <a:prstGeom prst="rect">
            <a:avLst/>
          </a:prstGeom>
          <a:noFill/>
          <a:ln>
            <a:noFill/>
          </a:ln>
        </p:spPr>
      </p:pic>
      <p:sp>
        <p:nvSpPr>
          <p:cNvPr id="467" name="Shape 467"/>
          <p:cNvSpPr txBox="1">
            <a:spLocks noGrp="1"/>
          </p:cNvSpPr>
          <p:nvPr>
            <p:ph type="body" idx="1"/>
          </p:nvPr>
        </p:nvSpPr>
        <p:spPr>
          <a:xfrm>
            <a:off x="0" y="4663225"/>
            <a:ext cx="4785300" cy="4647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100">
                <a:latin typeface="Times New Roman"/>
                <a:ea typeface="Times New Roman"/>
                <a:cs typeface="Times New Roman"/>
                <a:sym typeface="Times New Roman"/>
              </a:rPr>
              <a:t>Graph from </a:t>
            </a:r>
            <a:r>
              <a:rPr lang="en" sz="1100" i="1">
                <a:latin typeface="Times New Roman"/>
                <a:ea typeface="Times New Roman"/>
                <a:cs typeface="Times New Roman"/>
                <a:sym typeface="Times New Roman"/>
              </a:rPr>
              <a:t>Hands-On Machine Learning with Scikit-Learn and TensorFlow</a:t>
            </a:r>
            <a:endParaRPr sz="1100" i="1">
              <a:latin typeface="Times New Roman"/>
              <a:ea typeface="Times New Roman"/>
              <a:cs typeface="Times New Roman"/>
              <a:sym typeface="Times New Roman"/>
            </a:endParaRPr>
          </a:p>
        </p:txBody>
      </p:sp>
      <p:sp>
        <p:nvSpPr>
          <p:cNvPr id="468" name="Shape 4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26</a:t>
            </a:fld>
            <a:endParaRPr>
              <a:solidFill>
                <a:schemeClr val="lt2"/>
              </a:solidFill>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260</a:t>
            </a:fld>
            <a:endParaRPr/>
          </a:p>
        </p:txBody>
      </p:sp>
      <p:sp>
        <p:nvSpPr>
          <p:cNvPr id="498" name="Shape 4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Layer ‘em up</a:t>
            </a:r>
            <a:endParaRPr b="1">
              <a:latin typeface="Georgia"/>
              <a:ea typeface="Georgia"/>
              <a:cs typeface="Georgia"/>
              <a:sym typeface="Georgia"/>
            </a:endParaRPr>
          </a:p>
        </p:txBody>
      </p:sp>
      <p:pic>
        <p:nvPicPr>
          <p:cNvPr id="499" name="Shape 499"/>
          <p:cNvPicPr preferRelativeResize="0"/>
          <p:nvPr/>
        </p:nvPicPr>
        <p:blipFill>
          <a:blip r:embed="rId3">
            <a:alphaModFix/>
          </a:blip>
          <a:stretch>
            <a:fillRect/>
          </a:stretch>
        </p:blipFill>
        <p:spPr>
          <a:xfrm>
            <a:off x="2199925" y="1190475"/>
            <a:ext cx="5069781" cy="3820975"/>
          </a:xfrm>
          <a:prstGeom prst="rect">
            <a:avLst/>
          </a:prstGeom>
          <a:noFill/>
          <a:ln>
            <a:noFill/>
          </a:ln>
        </p:spPr>
      </p:pic>
    </p:spTree>
    <p:extLst>
      <p:ext uri="{BB962C8B-B14F-4D97-AF65-F5344CB8AC3E}">
        <p14:creationId xmlns:p14="http://schemas.microsoft.com/office/powerpoint/2010/main" val="34720381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ctrTitle"/>
          </p:nvPr>
        </p:nvSpPr>
        <p:spPr>
          <a:xfrm>
            <a:off x="687375" y="2058525"/>
            <a:ext cx="8145000" cy="104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Georgia"/>
                <a:ea typeface="Georgia"/>
                <a:cs typeface="Georgia"/>
                <a:sym typeface="Georgia"/>
              </a:rPr>
              <a:t>Manage Experiments</a:t>
            </a:r>
            <a:endParaRPr>
              <a:latin typeface="Georgia"/>
              <a:ea typeface="Georgia"/>
              <a:cs typeface="Georgia"/>
              <a:sym typeface="Georgia"/>
            </a:endParaRPr>
          </a:p>
        </p:txBody>
      </p:sp>
      <p:pic>
        <p:nvPicPr>
          <p:cNvPr id="505" name="Shape 505"/>
          <p:cNvPicPr preferRelativeResize="0"/>
          <p:nvPr/>
        </p:nvPicPr>
        <p:blipFill>
          <a:blip r:embed="rId3">
            <a:alphaModFix/>
          </a:blip>
          <a:stretch>
            <a:fillRect/>
          </a:stretch>
        </p:blipFill>
        <p:spPr>
          <a:xfrm>
            <a:off x="3957175" y="412025"/>
            <a:ext cx="1229638" cy="1552200"/>
          </a:xfrm>
          <a:prstGeom prst="rect">
            <a:avLst/>
          </a:prstGeom>
          <a:noFill/>
          <a:ln>
            <a:noFill/>
          </a:ln>
        </p:spPr>
      </p:pic>
    </p:spTree>
    <p:extLst>
      <p:ext uri="{BB962C8B-B14F-4D97-AF65-F5344CB8AC3E}">
        <p14:creationId xmlns:p14="http://schemas.microsoft.com/office/powerpoint/2010/main" val="172388872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title"/>
          </p:nvPr>
        </p:nvSpPr>
        <p:spPr>
          <a:xfrm>
            <a:off x="389950" y="1552425"/>
            <a:ext cx="8520600" cy="18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tf.train.Saver</a:t>
            </a:r>
            <a:endParaRPr b="1">
              <a:latin typeface="Georgia"/>
              <a:ea typeface="Georgia"/>
              <a:cs typeface="Georgia"/>
              <a:sym typeface="Georgia"/>
            </a:endParaRPr>
          </a:p>
          <a:p>
            <a:pPr marL="0" lvl="0" indent="0" algn="ctr" rtl="0">
              <a:spcBef>
                <a:spcPts val="0"/>
              </a:spcBef>
              <a:spcAft>
                <a:spcPts val="0"/>
              </a:spcAft>
              <a:buNone/>
            </a:pPr>
            <a:r>
              <a:rPr lang="en" sz="1800">
                <a:latin typeface="Georgia"/>
                <a:ea typeface="Georgia"/>
                <a:cs typeface="Georgia"/>
                <a:sym typeface="Georgia"/>
              </a:rPr>
              <a:t>saves graph’s variables in binary files</a:t>
            </a:r>
            <a:endParaRPr>
              <a:latin typeface="Georgia"/>
              <a:ea typeface="Georgia"/>
              <a:cs typeface="Georgia"/>
              <a:sym typeface="Georgia"/>
            </a:endParaRPr>
          </a:p>
        </p:txBody>
      </p:sp>
      <p:sp>
        <p:nvSpPr>
          <p:cNvPr id="511" name="Shape 5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262</a:t>
            </a:fld>
            <a:endParaRPr/>
          </a:p>
        </p:txBody>
      </p:sp>
    </p:spTree>
    <p:extLst>
      <p:ext uri="{BB962C8B-B14F-4D97-AF65-F5344CB8AC3E}">
        <p14:creationId xmlns:p14="http://schemas.microsoft.com/office/powerpoint/2010/main" val="29091462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title"/>
          </p:nvPr>
        </p:nvSpPr>
        <p:spPr>
          <a:xfrm>
            <a:off x="389950" y="1552425"/>
            <a:ext cx="8520600" cy="1870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a:latin typeface="Consolas"/>
                <a:ea typeface="Consolas"/>
                <a:cs typeface="Consolas"/>
                <a:sym typeface="Consolas"/>
              </a:rPr>
              <a:t>tf.train.Saver.save(sess, save_path, global_step=None...)</a:t>
            </a:r>
            <a:endParaRPr sz="2000">
              <a:latin typeface="Consolas"/>
              <a:ea typeface="Consolas"/>
              <a:cs typeface="Consolas"/>
              <a:sym typeface="Consolas"/>
            </a:endParaRPr>
          </a:p>
          <a:p>
            <a:pPr marL="0" lvl="0" indent="0" rtl="0">
              <a:spcBef>
                <a:spcPts val="0"/>
              </a:spcBef>
              <a:spcAft>
                <a:spcPts val="0"/>
              </a:spcAft>
              <a:buNone/>
            </a:pPr>
            <a:r>
              <a:rPr lang="en" sz="2000">
                <a:latin typeface="Consolas"/>
                <a:ea typeface="Consolas"/>
                <a:cs typeface="Consolas"/>
                <a:sym typeface="Consolas"/>
              </a:rPr>
              <a:t>tf.train.Saver.restore(sess, save_path)</a:t>
            </a:r>
            <a:endParaRPr sz="2000">
              <a:latin typeface="Consolas"/>
              <a:ea typeface="Consolas"/>
              <a:cs typeface="Consolas"/>
              <a:sym typeface="Consolas"/>
            </a:endParaRPr>
          </a:p>
        </p:txBody>
      </p:sp>
      <p:sp>
        <p:nvSpPr>
          <p:cNvPr id="517" name="Shape 5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263</a:t>
            </a:fld>
            <a:endParaRPr/>
          </a:p>
        </p:txBody>
      </p:sp>
      <p:sp>
        <p:nvSpPr>
          <p:cNvPr id="518" name="Shape 518"/>
          <p:cNvSpPr txBox="1">
            <a:spLocks noGrp="1"/>
          </p:cNvSpPr>
          <p:nvPr>
            <p:ph type="title"/>
          </p:nvPr>
        </p:nvSpPr>
        <p:spPr>
          <a:xfrm>
            <a:off x="311700" y="41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Saves sessions, not graphs!</a:t>
            </a:r>
            <a:endParaRPr b="1">
              <a:latin typeface="Georgia"/>
              <a:ea typeface="Georgia"/>
              <a:cs typeface="Georgia"/>
              <a:sym typeface="Georgia"/>
            </a:endParaRPr>
          </a:p>
        </p:txBody>
      </p:sp>
    </p:spTree>
    <p:extLst>
      <p:ext uri="{BB962C8B-B14F-4D97-AF65-F5344CB8AC3E}">
        <p14:creationId xmlns:p14="http://schemas.microsoft.com/office/powerpoint/2010/main" val="182415494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txBox="1">
            <a:spLocks noGrp="1"/>
          </p:cNvSpPr>
          <p:nvPr>
            <p:ph type="title"/>
          </p:nvPr>
        </p:nvSpPr>
        <p:spPr>
          <a:xfrm>
            <a:off x="389950" y="1243000"/>
            <a:ext cx="8520600" cy="290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a:latin typeface="Consolas"/>
                <a:ea typeface="Consolas"/>
                <a:cs typeface="Consolas"/>
                <a:sym typeface="Consolas"/>
              </a:rPr>
              <a:t># define model</a:t>
            </a:r>
            <a:endParaRPr sz="1200">
              <a:latin typeface="Consolas"/>
              <a:ea typeface="Consolas"/>
              <a:cs typeface="Consolas"/>
              <a:sym typeface="Consolas"/>
            </a:endParaRPr>
          </a:p>
          <a:p>
            <a:pPr marL="0" lvl="0" indent="0">
              <a:spcBef>
                <a:spcPts val="0"/>
              </a:spcBef>
              <a:spcAft>
                <a:spcPts val="0"/>
              </a:spcAft>
              <a:buNone/>
            </a:pPr>
            <a:r>
              <a:rPr lang="en" sz="1200">
                <a:latin typeface="Consolas"/>
                <a:ea typeface="Consolas"/>
                <a:cs typeface="Consolas"/>
                <a:sym typeface="Consolas"/>
              </a:rPr>
              <a:t>model = SkipGramModel(params)</a:t>
            </a:r>
            <a:endParaRPr sz="1200">
              <a:latin typeface="Consolas"/>
              <a:ea typeface="Consolas"/>
              <a:cs typeface="Consolas"/>
              <a:sym typeface="Consolas"/>
            </a:endParaRPr>
          </a:p>
          <a:p>
            <a:pPr marL="0" lvl="0" indent="0" rtl="0">
              <a:spcBef>
                <a:spcPts val="0"/>
              </a:spcBef>
              <a:spcAft>
                <a:spcPts val="0"/>
              </a:spcAft>
              <a:buNone/>
            </a:pPr>
            <a:endParaRPr sz="1200">
              <a:latin typeface="Consolas"/>
              <a:ea typeface="Consolas"/>
              <a:cs typeface="Consolas"/>
              <a:sym typeface="Consolas"/>
            </a:endParaRPr>
          </a:p>
          <a:p>
            <a:pPr marL="0" lvl="0" indent="0" rtl="0">
              <a:spcBef>
                <a:spcPts val="0"/>
              </a:spcBef>
              <a:spcAft>
                <a:spcPts val="0"/>
              </a:spcAft>
              <a:buNone/>
            </a:pPr>
            <a:r>
              <a:rPr lang="en" sz="1200">
                <a:latin typeface="Consolas"/>
                <a:ea typeface="Consolas"/>
                <a:cs typeface="Consolas"/>
                <a:sym typeface="Consolas"/>
              </a:rPr>
              <a:t># create a saver object</a:t>
            </a:r>
            <a:endParaRPr sz="1200">
              <a:latin typeface="Consolas"/>
              <a:ea typeface="Consolas"/>
              <a:cs typeface="Consolas"/>
              <a:sym typeface="Consolas"/>
            </a:endParaRPr>
          </a:p>
          <a:p>
            <a:pPr marL="0" lvl="0" indent="0" rtl="0">
              <a:spcBef>
                <a:spcPts val="0"/>
              </a:spcBef>
              <a:spcAft>
                <a:spcPts val="0"/>
              </a:spcAft>
              <a:buNone/>
            </a:pPr>
            <a:r>
              <a:rPr lang="en" sz="1200">
                <a:highlight>
                  <a:schemeClr val="accent3"/>
                </a:highlight>
                <a:latin typeface="Consolas"/>
                <a:ea typeface="Consolas"/>
                <a:cs typeface="Consolas"/>
                <a:sym typeface="Consolas"/>
              </a:rPr>
              <a:t>saver = tf.train.Saver()</a:t>
            </a:r>
            <a:endParaRPr sz="1200">
              <a:highlight>
                <a:schemeClr val="accent3"/>
              </a:highlight>
              <a:latin typeface="Consolas"/>
              <a:ea typeface="Consolas"/>
              <a:cs typeface="Consolas"/>
              <a:sym typeface="Consolas"/>
            </a:endParaRPr>
          </a:p>
          <a:p>
            <a:pPr marL="0" lvl="0" indent="0" rtl="0">
              <a:spcBef>
                <a:spcPts val="0"/>
              </a:spcBef>
              <a:spcAft>
                <a:spcPts val="0"/>
              </a:spcAft>
              <a:buNone/>
            </a:pPr>
            <a:endParaRPr sz="1200">
              <a:latin typeface="Consolas"/>
              <a:ea typeface="Consolas"/>
              <a:cs typeface="Consolas"/>
              <a:sym typeface="Consolas"/>
            </a:endParaRPr>
          </a:p>
          <a:p>
            <a:pPr marL="0" lvl="0" indent="0" rtl="0">
              <a:spcBef>
                <a:spcPts val="0"/>
              </a:spcBef>
              <a:spcAft>
                <a:spcPts val="0"/>
              </a:spcAft>
              <a:buNone/>
            </a:pPr>
            <a:r>
              <a:rPr lang="en" sz="1200">
                <a:latin typeface="Consolas"/>
                <a:ea typeface="Consolas"/>
                <a:cs typeface="Consolas"/>
                <a:sym typeface="Consolas"/>
              </a:rPr>
              <a:t>with tf.Session() as sess:</a:t>
            </a:r>
            <a:endParaRPr sz="1200">
              <a:latin typeface="Consolas"/>
              <a:ea typeface="Consolas"/>
              <a:cs typeface="Consolas"/>
              <a:sym typeface="Consolas"/>
            </a:endParaRPr>
          </a:p>
          <a:p>
            <a:pPr marL="0" lvl="0" indent="0" rtl="0">
              <a:spcBef>
                <a:spcPts val="0"/>
              </a:spcBef>
              <a:spcAft>
                <a:spcPts val="0"/>
              </a:spcAft>
              <a:buNone/>
            </a:pPr>
            <a:r>
              <a:rPr lang="en" sz="1200">
                <a:latin typeface="Consolas"/>
                <a:ea typeface="Consolas"/>
                <a:cs typeface="Consolas"/>
                <a:sym typeface="Consolas"/>
              </a:rPr>
              <a:t>	for step in range(training_steps): </a:t>
            </a:r>
            <a:endParaRPr sz="1200">
              <a:latin typeface="Consolas"/>
              <a:ea typeface="Consolas"/>
              <a:cs typeface="Consolas"/>
              <a:sym typeface="Consolas"/>
            </a:endParaRPr>
          </a:p>
          <a:p>
            <a:pPr marL="0" lvl="0" indent="0">
              <a:spcBef>
                <a:spcPts val="0"/>
              </a:spcBef>
              <a:spcAft>
                <a:spcPts val="0"/>
              </a:spcAft>
              <a:buNone/>
            </a:pPr>
            <a:r>
              <a:rPr lang="en" sz="1200">
                <a:latin typeface="Consolas"/>
                <a:ea typeface="Consolas"/>
                <a:cs typeface="Consolas"/>
                <a:sym typeface="Consolas"/>
              </a:rPr>
              <a:t>		sess.run([optimizer])</a:t>
            </a:r>
            <a:endParaRPr sz="1200">
              <a:latin typeface="Consolas"/>
              <a:ea typeface="Consolas"/>
              <a:cs typeface="Consolas"/>
              <a:sym typeface="Consolas"/>
            </a:endParaRPr>
          </a:p>
          <a:p>
            <a:pPr marL="0" lvl="0" indent="0">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rtl="0">
              <a:spcBef>
                <a:spcPts val="0"/>
              </a:spcBef>
              <a:spcAft>
                <a:spcPts val="0"/>
              </a:spcAft>
              <a:buNone/>
            </a:pPr>
            <a:r>
              <a:rPr lang="en" sz="1200">
                <a:latin typeface="Consolas"/>
                <a:ea typeface="Consolas"/>
                <a:cs typeface="Consolas"/>
                <a:sym typeface="Consolas"/>
              </a:rPr>
              <a:t>		# save model every 1000 steps</a:t>
            </a:r>
            <a:endParaRPr sz="1200">
              <a:latin typeface="Consolas"/>
              <a:ea typeface="Consolas"/>
              <a:cs typeface="Consolas"/>
              <a:sym typeface="Consolas"/>
            </a:endParaRPr>
          </a:p>
          <a:p>
            <a:pPr marL="0" lvl="0" indent="0" rtl="0">
              <a:spcBef>
                <a:spcPts val="0"/>
              </a:spcBef>
              <a:spcAft>
                <a:spcPts val="0"/>
              </a:spcAft>
              <a:buNone/>
            </a:pPr>
            <a:r>
              <a:rPr lang="en" sz="1200">
                <a:latin typeface="Consolas"/>
                <a:ea typeface="Consolas"/>
                <a:cs typeface="Consolas"/>
                <a:sym typeface="Consolas"/>
              </a:rPr>
              <a:t>		if (step + 1) % 1000 == 0:</a:t>
            </a:r>
            <a:endParaRPr sz="1200">
              <a:latin typeface="Consolas"/>
              <a:ea typeface="Consolas"/>
              <a:cs typeface="Consolas"/>
              <a:sym typeface="Consolas"/>
            </a:endParaRPr>
          </a:p>
          <a:p>
            <a:pPr marL="0" lvl="0" indent="0">
              <a:spcBef>
                <a:spcPts val="0"/>
              </a:spcBef>
              <a:spcAft>
                <a:spcPts val="0"/>
              </a:spcAft>
              <a:buNone/>
            </a:pPr>
            <a:r>
              <a:rPr lang="en" sz="1200">
                <a:latin typeface="Consolas"/>
                <a:ea typeface="Consolas"/>
                <a:cs typeface="Consolas"/>
                <a:sym typeface="Consolas"/>
              </a:rPr>
              <a:t>			</a:t>
            </a:r>
            <a:r>
              <a:rPr lang="en" sz="1200">
                <a:highlight>
                  <a:schemeClr val="accent3"/>
                </a:highlight>
                <a:latin typeface="Consolas"/>
                <a:ea typeface="Consolas"/>
                <a:cs typeface="Consolas"/>
                <a:sym typeface="Consolas"/>
              </a:rPr>
              <a:t>saver.save(sess, </a:t>
            </a:r>
            <a:endParaRPr sz="1200">
              <a:highlight>
                <a:schemeClr val="accent3"/>
              </a:highlight>
              <a:latin typeface="Consolas"/>
              <a:ea typeface="Consolas"/>
              <a:cs typeface="Consolas"/>
              <a:sym typeface="Consolas"/>
            </a:endParaRPr>
          </a:p>
          <a:p>
            <a:pPr marL="1828800" lvl="0" indent="457200" rtl="0">
              <a:spcBef>
                <a:spcPts val="0"/>
              </a:spcBef>
              <a:spcAft>
                <a:spcPts val="0"/>
              </a:spcAft>
              <a:buNone/>
            </a:pPr>
            <a:r>
              <a:rPr lang="en" sz="1200">
                <a:highlight>
                  <a:schemeClr val="accent3"/>
                </a:highlight>
                <a:latin typeface="Consolas"/>
                <a:ea typeface="Consolas"/>
                <a:cs typeface="Consolas"/>
                <a:sym typeface="Consolas"/>
              </a:rPr>
              <a:t>'checkpoint_directory/model_name',</a:t>
            </a:r>
            <a:endParaRPr sz="1200">
              <a:highlight>
                <a:schemeClr val="accent3"/>
              </a:highlight>
              <a:latin typeface="Consolas"/>
              <a:ea typeface="Consolas"/>
              <a:cs typeface="Consolas"/>
              <a:sym typeface="Consolas"/>
            </a:endParaRPr>
          </a:p>
          <a:p>
            <a:pPr marL="1828800" lvl="0" indent="457200" rtl="0">
              <a:spcBef>
                <a:spcPts val="0"/>
              </a:spcBef>
              <a:spcAft>
                <a:spcPts val="0"/>
              </a:spcAft>
              <a:buNone/>
            </a:pPr>
            <a:r>
              <a:rPr lang="en" sz="1200">
                <a:highlight>
                  <a:schemeClr val="accent3"/>
                </a:highlight>
                <a:latin typeface="Consolas"/>
                <a:ea typeface="Consolas"/>
                <a:cs typeface="Consolas"/>
                <a:sym typeface="Consolas"/>
              </a:rPr>
              <a:t>global_step=step)</a:t>
            </a:r>
            <a:endParaRPr sz="1200" b="1">
              <a:latin typeface="Consolas"/>
              <a:ea typeface="Consolas"/>
              <a:cs typeface="Consolas"/>
              <a:sym typeface="Consolas"/>
            </a:endParaRPr>
          </a:p>
        </p:txBody>
      </p:sp>
      <p:sp>
        <p:nvSpPr>
          <p:cNvPr id="524" name="Shape 5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264</a:t>
            </a:fld>
            <a:endParaRPr/>
          </a:p>
        </p:txBody>
      </p:sp>
      <p:sp>
        <p:nvSpPr>
          <p:cNvPr id="525" name="Shape 525"/>
          <p:cNvSpPr txBox="1">
            <a:spLocks noGrp="1"/>
          </p:cNvSpPr>
          <p:nvPr>
            <p:ph type="title"/>
          </p:nvPr>
        </p:nvSpPr>
        <p:spPr>
          <a:xfrm>
            <a:off x="311700" y="41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Save parameters after 1000 steps</a:t>
            </a:r>
            <a:endParaRPr b="1">
              <a:latin typeface="Georgia"/>
              <a:ea typeface="Georgia"/>
              <a:cs typeface="Georgia"/>
              <a:sym typeface="Georgia"/>
            </a:endParaRPr>
          </a:p>
        </p:txBody>
      </p:sp>
    </p:spTree>
    <p:extLst>
      <p:ext uri="{BB962C8B-B14F-4D97-AF65-F5344CB8AC3E}">
        <p14:creationId xmlns:p14="http://schemas.microsoft.com/office/powerpoint/2010/main" val="8011990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89950" y="1243000"/>
            <a:ext cx="8520600" cy="2900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200">
                <a:latin typeface="Consolas"/>
                <a:ea typeface="Consolas"/>
                <a:cs typeface="Consolas"/>
                <a:sym typeface="Consolas"/>
              </a:rPr>
              <a:t># define model</a:t>
            </a:r>
            <a:endParaRPr sz="1200">
              <a:latin typeface="Consolas"/>
              <a:ea typeface="Consolas"/>
              <a:cs typeface="Consolas"/>
              <a:sym typeface="Consolas"/>
            </a:endParaRPr>
          </a:p>
          <a:p>
            <a:pPr marL="0" lvl="0" indent="0">
              <a:spcBef>
                <a:spcPts val="0"/>
              </a:spcBef>
              <a:spcAft>
                <a:spcPts val="0"/>
              </a:spcAft>
              <a:buNone/>
            </a:pPr>
            <a:r>
              <a:rPr lang="en" sz="1200">
                <a:latin typeface="Consolas"/>
                <a:ea typeface="Consolas"/>
                <a:cs typeface="Consolas"/>
                <a:sym typeface="Consolas"/>
              </a:rPr>
              <a:t>model = SkipGramModel(params)</a:t>
            </a:r>
            <a:endParaRPr sz="1200">
              <a:latin typeface="Consolas"/>
              <a:ea typeface="Consolas"/>
              <a:cs typeface="Consolas"/>
              <a:sym typeface="Consolas"/>
            </a:endParaRPr>
          </a:p>
          <a:p>
            <a:pPr marL="0" lvl="0" indent="0">
              <a:spcBef>
                <a:spcPts val="0"/>
              </a:spcBef>
              <a:spcAft>
                <a:spcPts val="0"/>
              </a:spcAft>
              <a:buNone/>
            </a:pPr>
            <a:endParaRPr sz="1200">
              <a:latin typeface="Consolas"/>
              <a:ea typeface="Consolas"/>
              <a:cs typeface="Consolas"/>
              <a:sym typeface="Consolas"/>
            </a:endParaRPr>
          </a:p>
          <a:p>
            <a:pPr marL="0" lvl="0" indent="0">
              <a:spcBef>
                <a:spcPts val="0"/>
              </a:spcBef>
              <a:spcAft>
                <a:spcPts val="0"/>
              </a:spcAft>
              <a:buNone/>
            </a:pPr>
            <a:r>
              <a:rPr lang="en" sz="1200">
                <a:latin typeface="Consolas"/>
                <a:ea typeface="Consolas"/>
                <a:cs typeface="Consolas"/>
                <a:sym typeface="Consolas"/>
              </a:rPr>
              <a:t># create a saver object</a:t>
            </a:r>
            <a:endParaRPr sz="1200">
              <a:latin typeface="Consolas"/>
              <a:ea typeface="Consolas"/>
              <a:cs typeface="Consolas"/>
              <a:sym typeface="Consolas"/>
            </a:endParaRPr>
          </a:p>
          <a:p>
            <a:pPr marL="0" lvl="0" indent="0">
              <a:spcBef>
                <a:spcPts val="0"/>
              </a:spcBef>
              <a:spcAft>
                <a:spcPts val="0"/>
              </a:spcAft>
              <a:buNone/>
            </a:pPr>
            <a:r>
              <a:rPr lang="en" sz="1200">
                <a:latin typeface="Consolas"/>
                <a:ea typeface="Consolas"/>
                <a:cs typeface="Consolas"/>
                <a:sym typeface="Consolas"/>
              </a:rPr>
              <a:t>saver = tf.train.Saver()</a:t>
            </a:r>
            <a:endParaRPr sz="1200">
              <a:latin typeface="Consolas"/>
              <a:ea typeface="Consolas"/>
              <a:cs typeface="Consolas"/>
              <a:sym typeface="Consolas"/>
            </a:endParaRPr>
          </a:p>
          <a:p>
            <a:pPr marL="0" lvl="0" indent="0">
              <a:spcBef>
                <a:spcPts val="0"/>
              </a:spcBef>
              <a:spcAft>
                <a:spcPts val="0"/>
              </a:spcAft>
              <a:buNone/>
            </a:pPr>
            <a:endParaRPr sz="1200">
              <a:latin typeface="Consolas"/>
              <a:ea typeface="Consolas"/>
              <a:cs typeface="Consolas"/>
              <a:sym typeface="Consolas"/>
            </a:endParaRPr>
          </a:p>
          <a:p>
            <a:pPr marL="0" lvl="0" indent="0">
              <a:spcBef>
                <a:spcPts val="0"/>
              </a:spcBef>
              <a:spcAft>
                <a:spcPts val="0"/>
              </a:spcAft>
              <a:buNone/>
            </a:pPr>
            <a:r>
              <a:rPr lang="en" sz="1200">
                <a:latin typeface="Consolas"/>
                <a:ea typeface="Consolas"/>
                <a:cs typeface="Consolas"/>
                <a:sym typeface="Consolas"/>
              </a:rPr>
              <a:t>with tf.Session() as sess:</a:t>
            </a:r>
            <a:endParaRPr sz="1200">
              <a:latin typeface="Consolas"/>
              <a:ea typeface="Consolas"/>
              <a:cs typeface="Consolas"/>
              <a:sym typeface="Consolas"/>
            </a:endParaRPr>
          </a:p>
          <a:p>
            <a:pPr marL="0" lvl="0" indent="0">
              <a:spcBef>
                <a:spcPts val="0"/>
              </a:spcBef>
              <a:spcAft>
                <a:spcPts val="0"/>
              </a:spcAft>
              <a:buNone/>
            </a:pPr>
            <a:r>
              <a:rPr lang="en" sz="1200">
                <a:latin typeface="Consolas"/>
                <a:ea typeface="Consolas"/>
                <a:cs typeface="Consolas"/>
                <a:sym typeface="Consolas"/>
              </a:rPr>
              <a:t>	for step in range(training_steps): </a:t>
            </a:r>
            <a:endParaRPr sz="1200">
              <a:latin typeface="Consolas"/>
              <a:ea typeface="Consolas"/>
              <a:cs typeface="Consolas"/>
              <a:sym typeface="Consolas"/>
            </a:endParaRPr>
          </a:p>
          <a:p>
            <a:pPr marL="0" lvl="0" indent="0">
              <a:spcBef>
                <a:spcPts val="0"/>
              </a:spcBef>
              <a:spcAft>
                <a:spcPts val="0"/>
              </a:spcAft>
              <a:buNone/>
            </a:pPr>
            <a:r>
              <a:rPr lang="en" sz="1200">
                <a:latin typeface="Consolas"/>
                <a:ea typeface="Consolas"/>
                <a:cs typeface="Consolas"/>
                <a:sym typeface="Consolas"/>
              </a:rPr>
              <a:t>		sess.run([optimizer])</a:t>
            </a:r>
            <a:endParaRPr sz="1200">
              <a:latin typeface="Consolas"/>
              <a:ea typeface="Consolas"/>
              <a:cs typeface="Consolas"/>
              <a:sym typeface="Consolas"/>
            </a:endParaRPr>
          </a:p>
          <a:p>
            <a:pPr marL="0" lvl="0" indent="0">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spcBef>
                <a:spcPts val="0"/>
              </a:spcBef>
              <a:spcAft>
                <a:spcPts val="0"/>
              </a:spcAft>
              <a:buNone/>
            </a:pPr>
            <a:r>
              <a:rPr lang="en" sz="1200">
                <a:latin typeface="Consolas"/>
                <a:ea typeface="Consolas"/>
                <a:cs typeface="Consolas"/>
                <a:sym typeface="Consolas"/>
              </a:rPr>
              <a:t>		# save model every 1000 steps</a:t>
            </a:r>
            <a:endParaRPr sz="1200">
              <a:latin typeface="Consolas"/>
              <a:ea typeface="Consolas"/>
              <a:cs typeface="Consolas"/>
              <a:sym typeface="Consolas"/>
            </a:endParaRPr>
          </a:p>
          <a:p>
            <a:pPr marL="0" lvl="0" indent="0">
              <a:spcBef>
                <a:spcPts val="0"/>
              </a:spcBef>
              <a:spcAft>
                <a:spcPts val="0"/>
              </a:spcAft>
              <a:buNone/>
            </a:pPr>
            <a:r>
              <a:rPr lang="en" sz="1200">
                <a:latin typeface="Consolas"/>
                <a:ea typeface="Consolas"/>
                <a:cs typeface="Consolas"/>
                <a:sym typeface="Consolas"/>
              </a:rPr>
              <a:t>		if (step + 1) % 1000 == 0:</a:t>
            </a:r>
            <a:endParaRPr sz="1200">
              <a:latin typeface="Consolas"/>
              <a:ea typeface="Consolas"/>
              <a:cs typeface="Consolas"/>
              <a:sym typeface="Consolas"/>
            </a:endParaRPr>
          </a:p>
          <a:p>
            <a:pPr marL="0" lvl="0" indent="0">
              <a:spcBef>
                <a:spcPts val="0"/>
              </a:spcBef>
              <a:spcAft>
                <a:spcPts val="0"/>
              </a:spcAft>
              <a:buNone/>
            </a:pPr>
            <a:r>
              <a:rPr lang="en" sz="1200">
                <a:latin typeface="Consolas"/>
                <a:ea typeface="Consolas"/>
                <a:cs typeface="Consolas"/>
                <a:sym typeface="Consolas"/>
              </a:rPr>
              <a:t>			saver.save(sess, </a:t>
            </a:r>
            <a:endParaRPr sz="1200">
              <a:latin typeface="Consolas"/>
              <a:ea typeface="Consolas"/>
              <a:cs typeface="Consolas"/>
              <a:sym typeface="Consolas"/>
            </a:endParaRPr>
          </a:p>
          <a:p>
            <a:pPr marL="1828800" lvl="0" indent="457200" rtl="0">
              <a:spcBef>
                <a:spcPts val="0"/>
              </a:spcBef>
              <a:spcAft>
                <a:spcPts val="0"/>
              </a:spcAft>
              <a:buNone/>
            </a:pPr>
            <a:r>
              <a:rPr lang="en" sz="1200">
                <a:latin typeface="Consolas"/>
                <a:ea typeface="Consolas"/>
                <a:cs typeface="Consolas"/>
                <a:sym typeface="Consolas"/>
              </a:rPr>
              <a:t>'checkpoint_directory/model_name',</a:t>
            </a:r>
            <a:endParaRPr sz="1200">
              <a:latin typeface="Consolas"/>
              <a:ea typeface="Consolas"/>
              <a:cs typeface="Consolas"/>
              <a:sym typeface="Consolas"/>
            </a:endParaRPr>
          </a:p>
          <a:p>
            <a:pPr marL="1828800" lvl="0" indent="457200" rtl="0">
              <a:spcBef>
                <a:spcPts val="0"/>
              </a:spcBef>
              <a:spcAft>
                <a:spcPts val="0"/>
              </a:spcAft>
              <a:buNone/>
            </a:pPr>
            <a:r>
              <a:rPr lang="en" sz="1200">
                <a:highlight>
                  <a:schemeClr val="accent3"/>
                </a:highlight>
                <a:latin typeface="Consolas"/>
                <a:ea typeface="Consolas"/>
                <a:cs typeface="Consolas"/>
                <a:sym typeface="Consolas"/>
              </a:rPr>
              <a:t>global_step=step)</a:t>
            </a:r>
            <a:endParaRPr sz="1200" b="1">
              <a:latin typeface="Consolas"/>
              <a:ea typeface="Consolas"/>
              <a:cs typeface="Consolas"/>
              <a:sym typeface="Consolas"/>
            </a:endParaRPr>
          </a:p>
          <a:p>
            <a:pPr marL="0" lvl="0" indent="0" rtl="0">
              <a:spcBef>
                <a:spcPts val="0"/>
              </a:spcBef>
              <a:spcAft>
                <a:spcPts val="0"/>
              </a:spcAft>
              <a:buNone/>
            </a:pPr>
            <a:endParaRPr sz="1200">
              <a:latin typeface="Consolas"/>
              <a:ea typeface="Consolas"/>
              <a:cs typeface="Consolas"/>
              <a:sym typeface="Consolas"/>
            </a:endParaRPr>
          </a:p>
        </p:txBody>
      </p:sp>
      <p:sp>
        <p:nvSpPr>
          <p:cNvPr id="531" name="Shape 5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265</a:t>
            </a:fld>
            <a:endParaRPr/>
          </a:p>
        </p:txBody>
      </p:sp>
      <p:sp>
        <p:nvSpPr>
          <p:cNvPr id="532" name="Shape 532"/>
          <p:cNvSpPr txBox="1">
            <a:spLocks noGrp="1"/>
          </p:cNvSpPr>
          <p:nvPr>
            <p:ph type="title"/>
          </p:nvPr>
        </p:nvSpPr>
        <p:spPr>
          <a:xfrm>
            <a:off x="311700" y="41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Specify the step at which the model is saved</a:t>
            </a:r>
            <a:endParaRPr b="1">
              <a:latin typeface="Georgia"/>
              <a:ea typeface="Georgia"/>
              <a:cs typeface="Georgia"/>
              <a:sym typeface="Georgia"/>
            </a:endParaRPr>
          </a:p>
        </p:txBody>
      </p:sp>
    </p:spTree>
    <p:extLst>
      <p:ext uri="{BB962C8B-B14F-4D97-AF65-F5344CB8AC3E}">
        <p14:creationId xmlns:p14="http://schemas.microsoft.com/office/powerpoint/2010/main" val="21482931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txBox="1">
            <a:spLocks noGrp="1"/>
          </p:cNvSpPr>
          <p:nvPr>
            <p:ph type="title"/>
          </p:nvPr>
        </p:nvSpPr>
        <p:spPr>
          <a:xfrm>
            <a:off x="389950" y="1243000"/>
            <a:ext cx="8520600" cy="290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400" b="1">
              <a:latin typeface="Consolas"/>
              <a:ea typeface="Consolas"/>
              <a:cs typeface="Consolas"/>
              <a:sym typeface="Consolas"/>
            </a:endParaRPr>
          </a:p>
          <a:p>
            <a:pPr marL="0" lvl="0" indent="0" algn="ctr" rtl="0">
              <a:spcBef>
                <a:spcPts val="0"/>
              </a:spcBef>
              <a:spcAft>
                <a:spcPts val="0"/>
              </a:spcAft>
              <a:buNone/>
            </a:pPr>
            <a:endParaRPr sz="1400" b="1">
              <a:latin typeface="Consolas"/>
              <a:ea typeface="Consolas"/>
              <a:cs typeface="Consolas"/>
              <a:sym typeface="Consolas"/>
            </a:endParaRPr>
          </a:p>
          <a:p>
            <a:pPr marL="0" lvl="0" indent="0" algn="ctr" rtl="0">
              <a:spcBef>
                <a:spcPts val="0"/>
              </a:spcBef>
              <a:spcAft>
                <a:spcPts val="0"/>
              </a:spcAft>
              <a:buNone/>
            </a:pPr>
            <a:endParaRPr sz="1400" b="1">
              <a:latin typeface="Consolas"/>
              <a:ea typeface="Consolas"/>
              <a:cs typeface="Consolas"/>
              <a:sym typeface="Consolas"/>
            </a:endParaRPr>
          </a:p>
          <a:p>
            <a:pPr marL="0" lvl="0" indent="0" rtl="0">
              <a:spcBef>
                <a:spcPts val="0"/>
              </a:spcBef>
              <a:spcAft>
                <a:spcPts val="0"/>
              </a:spcAft>
              <a:buNone/>
            </a:pPr>
            <a:endParaRPr sz="1400">
              <a:latin typeface="Consolas"/>
              <a:ea typeface="Consolas"/>
              <a:cs typeface="Consolas"/>
              <a:sym typeface="Consolas"/>
            </a:endParaRPr>
          </a:p>
          <a:p>
            <a:pPr marL="0" lvl="0" indent="0" rtl="0">
              <a:spcBef>
                <a:spcPts val="0"/>
              </a:spcBef>
              <a:spcAft>
                <a:spcPts val="0"/>
              </a:spcAft>
              <a:buNone/>
            </a:pPr>
            <a:r>
              <a:rPr lang="en" sz="1400">
                <a:latin typeface="Consolas"/>
                <a:ea typeface="Consolas"/>
                <a:cs typeface="Consolas"/>
                <a:sym typeface="Consolas"/>
              </a:rPr>
              <a:t>global_step = tf.Variable(0, dtype=tf.int32, </a:t>
            </a:r>
            <a:r>
              <a:rPr lang="en" sz="1400">
                <a:highlight>
                  <a:schemeClr val="accent3"/>
                </a:highlight>
                <a:latin typeface="Consolas"/>
                <a:ea typeface="Consolas"/>
                <a:cs typeface="Consolas"/>
                <a:sym typeface="Consolas"/>
              </a:rPr>
              <a:t>trainable=False</a:t>
            </a:r>
            <a:r>
              <a:rPr lang="en" sz="1400">
                <a:latin typeface="Consolas"/>
                <a:ea typeface="Consolas"/>
                <a:cs typeface="Consolas"/>
                <a:sym typeface="Consolas"/>
              </a:rPr>
              <a:t>, name='global_step')</a:t>
            </a:r>
            <a:endParaRPr sz="1400">
              <a:latin typeface="Consolas"/>
              <a:ea typeface="Consolas"/>
              <a:cs typeface="Consolas"/>
              <a:sym typeface="Consolas"/>
            </a:endParaRPr>
          </a:p>
        </p:txBody>
      </p:sp>
      <p:sp>
        <p:nvSpPr>
          <p:cNvPr id="538" name="Shape 5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266</a:t>
            </a:fld>
            <a:endParaRPr/>
          </a:p>
        </p:txBody>
      </p:sp>
      <p:sp>
        <p:nvSpPr>
          <p:cNvPr id="539" name="Shape 539"/>
          <p:cNvSpPr txBox="1">
            <a:spLocks noGrp="1"/>
          </p:cNvSpPr>
          <p:nvPr>
            <p:ph type="title"/>
          </p:nvPr>
        </p:nvSpPr>
        <p:spPr>
          <a:xfrm>
            <a:off x="311700" y="41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Global step</a:t>
            </a:r>
            <a:endParaRPr b="1">
              <a:latin typeface="Georgia"/>
              <a:ea typeface="Georgia"/>
              <a:cs typeface="Georgia"/>
              <a:sym typeface="Georgia"/>
            </a:endParaRPr>
          </a:p>
        </p:txBody>
      </p:sp>
      <p:sp>
        <p:nvSpPr>
          <p:cNvPr id="540" name="Shape 540"/>
          <p:cNvSpPr txBox="1"/>
          <p:nvPr/>
        </p:nvSpPr>
        <p:spPr>
          <a:xfrm>
            <a:off x="6520050" y="3144900"/>
            <a:ext cx="1952400" cy="622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rPr>
              <a:t>Very common in TensorFlow program</a:t>
            </a:r>
            <a:endParaRPr>
              <a:solidFill>
                <a:srgbClr val="FFFFFF"/>
              </a:solidFill>
            </a:endParaRPr>
          </a:p>
        </p:txBody>
      </p:sp>
    </p:spTree>
    <p:extLst>
      <p:ext uri="{BB962C8B-B14F-4D97-AF65-F5344CB8AC3E}">
        <p14:creationId xmlns:p14="http://schemas.microsoft.com/office/powerpoint/2010/main" val="221939128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txBox="1">
            <a:spLocks noGrp="1"/>
          </p:cNvSpPr>
          <p:nvPr>
            <p:ph type="title"/>
          </p:nvPr>
        </p:nvSpPr>
        <p:spPr>
          <a:xfrm>
            <a:off x="389950" y="1243000"/>
            <a:ext cx="8520600" cy="290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400">
              <a:latin typeface="Consolas"/>
              <a:ea typeface="Consolas"/>
              <a:cs typeface="Consolas"/>
              <a:sym typeface="Consolas"/>
            </a:endParaRPr>
          </a:p>
          <a:p>
            <a:pPr marL="0" lvl="0" indent="0" algn="ctr" rtl="0">
              <a:spcBef>
                <a:spcPts val="0"/>
              </a:spcBef>
              <a:spcAft>
                <a:spcPts val="0"/>
              </a:spcAft>
              <a:buNone/>
            </a:pPr>
            <a:endParaRPr sz="1400">
              <a:latin typeface="Consolas"/>
              <a:ea typeface="Consolas"/>
              <a:cs typeface="Consolas"/>
              <a:sym typeface="Consolas"/>
            </a:endParaRPr>
          </a:p>
          <a:p>
            <a:pPr marL="0" lvl="0" indent="0" algn="ctr" rtl="0">
              <a:spcBef>
                <a:spcPts val="0"/>
              </a:spcBef>
              <a:spcAft>
                <a:spcPts val="0"/>
              </a:spcAft>
              <a:buNone/>
            </a:pPr>
            <a:endParaRPr sz="1400">
              <a:latin typeface="Consolas"/>
              <a:ea typeface="Consolas"/>
              <a:cs typeface="Consolas"/>
              <a:sym typeface="Consolas"/>
            </a:endParaRPr>
          </a:p>
          <a:p>
            <a:pPr marL="0" lvl="0" indent="0" rtl="0">
              <a:spcBef>
                <a:spcPts val="0"/>
              </a:spcBef>
              <a:spcAft>
                <a:spcPts val="0"/>
              </a:spcAft>
              <a:buNone/>
            </a:pPr>
            <a:r>
              <a:rPr lang="en" sz="1400">
                <a:latin typeface="Consolas"/>
                <a:ea typeface="Consolas"/>
                <a:cs typeface="Consolas"/>
                <a:sym typeface="Consolas"/>
              </a:rPr>
              <a:t>global_step = tf.Variable(0, </a:t>
            </a:r>
            <a:endParaRPr sz="1400">
              <a:latin typeface="Consolas"/>
              <a:ea typeface="Consolas"/>
              <a:cs typeface="Consolas"/>
              <a:sym typeface="Consolas"/>
            </a:endParaRPr>
          </a:p>
          <a:p>
            <a:pPr marL="1828800" lvl="0" indent="457200" rtl="0">
              <a:spcBef>
                <a:spcPts val="0"/>
              </a:spcBef>
              <a:spcAft>
                <a:spcPts val="0"/>
              </a:spcAft>
              <a:buNone/>
            </a:pPr>
            <a:r>
              <a:rPr lang="en" sz="1400">
                <a:latin typeface="Consolas"/>
                <a:ea typeface="Consolas"/>
                <a:cs typeface="Consolas"/>
                <a:sym typeface="Consolas"/>
              </a:rPr>
              <a:t>  dtype=tf.int32, </a:t>
            </a:r>
            <a:endParaRPr sz="1400">
              <a:latin typeface="Consolas"/>
              <a:ea typeface="Consolas"/>
              <a:cs typeface="Consolas"/>
              <a:sym typeface="Consolas"/>
            </a:endParaRPr>
          </a:p>
          <a:p>
            <a:pPr marL="1828800" lvl="0" indent="457200" rtl="0">
              <a:spcBef>
                <a:spcPts val="0"/>
              </a:spcBef>
              <a:spcAft>
                <a:spcPts val="0"/>
              </a:spcAft>
              <a:buNone/>
            </a:pPr>
            <a:r>
              <a:rPr lang="en" sz="1400">
                <a:latin typeface="Consolas"/>
                <a:ea typeface="Consolas"/>
                <a:cs typeface="Consolas"/>
                <a:sym typeface="Consolas"/>
              </a:rPr>
              <a:t>  trainable=False,   </a:t>
            </a:r>
            <a:endParaRPr sz="1400">
              <a:latin typeface="Consolas"/>
              <a:ea typeface="Consolas"/>
              <a:cs typeface="Consolas"/>
              <a:sym typeface="Consolas"/>
            </a:endParaRPr>
          </a:p>
          <a:p>
            <a:pPr marL="0" lvl="0" indent="0" rtl="0">
              <a:spcBef>
                <a:spcPts val="0"/>
              </a:spcBef>
              <a:spcAft>
                <a:spcPts val="0"/>
              </a:spcAft>
              <a:buNone/>
            </a:pPr>
            <a:r>
              <a:rPr lang="en" sz="1400">
                <a:latin typeface="Consolas"/>
                <a:ea typeface="Consolas"/>
                <a:cs typeface="Consolas"/>
                <a:sym typeface="Consolas"/>
              </a:rPr>
              <a:t>                          name='global_step')</a:t>
            </a:r>
            <a:endParaRPr sz="1400">
              <a:latin typeface="Consolas"/>
              <a:ea typeface="Consolas"/>
              <a:cs typeface="Consolas"/>
              <a:sym typeface="Consolas"/>
            </a:endParaRPr>
          </a:p>
          <a:p>
            <a:pPr marL="0" lvl="0" indent="0" rtl="0">
              <a:spcBef>
                <a:spcPts val="0"/>
              </a:spcBef>
              <a:spcAft>
                <a:spcPts val="0"/>
              </a:spcAft>
              <a:buNone/>
            </a:pPr>
            <a:endParaRPr sz="1400">
              <a:latin typeface="Consolas"/>
              <a:ea typeface="Consolas"/>
              <a:cs typeface="Consolas"/>
              <a:sym typeface="Consolas"/>
            </a:endParaRPr>
          </a:p>
          <a:p>
            <a:pPr marL="0" lvl="0" indent="0" rtl="0">
              <a:spcBef>
                <a:spcPts val="0"/>
              </a:spcBef>
              <a:spcAft>
                <a:spcPts val="0"/>
              </a:spcAft>
              <a:buNone/>
            </a:pPr>
            <a:r>
              <a:rPr lang="en" sz="1400">
                <a:latin typeface="Consolas"/>
                <a:ea typeface="Consolas"/>
                <a:cs typeface="Consolas"/>
                <a:sym typeface="Consolas"/>
              </a:rPr>
              <a:t>optimizer = tf.train.AdamOptimizer(lr).minimize(loss, global_step=global_step)</a:t>
            </a:r>
            <a:endParaRPr sz="1400">
              <a:latin typeface="Consolas"/>
              <a:ea typeface="Consolas"/>
              <a:cs typeface="Consolas"/>
              <a:sym typeface="Consolas"/>
            </a:endParaRPr>
          </a:p>
          <a:p>
            <a:pPr marL="0" lvl="0" indent="0" rtl="0">
              <a:spcBef>
                <a:spcPts val="0"/>
              </a:spcBef>
              <a:spcAft>
                <a:spcPts val="0"/>
              </a:spcAft>
              <a:buNone/>
            </a:pPr>
            <a:r>
              <a:rPr lang="en" sz="1400">
                <a:latin typeface="Consolas"/>
                <a:ea typeface="Consolas"/>
                <a:cs typeface="Consolas"/>
                <a:sym typeface="Consolas"/>
              </a:rPr>
              <a:t>                                                          </a:t>
            </a:r>
            <a:endParaRPr sz="1400">
              <a:latin typeface="Consolas"/>
              <a:ea typeface="Consolas"/>
              <a:cs typeface="Consolas"/>
              <a:sym typeface="Consolas"/>
            </a:endParaRPr>
          </a:p>
          <a:p>
            <a:pPr marL="0" lvl="0" indent="0" algn="ctr" rtl="0">
              <a:spcBef>
                <a:spcPts val="0"/>
              </a:spcBef>
              <a:spcAft>
                <a:spcPts val="0"/>
              </a:spcAft>
              <a:buNone/>
            </a:pPr>
            <a:endParaRPr sz="1400">
              <a:latin typeface="Consolas"/>
              <a:ea typeface="Consolas"/>
              <a:cs typeface="Consolas"/>
              <a:sym typeface="Consolas"/>
            </a:endParaRPr>
          </a:p>
        </p:txBody>
      </p:sp>
      <p:sp>
        <p:nvSpPr>
          <p:cNvPr id="546" name="Shape 5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267</a:t>
            </a:fld>
            <a:endParaRPr/>
          </a:p>
        </p:txBody>
      </p:sp>
      <p:sp>
        <p:nvSpPr>
          <p:cNvPr id="547" name="Shape 547"/>
          <p:cNvSpPr txBox="1">
            <a:spLocks noGrp="1"/>
          </p:cNvSpPr>
          <p:nvPr>
            <p:ph type="title"/>
          </p:nvPr>
        </p:nvSpPr>
        <p:spPr>
          <a:xfrm>
            <a:off x="311700" y="41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Global step</a:t>
            </a:r>
            <a:endParaRPr b="1">
              <a:latin typeface="Georgia"/>
              <a:ea typeface="Georgia"/>
              <a:cs typeface="Georgia"/>
              <a:sym typeface="Georgia"/>
            </a:endParaRPr>
          </a:p>
        </p:txBody>
      </p:sp>
      <p:sp>
        <p:nvSpPr>
          <p:cNvPr id="548" name="Shape 548"/>
          <p:cNvSpPr txBox="1"/>
          <p:nvPr/>
        </p:nvSpPr>
        <p:spPr>
          <a:xfrm>
            <a:off x="4161175" y="3469225"/>
            <a:ext cx="3873900" cy="119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rPr>
              <a:t>Need to tell optimizer to increment global step</a:t>
            </a:r>
            <a:endParaRPr>
              <a:solidFill>
                <a:srgbClr val="FFFFFF"/>
              </a:solidFill>
            </a:endParaRPr>
          </a:p>
          <a:p>
            <a:pPr marL="0" lvl="0" indent="0">
              <a:spcBef>
                <a:spcPts val="0"/>
              </a:spcBef>
              <a:spcAft>
                <a:spcPts val="0"/>
              </a:spcAft>
              <a:buNone/>
            </a:pPr>
            <a:endParaRPr>
              <a:solidFill>
                <a:srgbClr val="FFFFFF"/>
              </a:solidFill>
            </a:endParaRPr>
          </a:p>
          <a:p>
            <a:pPr marL="0" lvl="0" indent="0" rtl="0">
              <a:spcBef>
                <a:spcPts val="0"/>
              </a:spcBef>
              <a:spcAft>
                <a:spcPts val="0"/>
              </a:spcAft>
              <a:buNone/>
            </a:pPr>
            <a:r>
              <a:rPr lang="en">
                <a:solidFill>
                  <a:srgbClr val="FFFFFF"/>
                </a:solidFill>
              </a:rPr>
              <a:t>This can also help your optimizer know when to decay learning rate</a:t>
            </a:r>
            <a:endParaRPr>
              <a:solidFill>
                <a:srgbClr val="FFFFFF"/>
              </a:solidFill>
            </a:endParaRPr>
          </a:p>
        </p:txBody>
      </p:sp>
    </p:spTree>
    <p:extLst>
      <p:ext uri="{BB962C8B-B14F-4D97-AF65-F5344CB8AC3E}">
        <p14:creationId xmlns:p14="http://schemas.microsoft.com/office/powerpoint/2010/main" val="78464359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Shape 5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268</a:t>
            </a:fld>
            <a:endParaRPr/>
          </a:p>
        </p:txBody>
      </p:sp>
      <p:sp>
        <p:nvSpPr>
          <p:cNvPr id="554" name="Shape 554"/>
          <p:cNvSpPr txBox="1">
            <a:spLocks noGrp="1"/>
          </p:cNvSpPr>
          <p:nvPr>
            <p:ph type="title"/>
          </p:nvPr>
        </p:nvSpPr>
        <p:spPr>
          <a:xfrm>
            <a:off x="311700" y="41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Your checkpoints are saved in checkpoint_directory</a:t>
            </a:r>
            <a:endParaRPr b="1">
              <a:latin typeface="Georgia"/>
              <a:ea typeface="Georgia"/>
              <a:cs typeface="Georgia"/>
              <a:sym typeface="Georgia"/>
            </a:endParaRPr>
          </a:p>
        </p:txBody>
      </p:sp>
      <p:pic>
        <p:nvPicPr>
          <p:cNvPr id="555" name="Shape 555"/>
          <p:cNvPicPr preferRelativeResize="0"/>
          <p:nvPr/>
        </p:nvPicPr>
        <p:blipFill>
          <a:blip r:embed="rId3">
            <a:alphaModFix/>
          </a:blip>
          <a:stretch>
            <a:fillRect/>
          </a:stretch>
        </p:blipFill>
        <p:spPr>
          <a:xfrm>
            <a:off x="2030525" y="1476275"/>
            <a:ext cx="5176475" cy="3417800"/>
          </a:xfrm>
          <a:prstGeom prst="rect">
            <a:avLst/>
          </a:prstGeom>
          <a:noFill/>
          <a:ln>
            <a:noFill/>
          </a:ln>
        </p:spPr>
      </p:pic>
    </p:spTree>
    <p:extLst>
      <p:ext uri="{BB962C8B-B14F-4D97-AF65-F5344CB8AC3E}">
        <p14:creationId xmlns:p14="http://schemas.microsoft.com/office/powerpoint/2010/main" val="24964771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Shape 5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269</a:t>
            </a:fld>
            <a:endParaRPr/>
          </a:p>
        </p:txBody>
      </p:sp>
      <p:sp>
        <p:nvSpPr>
          <p:cNvPr id="561" name="Shape 5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tf.train.Saver</a:t>
            </a:r>
            <a:endParaRPr b="1">
              <a:latin typeface="Georgia"/>
              <a:ea typeface="Georgia"/>
              <a:cs typeface="Georgia"/>
              <a:sym typeface="Georgia"/>
            </a:endParaRPr>
          </a:p>
        </p:txBody>
      </p:sp>
      <p:sp>
        <p:nvSpPr>
          <p:cNvPr id="562" name="Shape 562"/>
          <p:cNvSpPr txBox="1"/>
          <p:nvPr/>
        </p:nvSpPr>
        <p:spPr>
          <a:xfrm>
            <a:off x="311700" y="1642225"/>
            <a:ext cx="8520600" cy="1969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2400">
                <a:solidFill>
                  <a:srgbClr val="FFFFFF"/>
                </a:solidFill>
                <a:latin typeface="Georgia"/>
                <a:ea typeface="Georgia"/>
                <a:cs typeface="Georgia"/>
                <a:sym typeface="Georgia"/>
              </a:rPr>
              <a:t>Only save variables, not graph</a:t>
            </a:r>
            <a:endParaRPr sz="2400">
              <a:solidFill>
                <a:srgbClr val="FFFFFF"/>
              </a:solidFill>
              <a:latin typeface="Georgia"/>
              <a:ea typeface="Georgia"/>
              <a:cs typeface="Georgia"/>
              <a:sym typeface="Georgia"/>
            </a:endParaRPr>
          </a:p>
          <a:p>
            <a:pPr marL="0" lvl="0" indent="0" rtl="0">
              <a:lnSpc>
                <a:spcPct val="115000"/>
              </a:lnSpc>
              <a:spcBef>
                <a:spcPts val="1600"/>
              </a:spcBef>
              <a:spcAft>
                <a:spcPts val="1600"/>
              </a:spcAft>
              <a:buNone/>
            </a:pPr>
            <a:r>
              <a:rPr lang="en" sz="2400">
                <a:solidFill>
                  <a:srgbClr val="FFFFFF"/>
                </a:solidFill>
                <a:latin typeface="Georgia"/>
                <a:ea typeface="Georgia"/>
                <a:cs typeface="Georgia"/>
                <a:sym typeface="Georgia"/>
              </a:rPr>
              <a:t>Checkpoints map variable names to tensors</a:t>
            </a:r>
            <a:endParaRPr sz="24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50182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Subgraphs</a:t>
            </a:r>
            <a:endParaRPr b="1">
              <a:latin typeface="Georgia"/>
              <a:ea typeface="Georgia"/>
              <a:cs typeface="Georgia"/>
              <a:sym typeface="Georgia"/>
            </a:endParaRPr>
          </a:p>
        </p:txBody>
      </p:sp>
      <p:sp>
        <p:nvSpPr>
          <p:cNvPr id="465" name="Shape 465"/>
          <p:cNvSpPr txBox="1"/>
          <p:nvPr/>
        </p:nvSpPr>
        <p:spPr>
          <a:xfrm>
            <a:off x="4522300" y="3752675"/>
            <a:ext cx="4207200" cy="1232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FFFFFF"/>
              </a:solidFill>
            </a:endParaRPr>
          </a:p>
        </p:txBody>
      </p:sp>
      <p:sp>
        <p:nvSpPr>
          <p:cNvPr id="468" name="Shape 4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27</a:t>
            </a:fld>
            <a:endParaRPr>
              <a:solidFill>
                <a:schemeClr val="lt2"/>
              </a:solidFill>
            </a:endParaRPr>
          </a:p>
        </p:txBody>
      </p:sp>
      <p:sp>
        <p:nvSpPr>
          <p:cNvPr id="3" name="텍스트 개체 틀 2">
            <a:extLst>
              <a:ext uri="{FF2B5EF4-FFF2-40B4-BE49-F238E27FC236}">
                <a16:creationId xmlns:a16="http://schemas.microsoft.com/office/drawing/2014/main" id="{69CA95F7-6AEB-4601-B6AA-930D9EB5771B}"/>
              </a:ext>
            </a:extLst>
          </p:cNvPr>
          <p:cNvSpPr>
            <a:spLocks noGrp="1"/>
          </p:cNvSpPr>
          <p:nvPr>
            <p:ph type="body" idx="1"/>
          </p:nvPr>
        </p:nvSpPr>
        <p:spPr/>
        <p:txBody>
          <a:bodyPr/>
          <a:lstStyle/>
          <a:p>
            <a:endParaRPr lang="ko-KR" altLang="en-US"/>
          </a:p>
        </p:txBody>
      </p:sp>
      <p:sp>
        <p:nvSpPr>
          <p:cNvPr id="5" name="텍스트 개체 틀 4">
            <a:extLst>
              <a:ext uri="{FF2B5EF4-FFF2-40B4-BE49-F238E27FC236}">
                <a16:creationId xmlns:a16="http://schemas.microsoft.com/office/drawing/2014/main" id="{686A9442-A55F-4F7F-8FE4-D8B024AF515C}"/>
              </a:ext>
            </a:extLst>
          </p:cNvPr>
          <p:cNvSpPr>
            <a:spLocks noGrp="1"/>
          </p:cNvSpPr>
          <p:nvPr>
            <p:ph type="body" idx="1"/>
          </p:nvPr>
        </p:nvSpPr>
        <p:spPr>
          <a:xfrm>
            <a:off x="311700" y="1152475"/>
            <a:ext cx="8520600" cy="3416400"/>
          </a:xfrm>
        </p:spPr>
        <p:txBody>
          <a:bodyPr/>
          <a:lstStyle/>
          <a:p>
            <a:endParaRPr lang="ko-KR" altLang="en-US"/>
          </a:p>
        </p:txBody>
      </p:sp>
      <p:pic>
        <p:nvPicPr>
          <p:cNvPr id="6" name="그림 5">
            <a:extLst>
              <a:ext uri="{FF2B5EF4-FFF2-40B4-BE49-F238E27FC236}">
                <a16:creationId xmlns:a16="http://schemas.microsoft.com/office/drawing/2014/main" id="{2FEF96AC-D9EE-4786-99CC-AAF82B6B93C8}"/>
              </a:ext>
            </a:extLst>
          </p:cNvPr>
          <p:cNvPicPr>
            <a:picLocks noChangeAspect="1"/>
          </p:cNvPicPr>
          <p:nvPr/>
        </p:nvPicPr>
        <p:blipFill>
          <a:blip r:embed="rId3"/>
          <a:stretch>
            <a:fillRect/>
          </a:stretch>
        </p:blipFill>
        <p:spPr>
          <a:xfrm>
            <a:off x="231627" y="1441400"/>
            <a:ext cx="8680746" cy="2838550"/>
          </a:xfrm>
          <a:prstGeom prst="rect">
            <a:avLst/>
          </a:prstGeom>
        </p:spPr>
      </p:pic>
      <p:sp>
        <p:nvSpPr>
          <p:cNvPr id="16" name="Shape 464">
            <a:extLst>
              <a:ext uri="{FF2B5EF4-FFF2-40B4-BE49-F238E27FC236}">
                <a16:creationId xmlns:a16="http://schemas.microsoft.com/office/drawing/2014/main" id="{7FC025D7-B7A0-45E8-8035-A4216B44624D}"/>
              </a:ext>
            </a:extLst>
          </p:cNvPr>
          <p:cNvSpPr txBox="1">
            <a:spLocks/>
          </p:cNvSpPr>
          <p:nvPr/>
        </p:nvSpPr>
        <p:spPr>
          <a:xfrm>
            <a:off x="523802" y="4331615"/>
            <a:ext cx="2511628" cy="972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indent="0">
              <a:spcBef>
                <a:spcPts val="1600"/>
              </a:spcBef>
              <a:spcAft>
                <a:spcPts val="1600"/>
              </a:spcAft>
              <a:buFont typeface="Arial"/>
              <a:buNone/>
            </a:pPr>
            <a:r>
              <a:rPr lang="en-US" dirty="0">
                <a:latin typeface="Georgia"/>
                <a:ea typeface="Georgia"/>
                <a:cs typeface="Georgia"/>
                <a:sym typeface="Georgia"/>
              </a:rPr>
              <a:t>Example: </a:t>
            </a:r>
            <a:r>
              <a:rPr lang="en-US" dirty="0" err="1">
                <a:latin typeface="Georgia"/>
                <a:ea typeface="Georgia"/>
                <a:cs typeface="Georgia"/>
                <a:sym typeface="Georgia"/>
              </a:rPr>
              <a:t>AlexNet</a:t>
            </a:r>
            <a:endParaRPr lang="en-US" dirty="0">
              <a:latin typeface="Georgia"/>
              <a:ea typeface="Georgia"/>
              <a:cs typeface="Georgia"/>
              <a:sym typeface="Georgia"/>
            </a:endParaRPr>
          </a:p>
        </p:txBody>
      </p:sp>
    </p:spTree>
    <p:extLst>
      <p:ext uri="{BB962C8B-B14F-4D97-AF65-F5344CB8AC3E}">
        <p14:creationId xmlns:p14="http://schemas.microsoft.com/office/powerpoint/2010/main" val="120536264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Shape 5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270</a:t>
            </a:fld>
            <a:endParaRPr/>
          </a:p>
        </p:txBody>
      </p:sp>
      <p:sp>
        <p:nvSpPr>
          <p:cNvPr id="568" name="Shape 5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tf.train.Saver</a:t>
            </a:r>
            <a:endParaRPr b="1">
              <a:latin typeface="Georgia"/>
              <a:ea typeface="Georgia"/>
              <a:cs typeface="Georgia"/>
              <a:sym typeface="Georgia"/>
            </a:endParaRPr>
          </a:p>
        </p:txBody>
      </p:sp>
      <p:sp>
        <p:nvSpPr>
          <p:cNvPr id="569" name="Shape 569"/>
          <p:cNvSpPr txBox="1"/>
          <p:nvPr/>
        </p:nvSpPr>
        <p:spPr>
          <a:xfrm>
            <a:off x="311700" y="1107100"/>
            <a:ext cx="8520600" cy="3949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2000">
                <a:solidFill>
                  <a:srgbClr val="FFFFFF"/>
                </a:solidFill>
                <a:latin typeface="Georgia"/>
                <a:ea typeface="Georgia"/>
                <a:cs typeface="Georgia"/>
                <a:sym typeface="Georgia"/>
              </a:rPr>
              <a:t>Can also choose to save certain variables</a:t>
            </a:r>
            <a:endParaRPr sz="2000">
              <a:solidFill>
                <a:srgbClr val="FFFFFF"/>
              </a:solidFill>
              <a:latin typeface="Georgia"/>
              <a:ea typeface="Georgia"/>
              <a:cs typeface="Georgia"/>
              <a:sym typeface="Georgia"/>
            </a:endParaRPr>
          </a:p>
          <a:p>
            <a:pPr marL="0" lvl="0" indent="0" rtl="0">
              <a:lnSpc>
                <a:spcPct val="115000"/>
              </a:lnSpc>
              <a:spcBef>
                <a:spcPts val="1600"/>
              </a:spcBef>
              <a:spcAft>
                <a:spcPts val="0"/>
              </a:spcAft>
              <a:buNone/>
            </a:pPr>
            <a:r>
              <a:rPr lang="en" sz="1200">
                <a:solidFill>
                  <a:srgbClr val="FFFFFF"/>
                </a:solidFill>
                <a:latin typeface="Consolas"/>
                <a:ea typeface="Consolas"/>
                <a:cs typeface="Consolas"/>
                <a:sym typeface="Consolas"/>
              </a:rPr>
              <a:t>v1 = tf.Variable(..., name='v1') </a:t>
            </a:r>
            <a:endParaRPr sz="1200">
              <a:solidFill>
                <a:srgbClr val="FFFFFF"/>
              </a:solidFill>
              <a:latin typeface="Consolas"/>
              <a:ea typeface="Consolas"/>
              <a:cs typeface="Consolas"/>
              <a:sym typeface="Consolas"/>
            </a:endParaRPr>
          </a:p>
          <a:p>
            <a:pPr marL="0" lvl="0" indent="0" rtl="0">
              <a:lnSpc>
                <a:spcPct val="115000"/>
              </a:lnSpc>
              <a:spcBef>
                <a:spcPts val="1600"/>
              </a:spcBef>
              <a:spcAft>
                <a:spcPts val="0"/>
              </a:spcAft>
              <a:buNone/>
            </a:pPr>
            <a:r>
              <a:rPr lang="en" sz="1200">
                <a:solidFill>
                  <a:srgbClr val="FFFFFF"/>
                </a:solidFill>
                <a:latin typeface="Consolas"/>
                <a:ea typeface="Consolas"/>
                <a:cs typeface="Consolas"/>
                <a:sym typeface="Consolas"/>
              </a:rPr>
              <a:t>v2 = tf.Variable(..., name='v2') </a:t>
            </a:r>
            <a:endParaRPr sz="1200">
              <a:solidFill>
                <a:srgbClr val="FFFFFF"/>
              </a:solidFill>
              <a:latin typeface="Consolas"/>
              <a:ea typeface="Consolas"/>
              <a:cs typeface="Consolas"/>
              <a:sym typeface="Consolas"/>
            </a:endParaRPr>
          </a:p>
          <a:p>
            <a:pPr marL="0" lvl="0" indent="0" rtl="0">
              <a:lnSpc>
                <a:spcPct val="115000"/>
              </a:lnSpc>
              <a:spcBef>
                <a:spcPts val="1600"/>
              </a:spcBef>
              <a:spcAft>
                <a:spcPts val="0"/>
              </a:spcAft>
              <a:buNone/>
            </a:pPr>
            <a:r>
              <a:rPr lang="en" sz="2000">
                <a:solidFill>
                  <a:srgbClr val="FFFFFF"/>
                </a:solidFill>
                <a:latin typeface="Georgia"/>
                <a:ea typeface="Georgia"/>
                <a:cs typeface="Georgia"/>
                <a:sym typeface="Georgia"/>
              </a:rPr>
              <a:t>You can save your variables in one of three ways:</a:t>
            </a:r>
            <a:endParaRPr sz="2000">
              <a:solidFill>
                <a:srgbClr val="FFFFFF"/>
              </a:solidFill>
              <a:latin typeface="Georgia"/>
              <a:ea typeface="Georgia"/>
              <a:cs typeface="Georgia"/>
              <a:sym typeface="Georgia"/>
            </a:endParaRPr>
          </a:p>
          <a:p>
            <a:pPr marL="0" lvl="0" indent="0" rtl="0">
              <a:lnSpc>
                <a:spcPct val="115000"/>
              </a:lnSpc>
              <a:spcBef>
                <a:spcPts val="1600"/>
              </a:spcBef>
              <a:spcAft>
                <a:spcPts val="0"/>
              </a:spcAft>
              <a:buNone/>
            </a:pPr>
            <a:r>
              <a:rPr lang="en" sz="1200">
                <a:solidFill>
                  <a:srgbClr val="FFFFFF"/>
                </a:solidFill>
                <a:latin typeface="Consolas"/>
                <a:ea typeface="Consolas"/>
                <a:cs typeface="Consolas"/>
                <a:sym typeface="Consolas"/>
              </a:rPr>
              <a:t>saver = tf.train.Saver({'v1': v1, 'v2': v2})</a:t>
            </a:r>
            <a:endParaRPr sz="1200">
              <a:solidFill>
                <a:srgbClr val="FFFFFF"/>
              </a:solidFill>
              <a:latin typeface="Consolas"/>
              <a:ea typeface="Consolas"/>
              <a:cs typeface="Consolas"/>
              <a:sym typeface="Consolas"/>
            </a:endParaRPr>
          </a:p>
          <a:p>
            <a:pPr marL="0" lvl="0" indent="0" rtl="0">
              <a:lnSpc>
                <a:spcPct val="115000"/>
              </a:lnSpc>
              <a:spcBef>
                <a:spcPts val="1600"/>
              </a:spcBef>
              <a:spcAft>
                <a:spcPts val="0"/>
              </a:spcAft>
              <a:buNone/>
            </a:pPr>
            <a:r>
              <a:rPr lang="en" sz="1200">
                <a:solidFill>
                  <a:srgbClr val="FFFFFF"/>
                </a:solidFill>
                <a:latin typeface="Consolas"/>
                <a:ea typeface="Consolas"/>
                <a:cs typeface="Consolas"/>
                <a:sym typeface="Consolas"/>
              </a:rPr>
              <a:t>saver = tf.train.Saver([v1, v2])</a:t>
            </a:r>
            <a:endParaRPr sz="1200">
              <a:solidFill>
                <a:srgbClr val="FFFFFF"/>
              </a:solidFill>
              <a:latin typeface="Consolas"/>
              <a:ea typeface="Consolas"/>
              <a:cs typeface="Consolas"/>
              <a:sym typeface="Consolas"/>
            </a:endParaRPr>
          </a:p>
          <a:p>
            <a:pPr marL="0" lvl="0" indent="0" rtl="0">
              <a:lnSpc>
                <a:spcPct val="115000"/>
              </a:lnSpc>
              <a:spcBef>
                <a:spcPts val="1600"/>
              </a:spcBef>
              <a:spcAft>
                <a:spcPts val="0"/>
              </a:spcAft>
              <a:buNone/>
            </a:pPr>
            <a:r>
              <a:rPr lang="en" sz="1200">
                <a:solidFill>
                  <a:srgbClr val="FFFFFF"/>
                </a:solidFill>
                <a:latin typeface="Consolas"/>
                <a:ea typeface="Consolas"/>
                <a:cs typeface="Consolas"/>
                <a:sym typeface="Consolas"/>
              </a:rPr>
              <a:t>saver = tf.train.Saver({v.op.name: v for v in [v1, v2]}) # similar to a dict</a:t>
            </a:r>
            <a:endParaRPr sz="1200">
              <a:solidFill>
                <a:srgbClr val="FFFFFF"/>
              </a:solidFill>
              <a:latin typeface="Consolas"/>
              <a:ea typeface="Consolas"/>
              <a:cs typeface="Consolas"/>
              <a:sym typeface="Consolas"/>
            </a:endParaRPr>
          </a:p>
          <a:p>
            <a:pPr marL="0" lvl="0" indent="0" rtl="0">
              <a:lnSpc>
                <a:spcPct val="115000"/>
              </a:lnSpc>
              <a:spcBef>
                <a:spcPts val="1600"/>
              </a:spcBef>
              <a:spcAft>
                <a:spcPts val="1600"/>
              </a:spcAft>
              <a:buNone/>
            </a:pPr>
            <a:endParaRPr>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350343238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389950" y="1243000"/>
            <a:ext cx="8520600" cy="290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400" b="1">
              <a:latin typeface="Consolas"/>
              <a:ea typeface="Consolas"/>
              <a:cs typeface="Consolas"/>
              <a:sym typeface="Consolas"/>
            </a:endParaRPr>
          </a:p>
          <a:p>
            <a:pPr marL="0" lvl="0" indent="0" algn="ctr" rtl="0">
              <a:spcBef>
                <a:spcPts val="0"/>
              </a:spcBef>
              <a:spcAft>
                <a:spcPts val="0"/>
              </a:spcAft>
              <a:buNone/>
            </a:pPr>
            <a:endParaRPr sz="1400" b="1">
              <a:latin typeface="Consolas"/>
              <a:ea typeface="Consolas"/>
              <a:cs typeface="Consolas"/>
              <a:sym typeface="Consolas"/>
            </a:endParaRPr>
          </a:p>
          <a:p>
            <a:pPr marL="0" lvl="0" indent="0" algn="ctr" rtl="0">
              <a:spcBef>
                <a:spcPts val="0"/>
              </a:spcBef>
              <a:spcAft>
                <a:spcPts val="0"/>
              </a:spcAft>
              <a:buNone/>
            </a:pPr>
            <a:endParaRPr sz="1400" b="1">
              <a:latin typeface="Consolas"/>
              <a:ea typeface="Consolas"/>
              <a:cs typeface="Consolas"/>
              <a:sym typeface="Consolas"/>
            </a:endParaRPr>
          </a:p>
          <a:p>
            <a:pPr marL="457200" lvl="0" indent="0" rtl="0">
              <a:spcBef>
                <a:spcPts val="0"/>
              </a:spcBef>
              <a:spcAft>
                <a:spcPts val="0"/>
              </a:spcAft>
              <a:buNone/>
            </a:pPr>
            <a:r>
              <a:rPr lang="en" sz="1400">
                <a:latin typeface="Consolas"/>
                <a:ea typeface="Consolas"/>
                <a:cs typeface="Consolas"/>
                <a:sym typeface="Consolas"/>
              </a:rPr>
              <a:t>saver.restore(sess, 'checkpoints/name_of_the_checkpoint')</a:t>
            </a:r>
            <a:endParaRPr sz="1400">
              <a:latin typeface="Consolas"/>
              <a:ea typeface="Consolas"/>
              <a:cs typeface="Consolas"/>
              <a:sym typeface="Consolas"/>
            </a:endParaRPr>
          </a:p>
          <a:p>
            <a:pPr marL="457200" lvl="0" indent="0" rtl="0">
              <a:spcBef>
                <a:spcPts val="0"/>
              </a:spcBef>
              <a:spcAft>
                <a:spcPts val="0"/>
              </a:spcAft>
              <a:buNone/>
            </a:pPr>
            <a:endParaRPr sz="1400">
              <a:latin typeface="Consolas"/>
              <a:ea typeface="Consolas"/>
              <a:cs typeface="Consolas"/>
              <a:sym typeface="Consolas"/>
            </a:endParaRPr>
          </a:p>
          <a:p>
            <a:pPr marL="457200" lvl="0" indent="0" rtl="0">
              <a:spcBef>
                <a:spcPts val="0"/>
              </a:spcBef>
              <a:spcAft>
                <a:spcPts val="0"/>
              </a:spcAft>
              <a:buNone/>
            </a:pPr>
            <a:r>
              <a:rPr lang="en" sz="1400">
                <a:latin typeface="Consolas"/>
                <a:ea typeface="Consolas"/>
                <a:cs typeface="Consolas"/>
                <a:sym typeface="Consolas"/>
              </a:rPr>
              <a:t>e.g. saver.restore(sess, 'checkpoints/skip-gram-99999')</a:t>
            </a:r>
            <a:endParaRPr sz="1400">
              <a:latin typeface="Consolas"/>
              <a:ea typeface="Consolas"/>
              <a:cs typeface="Consolas"/>
              <a:sym typeface="Consolas"/>
            </a:endParaRPr>
          </a:p>
        </p:txBody>
      </p:sp>
      <p:sp>
        <p:nvSpPr>
          <p:cNvPr id="575" name="Shape 5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271</a:t>
            </a:fld>
            <a:endParaRPr/>
          </a:p>
        </p:txBody>
      </p:sp>
      <p:sp>
        <p:nvSpPr>
          <p:cNvPr id="576" name="Shape 576"/>
          <p:cNvSpPr txBox="1">
            <a:spLocks noGrp="1"/>
          </p:cNvSpPr>
          <p:nvPr>
            <p:ph type="title"/>
          </p:nvPr>
        </p:nvSpPr>
        <p:spPr>
          <a:xfrm>
            <a:off x="311700" y="41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Restore variables</a:t>
            </a:r>
            <a:endParaRPr b="1">
              <a:latin typeface="Georgia"/>
              <a:ea typeface="Georgia"/>
              <a:cs typeface="Georgia"/>
              <a:sym typeface="Georgia"/>
            </a:endParaRPr>
          </a:p>
        </p:txBody>
      </p:sp>
      <p:sp>
        <p:nvSpPr>
          <p:cNvPr id="577" name="Shape 577"/>
          <p:cNvSpPr txBox="1"/>
          <p:nvPr/>
        </p:nvSpPr>
        <p:spPr>
          <a:xfrm>
            <a:off x="6520050" y="3144900"/>
            <a:ext cx="1952400" cy="622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rPr>
              <a:t>Still need to first build graph</a:t>
            </a:r>
            <a:endParaRPr>
              <a:solidFill>
                <a:srgbClr val="FFFFFF"/>
              </a:solidFill>
            </a:endParaRPr>
          </a:p>
        </p:txBody>
      </p:sp>
    </p:spTree>
    <p:extLst>
      <p:ext uri="{BB962C8B-B14F-4D97-AF65-F5344CB8AC3E}">
        <p14:creationId xmlns:p14="http://schemas.microsoft.com/office/powerpoint/2010/main" val="356127861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Shape 582"/>
          <p:cNvSpPr txBox="1">
            <a:spLocks noGrp="1"/>
          </p:cNvSpPr>
          <p:nvPr>
            <p:ph type="title"/>
          </p:nvPr>
        </p:nvSpPr>
        <p:spPr>
          <a:xfrm>
            <a:off x="389950" y="1243000"/>
            <a:ext cx="8520600" cy="2900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latin typeface="Consolas"/>
                <a:ea typeface="Consolas"/>
                <a:cs typeface="Consolas"/>
                <a:sym typeface="Consolas"/>
              </a:rPr>
              <a:t># check if there is checkpoint</a:t>
            </a:r>
            <a:endParaRPr sz="1400">
              <a:latin typeface="Consolas"/>
              <a:ea typeface="Consolas"/>
              <a:cs typeface="Consolas"/>
              <a:sym typeface="Consolas"/>
            </a:endParaRPr>
          </a:p>
          <a:p>
            <a:pPr marL="0" lvl="0" indent="0" rtl="0">
              <a:spcBef>
                <a:spcPts val="0"/>
              </a:spcBef>
              <a:spcAft>
                <a:spcPts val="0"/>
              </a:spcAft>
              <a:buNone/>
            </a:pPr>
            <a:r>
              <a:rPr lang="en" sz="1400">
                <a:latin typeface="Consolas"/>
                <a:ea typeface="Consolas"/>
                <a:cs typeface="Consolas"/>
                <a:sym typeface="Consolas"/>
              </a:rPr>
              <a:t>ckpt = tf.train.get_checkpoint_state(os.path.dirname('checkpoints/checkpoint'))</a:t>
            </a:r>
            <a:endParaRPr sz="1400">
              <a:latin typeface="Consolas"/>
              <a:ea typeface="Consolas"/>
              <a:cs typeface="Consolas"/>
              <a:sym typeface="Consolas"/>
            </a:endParaRPr>
          </a:p>
          <a:p>
            <a:pPr marL="0" lvl="0" indent="0">
              <a:spcBef>
                <a:spcPts val="0"/>
              </a:spcBef>
              <a:spcAft>
                <a:spcPts val="0"/>
              </a:spcAft>
              <a:buNone/>
            </a:pPr>
            <a:endParaRPr sz="1400">
              <a:latin typeface="Consolas"/>
              <a:ea typeface="Consolas"/>
              <a:cs typeface="Consolas"/>
              <a:sym typeface="Consolas"/>
            </a:endParaRPr>
          </a:p>
          <a:p>
            <a:pPr marL="0" lvl="0" indent="0" rtl="0">
              <a:spcBef>
                <a:spcPts val="0"/>
              </a:spcBef>
              <a:spcAft>
                <a:spcPts val="0"/>
              </a:spcAft>
              <a:buNone/>
            </a:pPr>
            <a:r>
              <a:rPr lang="en" sz="1400">
                <a:latin typeface="Consolas"/>
                <a:ea typeface="Consolas"/>
                <a:cs typeface="Consolas"/>
                <a:sym typeface="Consolas"/>
              </a:rPr>
              <a:t># check if there is a valid checkpoint path</a:t>
            </a:r>
            <a:endParaRPr sz="1400">
              <a:latin typeface="Consolas"/>
              <a:ea typeface="Consolas"/>
              <a:cs typeface="Consolas"/>
              <a:sym typeface="Consolas"/>
            </a:endParaRPr>
          </a:p>
          <a:p>
            <a:pPr marL="0" lvl="0" indent="0" rtl="0">
              <a:spcBef>
                <a:spcPts val="0"/>
              </a:spcBef>
              <a:spcAft>
                <a:spcPts val="0"/>
              </a:spcAft>
              <a:buNone/>
            </a:pPr>
            <a:r>
              <a:rPr lang="en" sz="1400">
                <a:latin typeface="Consolas"/>
                <a:ea typeface="Consolas"/>
                <a:cs typeface="Consolas"/>
                <a:sym typeface="Consolas"/>
              </a:rPr>
              <a:t>if ckpt and ckpt.model_checkpoint_path:</a:t>
            </a:r>
            <a:endParaRPr sz="1400">
              <a:latin typeface="Consolas"/>
              <a:ea typeface="Consolas"/>
              <a:cs typeface="Consolas"/>
              <a:sym typeface="Consolas"/>
            </a:endParaRPr>
          </a:p>
          <a:p>
            <a:pPr marL="0" lvl="0" indent="0" rtl="0">
              <a:spcBef>
                <a:spcPts val="0"/>
              </a:spcBef>
              <a:spcAft>
                <a:spcPts val="0"/>
              </a:spcAft>
              <a:buNone/>
            </a:pPr>
            <a:r>
              <a:rPr lang="en" sz="1400">
                <a:latin typeface="Consolas"/>
                <a:ea typeface="Consolas"/>
                <a:cs typeface="Consolas"/>
                <a:sym typeface="Consolas"/>
              </a:rPr>
              <a:t>     saver.restore(sess, ckpt.model_checkpoint_path)</a:t>
            </a:r>
            <a:endParaRPr sz="1400">
              <a:latin typeface="Consolas"/>
              <a:ea typeface="Consolas"/>
              <a:cs typeface="Consolas"/>
              <a:sym typeface="Consolas"/>
            </a:endParaRPr>
          </a:p>
          <a:p>
            <a:pPr marL="0" lvl="0" indent="0" rtl="0">
              <a:spcBef>
                <a:spcPts val="0"/>
              </a:spcBef>
              <a:spcAft>
                <a:spcPts val="0"/>
              </a:spcAft>
              <a:buNone/>
            </a:pPr>
            <a:endParaRPr sz="1400">
              <a:latin typeface="Consolas"/>
              <a:ea typeface="Consolas"/>
              <a:cs typeface="Consolas"/>
              <a:sym typeface="Consolas"/>
            </a:endParaRPr>
          </a:p>
        </p:txBody>
      </p:sp>
      <p:sp>
        <p:nvSpPr>
          <p:cNvPr id="583" name="Shape 5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272</a:t>
            </a:fld>
            <a:endParaRPr/>
          </a:p>
        </p:txBody>
      </p:sp>
      <p:sp>
        <p:nvSpPr>
          <p:cNvPr id="584" name="Shape 584"/>
          <p:cNvSpPr txBox="1">
            <a:spLocks noGrp="1"/>
          </p:cNvSpPr>
          <p:nvPr>
            <p:ph type="title"/>
          </p:nvPr>
        </p:nvSpPr>
        <p:spPr>
          <a:xfrm>
            <a:off x="311700" y="41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Restore the latest checkpoint</a:t>
            </a:r>
            <a:endParaRPr b="1">
              <a:latin typeface="Georgia"/>
              <a:ea typeface="Georgia"/>
              <a:cs typeface="Georgia"/>
              <a:sym typeface="Georgia"/>
            </a:endParaRPr>
          </a:p>
        </p:txBody>
      </p:sp>
      <p:sp>
        <p:nvSpPr>
          <p:cNvPr id="585" name="Shape 585"/>
          <p:cNvSpPr txBox="1"/>
          <p:nvPr/>
        </p:nvSpPr>
        <p:spPr>
          <a:xfrm>
            <a:off x="4397800" y="3217475"/>
            <a:ext cx="3917100" cy="12882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Clr>
                <a:srgbClr val="FFFFFF"/>
              </a:buClr>
              <a:buSzPts val="1400"/>
              <a:buFont typeface="Times New Roman"/>
              <a:buAutoNum type="arabicPeriod"/>
            </a:pPr>
            <a:r>
              <a:rPr lang="en">
                <a:solidFill>
                  <a:srgbClr val="FFFFFF"/>
                </a:solidFill>
                <a:latin typeface="Times New Roman"/>
                <a:ea typeface="Times New Roman"/>
                <a:cs typeface="Times New Roman"/>
                <a:sym typeface="Times New Roman"/>
              </a:rPr>
              <a:t>checkpoint file keeps track of the latest checkpoint</a:t>
            </a:r>
            <a:endParaRPr>
              <a:solidFill>
                <a:srgbClr val="FFFFFF"/>
              </a:solidFill>
              <a:latin typeface="Times New Roman"/>
              <a:ea typeface="Times New Roman"/>
              <a:cs typeface="Times New Roman"/>
              <a:sym typeface="Times New Roman"/>
            </a:endParaRPr>
          </a:p>
          <a:p>
            <a:pPr marL="457200" lvl="0" indent="-317500" rtl="0">
              <a:spcBef>
                <a:spcPts val="0"/>
              </a:spcBef>
              <a:spcAft>
                <a:spcPts val="0"/>
              </a:spcAft>
              <a:buClr>
                <a:srgbClr val="FFFFFF"/>
              </a:buClr>
              <a:buSzPts val="1400"/>
              <a:buFont typeface="Times New Roman"/>
              <a:buAutoNum type="arabicPeriod"/>
            </a:pPr>
            <a:r>
              <a:rPr lang="en">
                <a:solidFill>
                  <a:srgbClr val="FFFFFF"/>
                </a:solidFill>
                <a:latin typeface="Times New Roman"/>
                <a:ea typeface="Times New Roman"/>
                <a:cs typeface="Times New Roman"/>
                <a:sym typeface="Times New Roman"/>
              </a:rPr>
              <a:t>restore checkpoints only when there is a valid checkpoint path</a:t>
            </a:r>
            <a:endParaRPr>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18115870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Shape 590"/>
          <p:cNvSpPr txBox="1">
            <a:spLocks noGrp="1"/>
          </p:cNvSpPr>
          <p:nvPr>
            <p:ph type="title"/>
          </p:nvPr>
        </p:nvSpPr>
        <p:spPr>
          <a:xfrm>
            <a:off x="389950" y="1552425"/>
            <a:ext cx="8520600" cy="18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tf.summary</a:t>
            </a:r>
            <a:endParaRPr b="1">
              <a:latin typeface="Georgia"/>
              <a:ea typeface="Georgia"/>
              <a:cs typeface="Georgia"/>
              <a:sym typeface="Georgia"/>
            </a:endParaRPr>
          </a:p>
          <a:p>
            <a:pPr marL="0" lvl="0" indent="0" algn="ctr" rtl="0">
              <a:spcBef>
                <a:spcPts val="0"/>
              </a:spcBef>
              <a:spcAft>
                <a:spcPts val="0"/>
              </a:spcAft>
              <a:buNone/>
            </a:pPr>
            <a:r>
              <a:rPr lang="en" sz="1800">
                <a:latin typeface="Georgia"/>
                <a:ea typeface="Georgia"/>
                <a:cs typeface="Georgia"/>
                <a:sym typeface="Georgia"/>
              </a:rPr>
              <a:t>Why matplotlib when you can summarize?</a:t>
            </a:r>
            <a:endParaRPr sz="1800">
              <a:latin typeface="Georgia"/>
              <a:ea typeface="Georgia"/>
              <a:cs typeface="Georgia"/>
              <a:sym typeface="Georgia"/>
            </a:endParaRPr>
          </a:p>
        </p:txBody>
      </p:sp>
      <p:sp>
        <p:nvSpPr>
          <p:cNvPr id="591" name="Shape 5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273</a:t>
            </a:fld>
            <a:endParaRPr/>
          </a:p>
        </p:txBody>
      </p:sp>
    </p:spTree>
    <p:extLst>
      <p:ext uri="{BB962C8B-B14F-4D97-AF65-F5344CB8AC3E}">
        <p14:creationId xmlns:p14="http://schemas.microsoft.com/office/powerpoint/2010/main" val="398206830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389950" y="1552425"/>
            <a:ext cx="8520600" cy="1870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a:latin typeface="Georgia"/>
                <a:ea typeface="Georgia"/>
                <a:cs typeface="Georgia"/>
                <a:sym typeface="Georgia"/>
              </a:rPr>
              <a:t>Visualize our summary statistics during our training</a:t>
            </a:r>
            <a:endParaRPr sz="1800">
              <a:latin typeface="Georgia"/>
              <a:ea typeface="Georgia"/>
              <a:cs typeface="Georgia"/>
              <a:sym typeface="Georgia"/>
            </a:endParaRPr>
          </a:p>
          <a:p>
            <a:pPr marL="0" lvl="0" indent="0" rtl="0">
              <a:spcBef>
                <a:spcPts val="0"/>
              </a:spcBef>
              <a:spcAft>
                <a:spcPts val="0"/>
              </a:spcAft>
              <a:buNone/>
            </a:pPr>
            <a:r>
              <a:rPr lang="en" sz="1800">
                <a:latin typeface="Consolas"/>
                <a:ea typeface="Consolas"/>
                <a:cs typeface="Consolas"/>
                <a:sym typeface="Consolas"/>
              </a:rPr>
              <a:t>tf.summary.scalar</a:t>
            </a:r>
            <a:endParaRPr sz="1800">
              <a:latin typeface="Consolas"/>
              <a:ea typeface="Consolas"/>
              <a:cs typeface="Consolas"/>
              <a:sym typeface="Consolas"/>
            </a:endParaRPr>
          </a:p>
          <a:p>
            <a:pPr marL="0" lvl="0" indent="0" rtl="0">
              <a:spcBef>
                <a:spcPts val="0"/>
              </a:spcBef>
              <a:spcAft>
                <a:spcPts val="0"/>
              </a:spcAft>
              <a:buNone/>
            </a:pPr>
            <a:r>
              <a:rPr lang="en" sz="1800">
                <a:latin typeface="Consolas"/>
                <a:ea typeface="Consolas"/>
                <a:cs typeface="Consolas"/>
                <a:sym typeface="Consolas"/>
              </a:rPr>
              <a:t>tf.summary.histogram</a:t>
            </a:r>
            <a:endParaRPr sz="1800">
              <a:latin typeface="Consolas"/>
              <a:ea typeface="Consolas"/>
              <a:cs typeface="Consolas"/>
              <a:sym typeface="Consolas"/>
            </a:endParaRPr>
          </a:p>
          <a:p>
            <a:pPr marL="0" lvl="0" indent="0" rtl="0">
              <a:spcBef>
                <a:spcPts val="0"/>
              </a:spcBef>
              <a:spcAft>
                <a:spcPts val="0"/>
              </a:spcAft>
              <a:buNone/>
            </a:pPr>
            <a:r>
              <a:rPr lang="en" sz="1800">
                <a:latin typeface="Consolas"/>
                <a:ea typeface="Consolas"/>
                <a:cs typeface="Consolas"/>
                <a:sym typeface="Consolas"/>
              </a:rPr>
              <a:t>tf.summary.image</a:t>
            </a:r>
            <a:endParaRPr sz="1800">
              <a:latin typeface="Consolas"/>
              <a:ea typeface="Consolas"/>
              <a:cs typeface="Consolas"/>
              <a:sym typeface="Consolas"/>
            </a:endParaRPr>
          </a:p>
          <a:p>
            <a:pPr marL="0" lvl="0" indent="0" rtl="0">
              <a:spcBef>
                <a:spcPts val="0"/>
              </a:spcBef>
              <a:spcAft>
                <a:spcPts val="0"/>
              </a:spcAft>
              <a:buNone/>
            </a:pPr>
            <a:endParaRPr sz="1800">
              <a:latin typeface="Georgia"/>
              <a:ea typeface="Georgia"/>
              <a:cs typeface="Georgia"/>
              <a:sym typeface="Georgia"/>
            </a:endParaRPr>
          </a:p>
        </p:txBody>
      </p:sp>
      <p:sp>
        <p:nvSpPr>
          <p:cNvPr id="597" name="Shape 5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274</a:t>
            </a:fld>
            <a:endParaRPr/>
          </a:p>
        </p:txBody>
      </p:sp>
      <p:sp>
        <p:nvSpPr>
          <p:cNvPr id="598" name="Shape 598"/>
          <p:cNvSpPr txBox="1">
            <a:spLocks noGrp="1"/>
          </p:cNvSpPr>
          <p:nvPr>
            <p:ph type="title"/>
          </p:nvPr>
        </p:nvSpPr>
        <p:spPr>
          <a:xfrm>
            <a:off x="311700" y="41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tf.summary</a:t>
            </a:r>
            <a:endParaRPr b="1">
              <a:latin typeface="Georgia"/>
              <a:ea typeface="Georgia"/>
              <a:cs typeface="Georgia"/>
              <a:sym typeface="Georgia"/>
            </a:endParaRPr>
          </a:p>
        </p:txBody>
      </p:sp>
    </p:spTree>
    <p:extLst>
      <p:ext uri="{BB962C8B-B14F-4D97-AF65-F5344CB8AC3E}">
        <p14:creationId xmlns:p14="http://schemas.microsoft.com/office/powerpoint/2010/main" val="214723030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89950" y="1552425"/>
            <a:ext cx="8520600" cy="1870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latin typeface="Consolas"/>
                <a:ea typeface="Consolas"/>
                <a:cs typeface="Consolas"/>
                <a:sym typeface="Consolas"/>
              </a:rPr>
              <a:t>with tf.name_scope("summaries"):</a:t>
            </a:r>
            <a:endParaRPr sz="1400">
              <a:latin typeface="Consolas"/>
              <a:ea typeface="Consolas"/>
              <a:cs typeface="Consolas"/>
              <a:sym typeface="Consolas"/>
            </a:endParaRPr>
          </a:p>
          <a:p>
            <a:pPr marL="0" lvl="0" indent="0" rtl="0">
              <a:spcBef>
                <a:spcPts val="0"/>
              </a:spcBef>
              <a:spcAft>
                <a:spcPts val="0"/>
              </a:spcAft>
              <a:buNone/>
            </a:pPr>
            <a:r>
              <a:rPr lang="en" sz="1400">
                <a:latin typeface="Consolas"/>
                <a:ea typeface="Consolas"/>
                <a:cs typeface="Consolas"/>
                <a:sym typeface="Consolas"/>
              </a:rPr>
              <a:t>    tf.summary.scalar("loss", self.loss)</a:t>
            </a:r>
            <a:endParaRPr sz="1400">
              <a:latin typeface="Consolas"/>
              <a:ea typeface="Consolas"/>
              <a:cs typeface="Consolas"/>
              <a:sym typeface="Consolas"/>
            </a:endParaRPr>
          </a:p>
          <a:p>
            <a:pPr marL="0" lvl="0" indent="0" rtl="0">
              <a:spcBef>
                <a:spcPts val="0"/>
              </a:spcBef>
              <a:spcAft>
                <a:spcPts val="0"/>
              </a:spcAft>
              <a:buNone/>
            </a:pPr>
            <a:r>
              <a:rPr lang="en" sz="1400">
                <a:latin typeface="Consolas"/>
                <a:ea typeface="Consolas"/>
                <a:cs typeface="Consolas"/>
                <a:sym typeface="Consolas"/>
              </a:rPr>
              <a:t>    tf.summary.scalar("accuracy", self.accuracy)            </a:t>
            </a:r>
            <a:endParaRPr sz="1400">
              <a:latin typeface="Consolas"/>
              <a:ea typeface="Consolas"/>
              <a:cs typeface="Consolas"/>
              <a:sym typeface="Consolas"/>
            </a:endParaRPr>
          </a:p>
          <a:p>
            <a:pPr marL="0" lvl="0" indent="0" rtl="0">
              <a:spcBef>
                <a:spcPts val="0"/>
              </a:spcBef>
              <a:spcAft>
                <a:spcPts val="0"/>
              </a:spcAft>
              <a:buNone/>
            </a:pPr>
            <a:r>
              <a:rPr lang="en" sz="1400">
                <a:latin typeface="Consolas"/>
                <a:ea typeface="Consolas"/>
                <a:cs typeface="Consolas"/>
                <a:sym typeface="Consolas"/>
              </a:rPr>
              <a:t>    tf.summary.histogram("histogram loss", self.loss)</a:t>
            </a:r>
            <a:endParaRPr sz="1400">
              <a:latin typeface="Consolas"/>
              <a:ea typeface="Consolas"/>
              <a:cs typeface="Consolas"/>
              <a:sym typeface="Consolas"/>
            </a:endParaRPr>
          </a:p>
          <a:p>
            <a:pPr marL="0" lvl="0" indent="0" rtl="0">
              <a:spcBef>
                <a:spcPts val="0"/>
              </a:spcBef>
              <a:spcAft>
                <a:spcPts val="0"/>
              </a:spcAft>
              <a:buNone/>
            </a:pPr>
            <a:r>
              <a:rPr lang="en" sz="1400">
                <a:latin typeface="Consolas"/>
                <a:ea typeface="Consolas"/>
                <a:cs typeface="Consolas"/>
                <a:sym typeface="Consolas"/>
              </a:rPr>
              <a:t>    summary_op = tf.summary.merge_all()</a:t>
            </a:r>
            <a:endParaRPr sz="1400">
              <a:latin typeface="Consolas"/>
              <a:ea typeface="Consolas"/>
              <a:cs typeface="Consolas"/>
              <a:sym typeface="Consolas"/>
            </a:endParaRPr>
          </a:p>
          <a:p>
            <a:pPr marL="0" lvl="0" indent="0" rtl="0">
              <a:spcBef>
                <a:spcPts val="0"/>
              </a:spcBef>
              <a:spcAft>
                <a:spcPts val="0"/>
              </a:spcAft>
              <a:buNone/>
            </a:pPr>
            <a:endParaRPr sz="1400">
              <a:latin typeface="Consolas"/>
              <a:ea typeface="Consolas"/>
              <a:cs typeface="Consolas"/>
              <a:sym typeface="Consolas"/>
            </a:endParaRPr>
          </a:p>
        </p:txBody>
      </p:sp>
      <p:sp>
        <p:nvSpPr>
          <p:cNvPr id="604" name="Shape 6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275</a:t>
            </a:fld>
            <a:endParaRPr/>
          </a:p>
        </p:txBody>
      </p:sp>
      <p:sp>
        <p:nvSpPr>
          <p:cNvPr id="605" name="Shape 605"/>
          <p:cNvSpPr txBox="1">
            <a:spLocks noGrp="1"/>
          </p:cNvSpPr>
          <p:nvPr>
            <p:ph type="title"/>
          </p:nvPr>
        </p:nvSpPr>
        <p:spPr>
          <a:xfrm>
            <a:off x="311700" y="41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Step 1: create summaries</a:t>
            </a:r>
            <a:endParaRPr b="1">
              <a:latin typeface="Georgia"/>
              <a:ea typeface="Georgia"/>
              <a:cs typeface="Georgia"/>
              <a:sym typeface="Georgia"/>
            </a:endParaRPr>
          </a:p>
        </p:txBody>
      </p:sp>
      <p:sp>
        <p:nvSpPr>
          <p:cNvPr id="606" name="Shape 606"/>
          <p:cNvSpPr txBox="1"/>
          <p:nvPr/>
        </p:nvSpPr>
        <p:spPr>
          <a:xfrm>
            <a:off x="5412275" y="3274675"/>
            <a:ext cx="3336300" cy="622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dk1"/>
                </a:solidFill>
                <a:latin typeface="Times New Roman"/>
                <a:ea typeface="Times New Roman"/>
                <a:cs typeface="Times New Roman"/>
                <a:sym typeface="Times New Roman"/>
              </a:rPr>
              <a:t>merge them all into one summary op to make managing them easier</a:t>
            </a: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120351412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Shape 611"/>
          <p:cNvSpPr txBox="1">
            <a:spLocks noGrp="1"/>
          </p:cNvSpPr>
          <p:nvPr>
            <p:ph type="title"/>
          </p:nvPr>
        </p:nvSpPr>
        <p:spPr>
          <a:xfrm>
            <a:off x="389950" y="1552425"/>
            <a:ext cx="8520600" cy="1870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latin typeface="Consolas"/>
                <a:ea typeface="Consolas"/>
                <a:cs typeface="Consolas"/>
                <a:sym typeface="Consolas"/>
              </a:rPr>
              <a:t>loss_batch, _, summary = sess.run([loss, </a:t>
            </a:r>
            <a:endParaRPr sz="1400">
              <a:latin typeface="Consolas"/>
              <a:ea typeface="Consolas"/>
              <a:cs typeface="Consolas"/>
              <a:sym typeface="Consolas"/>
            </a:endParaRPr>
          </a:p>
          <a:p>
            <a:pPr marL="2286000" lvl="0" indent="457200">
              <a:spcBef>
                <a:spcPts val="0"/>
              </a:spcBef>
              <a:spcAft>
                <a:spcPts val="0"/>
              </a:spcAft>
              <a:buNone/>
            </a:pPr>
            <a:r>
              <a:rPr lang="en" sz="1400">
                <a:latin typeface="Consolas"/>
                <a:ea typeface="Consolas"/>
                <a:cs typeface="Consolas"/>
                <a:sym typeface="Consolas"/>
              </a:rPr>
              <a:t>       optimizer, </a:t>
            </a:r>
            <a:endParaRPr sz="1400">
              <a:latin typeface="Consolas"/>
              <a:ea typeface="Consolas"/>
              <a:cs typeface="Consolas"/>
              <a:sym typeface="Consolas"/>
            </a:endParaRPr>
          </a:p>
          <a:p>
            <a:pPr marL="3200400" lvl="0" indent="0" rtl="0">
              <a:spcBef>
                <a:spcPts val="0"/>
              </a:spcBef>
              <a:spcAft>
                <a:spcPts val="0"/>
              </a:spcAft>
              <a:buNone/>
            </a:pPr>
            <a:r>
              <a:rPr lang="en" sz="1400">
                <a:latin typeface="Consolas"/>
                <a:ea typeface="Consolas"/>
                <a:cs typeface="Consolas"/>
                <a:sym typeface="Consolas"/>
              </a:rPr>
              <a:t>  summary_op])</a:t>
            </a:r>
            <a:endParaRPr sz="1400">
              <a:latin typeface="Consolas"/>
              <a:ea typeface="Consolas"/>
              <a:cs typeface="Consolas"/>
              <a:sym typeface="Consolas"/>
            </a:endParaRPr>
          </a:p>
        </p:txBody>
      </p:sp>
      <p:sp>
        <p:nvSpPr>
          <p:cNvPr id="612" name="Shape 6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276</a:t>
            </a:fld>
            <a:endParaRPr/>
          </a:p>
        </p:txBody>
      </p:sp>
      <p:sp>
        <p:nvSpPr>
          <p:cNvPr id="613" name="Shape 613"/>
          <p:cNvSpPr txBox="1">
            <a:spLocks noGrp="1"/>
          </p:cNvSpPr>
          <p:nvPr>
            <p:ph type="title"/>
          </p:nvPr>
        </p:nvSpPr>
        <p:spPr>
          <a:xfrm>
            <a:off x="311700" y="41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Step 2: run them</a:t>
            </a:r>
            <a:endParaRPr b="1">
              <a:latin typeface="Georgia"/>
              <a:ea typeface="Georgia"/>
              <a:cs typeface="Georgia"/>
              <a:sym typeface="Georgia"/>
            </a:endParaRPr>
          </a:p>
        </p:txBody>
      </p:sp>
      <p:sp>
        <p:nvSpPr>
          <p:cNvPr id="614" name="Shape 614"/>
          <p:cNvSpPr txBox="1"/>
          <p:nvPr/>
        </p:nvSpPr>
        <p:spPr>
          <a:xfrm>
            <a:off x="1698075" y="3589750"/>
            <a:ext cx="3917100" cy="723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rPr>
              <a:t>Like everything else in TF, summaries are ops. </a:t>
            </a:r>
            <a:endParaRPr>
              <a:solidFill>
                <a:srgbClr val="FFFFFF"/>
              </a:solidFill>
            </a:endParaRPr>
          </a:p>
          <a:p>
            <a:pPr marL="0" lvl="0" indent="0" rtl="0">
              <a:spcBef>
                <a:spcPts val="0"/>
              </a:spcBef>
              <a:spcAft>
                <a:spcPts val="0"/>
              </a:spcAft>
              <a:buNone/>
            </a:pPr>
            <a:r>
              <a:rPr lang="en">
                <a:solidFill>
                  <a:srgbClr val="FFFFFF"/>
                </a:solidFill>
              </a:rPr>
              <a:t>For the summaries to be built, you have to run it in a session</a:t>
            </a:r>
            <a:endParaRPr>
              <a:solidFill>
                <a:srgbClr val="FFFFFF"/>
              </a:solidFill>
            </a:endParaRPr>
          </a:p>
        </p:txBody>
      </p:sp>
    </p:spTree>
    <p:extLst>
      <p:ext uri="{BB962C8B-B14F-4D97-AF65-F5344CB8AC3E}">
        <p14:creationId xmlns:p14="http://schemas.microsoft.com/office/powerpoint/2010/main" val="113586311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Shape 619"/>
          <p:cNvSpPr txBox="1">
            <a:spLocks noGrp="1"/>
          </p:cNvSpPr>
          <p:nvPr>
            <p:ph type="title"/>
          </p:nvPr>
        </p:nvSpPr>
        <p:spPr>
          <a:xfrm>
            <a:off x="389950" y="1552425"/>
            <a:ext cx="8520600" cy="1870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latin typeface="Consolas"/>
                <a:ea typeface="Consolas"/>
                <a:cs typeface="Consolas"/>
                <a:sym typeface="Consolas"/>
              </a:rPr>
              <a:t>writer.add_summary(summary, global_step=step)</a:t>
            </a:r>
            <a:endParaRPr sz="1400">
              <a:latin typeface="Consolas"/>
              <a:ea typeface="Consolas"/>
              <a:cs typeface="Consolas"/>
              <a:sym typeface="Consolas"/>
            </a:endParaRPr>
          </a:p>
        </p:txBody>
      </p:sp>
      <p:sp>
        <p:nvSpPr>
          <p:cNvPr id="620" name="Shape 6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277</a:t>
            </a:fld>
            <a:endParaRPr/>
          </a:p>
        </p:txBody>
      </p:sp>
      <p:sp>
        <p:nvSpPr>
          <p:cNvPr id="621" name="Shape 621"/>
          <p:cNvSpPr txBox="1">
            <a:spLocks noGrp="1"/>
          </p:cNvSpPr>
          <p:nvPr>
            <p:ph type="title"/>
          </p:nvPr>
        </p:nvSpPr>
        <p:spPr>
          <a:xfrm>
            <a:off x="311700" y="41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Step 3: write summaries to file</a:t>
            </a:r>
            <a:endParaRPr b="1">
              <a:latin typeface="Georgia"/>
              <a:ea typeface="Georgia"/>
              <a:cs typeface="Georgia"/>
              <a:sym typeface="Georgia"/>
            </a:endParaRPr>
          </a:p>
        </p:txBody>
      </p:sp>
      <p:sp>
        <p:nvSpPr>
          <p:cNvPr id="622" name="Shape 622"/>
          <p:cNvSpPr txBox="1"/>
          <p:nvPr/>
        </p:nvSpPr>
        <p:spPr>
          <a:xfrm>
            <a:off x="5087925" y="2449875"/>
            <a:ext cx="3336300" cy="622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dk1"/>
                </a:solidFill>
                <a:latin typeface="Times New Roman"/>
                <a:ea typeface="Times New Roman"/>
                <a:cs typeface="Times New Roman"/>
                <a:sym typeface="Times New Roman"/>
              </a:rPr>
              <a:t>Need global step here so the model knows what summary corresponds to what step</a:t>
            </a: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96788722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Shape 627"/>
          <p:cNvSpPr txBox="1">
            <a:spLocks noGrp="1"/>
          </p:cNvSpPr>
          <p:nvPr>
            <p:ph type="title"/>
          </p:nvPr>
        </p:nvSpPr>
        <p:spPr>
          <a:xfrm>
            <a:off x="389950" y="1130775"/>
            <a:ext cx="8520600" cy="4012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a:highlight>
                  <a:schemeClr val="accent3"/>
                </a:highlight>
                <a:latin typeface="Consolas"/>
                <a:ea typeface="Consolas"/>
                <a:cs typeface="Consolas"/>
                <a:sym typeface="Consolas"/>
              </a:rPr>
              <a:t>tf.summary.scalar("loss", self.loss)</a:t>
            </a:r>
            <a:endParaRPr sz="1200">
              <a:highlight>
                <a:schemeClr val="accent3"/>
              </a:highlight>
              <a:latin typeface="Consolas"/>
              <a:ea typeface="Consolas"/>
              <a:cs typeface="Consolas"/>
              <a:sym typeface="Consolas"/>
            </a:endParaRPr>
          </a:p>
          <a:p>
            <a:pPr marL="0" lvl="0" indent="0" rtl="0">
              <a:spcBef>
                <a:spcPts val="0"/>
              </a:spcBef>
              <a:spcAft>
                <a:spcPts val="0"/>
              </a:spcAft>
              <a:buNone/>
            </a:pPr>
            <a:r>
              <a:rPr lang="en" sz="1200">
                <a:highlight>
                  <a:schemeClr val="accent3"/>
                </a:highlight>
                <a:latin typeface="Consolas"/>
                <a:ea typeface="Consolas"/>
                <a:cs typeface="Consolas"/>
                <a:sym typeface="Consolas"/>
              </a:rPr>
              <a:t>tf.summary.histogram("histogram loss", self.loss)</a:t>
            </a:r>
            <a:endParaRPr sz="1200">
              <a:highlight>
                <a:schemeClr val="accent3"/>
              </a:highlight>
              <a:latin typeface="Consolas"/>
              <a:ea typeface="Consolas"/>
              <a:cs typeface="Consolas"/>
              <a:sym typeface="Consolas"/>
            </a:endParaRPr>
          </a:p>
          <a:p>
            <a:pPr marL="0" lvl="0" indent="0" rtl="0">
              <a:spcBef>
                <a:spcPts val="0"/>
              </a:spcBef>
              <a:spcAft>
                <a:spcPts val="0"/>
              </a:spcAft>
              <a:buNone/>
            </a:pPr>
            <a:r>
              <a:rPr lang="en" sz="1200">
                <a:highlight>
                  <a:schemeClr val="accent3"/>
                </a:highlight>
                <a:latin typeface="Consolas"/>
                <a:ea typeface="Consolas"/>
                <a:cs typeface="Consolas"/>
                <a:sym typeface="Consolas"/>
              </a:rPr>
              <a:t>summary_op = tf.summary.merge_all()</a:t>
            </a:r>
            <a:endParaRPr sz="1200">
              <a:highlight>
                <a:schemeClr val="accent3"/>
              </a:highlight>
              <a:latin typeface="Consolas"/>
              <a:ea typeface="Consolas"/>
              <a:cs typeface="Consolas"/>
              <a:sym typeface="Consolas"/>
            </a:endParaRPr>
          </a:p>
          <a:p>
            <a:pPr marL="0" lvl="0" indent="0" rtl="0">
              <a:spcBef>
                <a:spcPts val="0"/>
              </a:spcBef>
              <a:spcAft>
                <a:spcPts val="0"/>
              </a:spcAft>
              <a:buNone/>
            </a:pPr>
            <a:endParaRPr sz="1200">
              <a:latin typeface="Consolas"/>
              <a:ea typeface="Consolas"/>
              <a:cs typeface="Consolas"/>
              <a:sym typeface="Consolas"/>
            </a:endParaRPr>
          </a:p>
          <a:p>
            <a:pPr marL="0" lvl="0" indent="0" rtl="0">
              <a:spcBef>
                <a:spcPts val="0"/>
              </a:spcBef>
              <a:spcAft>
                <a:spcPts val="0"/>
              </a:spcAft>
              <a:buNone/>
            </a:pPr>
            <a:r>
              <a:rPr lang="en" sz="1200">
                <a:latin typeface="Consolas"/>
                <a:ea typeface="Consolas"/>
                <a:cs typeface="Consolas"/>
                <a:sym typeface="Consolas"/>
              </a:rPr>
              <a:t>saver = tf.train.Saver() # defaults to saving all variables</a:t>
            </a:r>
            <a:endParaRPr sz="1200">
              <a:latin typeface="Consolas"/>
              <a:ea typeface="Consolas"/>
              <a:cs typeface="Consolas"/>
              <a:sym typeface="Consolas"/>
            </a:endParaRPr>
          </a:p>
          <a:p>
            <a:pPr marL="0" lvl="0" indent="0" rtl="0">
              <a:spcBef>
                <a:spcPts val="0"/>
              </a:spcBef>
              <a:spcAft>
                <a:spcPts val="0"/>
              </a:spcAft>
              <a:buNone/>
            </a:pPr>
            <a:endParaRPr sz="1200">
              <a:latin typeface="Consolas"/>
              <a:ea typeface="Consolas"/>
              <a:cs typeface="Consolas"/>
              <a:sym typeface="Consolas"/>
            </a:endParaRPr>
          </a:p>
          <a:p>
            <a:pPr marL="0" lvl="0" indent="0" rtl="0">
              <a:spcBef>
                <a:spcPts val="0"/>
              </a:spcBef>
              <a:spcAft>
                <a:spcPts val="0"/>
              </a:spcAft>
              <a:buNone/>
            </a:pPr>
            <a:r>
              <a:rPr lang="en" sz="1200">
                <a:latin typeface="Consolas"/>
                <a:ea typeface="Consolas"/>
                <a:cs typeface="Consolas"/>
                <a:sym typeface="Consolas"/>
              </a:rPr>
              <a:t>with tf.Session() as sess:</a:t>
            </a:r>
            <a:endParaRPr sz="1200">
              <a:latin typeface="Consolas"/>
              <a:ea typeface="Consolas"/>
              <a:cs typeface="Consolas"/>
              <a:sym typeface="Consolas"/>
            </a:endParaRPr>
          </a:p>
          <a:p>
            <a:pPr marL="0" lvl="0" indent="0" rtl="0">
              <a:spcBef>
                <a:spcPts val="0"/>
              </a:spcBef>
              <a:spcAft>
                <a:spcPts val="0"/>
              </a:spcAft>
              <a:buNone/>
            </a:pPr>
            <a:r>
              <a:rPr lang="en" sz="1200">
                <a:latin typeface="Consolas"/>
                <a:ea typeface="Consolas"/>
                <a:cs typeface="Consolas"/>
                <a:sym typeface="Consolas"/>
              </a:rPr>
              <a:t>    sess.run(tf.global_variables_initializer())</a:t>
            </a:r>
            <a:endParaRPr sz="1200">
              <a:latin typeface="Consolas"/>
              <a:ea typeface="Consolas"/>
              <a:cs typeface="Consolas"/>
              <a:sym typeface="Consolas"/>
            </a:endParaRPr>
          </a:p>
          <a:p>
            <a:pPr marL="0" lvl="0" indent="0" rtl="0">
              <a:spcBef>
                <a:spcPts val="0"/>
              </a:spcBef>
              <a:spcAft>
                <a:spcPts val="0"/>
              </a:spcAft>
              <a:buNone/>
            </a:pPr>
            <a:r>
              <a:rPr lang="en" sz="1200">
                <a:latin typeface="Consolas"/>
                <a:ea typeface="Consolas"/>
                <a:cs typeface="Consolas"/>
                <a:sym typeface="Consolas"/>
              </a:rPr>
              <a:t>    ckpt = tf.train.get_checkpoint_state(os.path.dirname('checkpoints/checkpoint'))</a:t>
            </a:r>
            <a:endParaRPr sz="1200">
              <a:latin typeface="Consolas"/>
              <a:ea typeface="Consolas"/>
              <a:cs typeface="Consolas"/>
              <a:sym typeface="Consolas"/>
            </a:endParaRPr>
          </a:p>
          <a:p>
            <a:pPr marL="0" lvl="0" indent="0" rtl="0">
              <a:spcBef>
                <a:spcPts val="0"/>
              </a:spcBef>
              <a:spcAft>
                <a:spcPts val="0"/>
              </a:spcAft>
              <a:buNone/>
            </a:pPr>
            <a:r>
              <a:rPr lang="en" sz="1200">
                <a:latin typeface="Consolas"/>
                <a:ea typeface="Consolas"/>
                <a:cs typeface="Consolas"/>
                <a:sym typeface="Consolas"/>
              </a:rPr>
              <a:t>    if ckpt and ckpt.model_checkpoint_path:</a:t>
            </a:r>
            <a:endParaRPr sz="1200">
              <a:latin typeface="Consolas"/>
              <a:ea typeface="Consolas"/>
              <a:cs typeface="Consolas"/>
              <a:sym typeface="Consolas"/>
            </a:endParaRPr>
          </a:p>
          <a:p>
            <a:pPr marL="0" lvl="0" indent="0" rtl="0">
              <a:spcBef>
                <a:spcPts val="0"/>
              </a:spcBef>
              <a:spcAft>
                <a:spcPts val="0"/>
              </a:spcAft>
              <a:buNone/>
            </a:pPr>
            <a:r>
              <a:rPr lang="en" sz="1200">
                <a:latin typeface="Consolas"/>
                <a:ea typeface="Consolas"/>
                <a:cs typeface="Consolas"/>
                <a:sym typeface="Consolas"/>
              </a:rPr>
              <a:t>        saver.restore(sess, ckpt.model_checkpoint_path)</a:t>
            </a:r>
            <a:endParaRPr sz="1200">
              <a:latin typeface="Consolas"/>
              <a:ea typeface="Consolas"/>
              <a:cs typeface="Consolas"/>
              <a:sym typeface="Consolas"/>
            </a:endParaRPr>
          </a:p>
          <a:p>
            <a:pPr marL="0" lvl="0" indent="0" rtl="0">
              <a:spcBef>
                <a:spcPts val="0"/>
              </a:spcBef>
              <a:spcAft>
                <a:spcPts val="0"/>
              </a:spcAft>
              <a:buNone/>
            </a:pPr>
            <a:endParaRPr sz="1200">
              <a:latin typeface="Consolas"/>
              <a:ea typeface="Consolas"/>
              <a:cs typeface="Consolas"/>
              <a:sym typeface="Consolas"/>
            </a:endParaRPr>
          </a:p>
          <a:p>
            <a:pPr marL="0" lvl="0" indent="0" rtl="0">
              <a:spcBef>
                <a:spcPts val="0"/>
              </a:spcBef>
              <a:spcAft>
                <a:spcPts val="0"/>
              </a:spcAft>
              <a:buNone/>
            </a:pPr>
            <a:r>
              <a:rPr lang="en" sz="1200">
                <a:latin typeface="Consolas"/>
                <a:ea typeface="Consolas"/>
                <a:cs typeface="Consolas"/>
                <a:sym typeface="Consolas"/>
              </a:rPr>
              <a:t>    writer = tf.summary.FileWriter('./graphs', sess.graph)</a:t>
            </a:r>
            <a:endParaRPr sz="1200">
              <a:latin typeface="Consolas"/>
              <a:ea typeface="Consolas"/>
              <a:cs typeface="Consolas"/>
              <a:sym typeface="Consolas"/>
            </a:endParaRPr>
          </a:p>
          <a:p>
            <a:pPr marL="0" lvl="0" indent="0" rtl="0">
              <a:spcBef>
                <a:spcPts val="0"/>
              </a:spcBef>
              <a:spcAft>
                <a:spcPts val="0"/>
              </a:spcAft>
              <a:buNone/>
            </a:pPr>
            <a:r>
              <a:rPr lang="en" sz="1200">
                <a:latin typeface="Consolas"/>
                <a:ea typeface="Consolas"/>
                <a:cs typeface="Consolas"/>
                <a:sym typeface="Consolas"/>
              </a:rPr>
              <a:t>    for index in range(10000):</a:t>
            </a:r>
            <a:endParaRPr sz="1200">
              <a:latin typeface="Consolas"/>
              <a:ea typeface="Consolas"/>
              <a:cs typeface="Consolas"/>
              <a:sym typeface="Consolas"/>
            </a:endParaRPr>
          </a:p>
          <a:p>
            <a:pPr marL="0" lvl="0" indent="0" rtl="0">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rtl="0">
              <a:spcBef>
                <a:spcPts val="0"/>
              </a:spcBef>
              <a:spcAft>
                <a:spcPts val="0"/>
              </a:spcAft>
              <a:buNone/>
            </a:pPr>
            <a:r>
              <a:rPr lang="en" sz="1200">
                <a:latin typeface="Consolas"/>
                <a:ea typeface="Consolas"/>
                <a:cs typeface="Consolas"/>
                <a:sym typeface="Consolas"/>
              </a:rPr>
              <a:t>        </a:t>
            </a:r>
            <a:r>
              <a:rPr lang="en" sz="1200">
                <a:highlight>
                  <a:schemeClr val="accent3"/>
                </a:highlight>
                <a:latin typeface="Consolas"/>
                <a:ea typeface="Consolas"/>
                <a:cs typeface="Consolas"/>
                <a:sym typeface="Consolas"/>
              </a:rPr>
              <a:t>loss_batch, _, summary = sess.run([loss, optimizer, summary_op])</a:t>
            </a:r>
            <a:endParaRPr sz="1200">
              <a:highlight>
                <a:schemeClr val="accent3"/>
              </a:highlight>
              <a:latin typeface="Consolas"/>
              <a:ea typeface="Consolas"/>
              <a:cs typeface="Consolas"/>
              <a:sym typeface="Consolas"/>
            </a:endParaRPr>
          </a:p>
          <a:p>
            <a:pPr marL="0" lvl="0" indent="0" rtl="0">
              <a:spcBef>
                <a:spcPts val="0"/>
              </a:spcBef>
              <a:spcAft>
                <a:spcPts val="0"/>
              </a:spcAft>
              <a:buNone/>
            </a:pPr>
            <a:r>
              <a:rPr lang="en" sz="1200">
                <a:latin typeface="Consolas"/>
                <a:ea typeface="Consolas"/>
                <a:cs typeface="Consolas"/>
                <a:sym typeface="Consolas"/>
              </a:rPr>
              <a:t>        </a:t>
            </a:r>
            <a:r>
              <a:rPr lang="en" sz="1200">
                <a:highlight>
                  <a:schemeClr val="accent3"/>
                </a:highlight>
                <a:latin typeface="Consolas"/>
                <a:ea typeface="Consolas"/>
                <a:cs typeface="Consolas"/>
                <a:sym typeface="Consolas"/>
              </a:rPr>
              <a:t>writer.add_summary(summary, global_step=index)</a:t>
            </a:r>
            <a:endParaRPr sz="1200">
              <a:highlight>
                <a:schemeClr val="accent3"/>
              </a:highlight>
              <a:latin typeface="Consolas"/>
              <a:ea typeface="Consolas"/>
              <a:cs typeface="Consolas"/>
              <a:sym typeface="Consolas"/>
            </a:endParaRPr>
          </a:p>
          <a:p>
            <a:pPr marL="0" lvl="0" indent="0" rtl="0">
              <a:spcBef>
                <a:spcPts val="0"/>
              </a:spcBef>
              <a:spcAft>
                <a:spcPts val="0"/>
              </a:spcAft>
              <a:buNone/>
            </a:pPr>
            <a:endParaRPr sz="1200">
              <a:highlight>
                <a:schemeClr val="accent3"/>
              </a:highlight>
              <a:latin typeface="Consolas"/>
              <a:ea typeface="Consolas"/>
              <a:cs typeface="Consolas"/>
              <a:sym typeface="Consolas"/>
            </a:endParaRPr>
          </a:p>
          <a:p>
            <a:pPr marL="0" lvl="0" indent="0" rtl="0">
              <a:spcBef>
                <a:spcPts val="0"/>
              </a:spcBef>
              <a:spcAft>
                <a:spcPts val="0"/>
              </a:spcAft>
              <a:buNone/>
            </a:pPr>
            <a:r>
              <a:rPr lang="en" sz="1200">
                <a:latin typeface="Consolas"/>
                <a:ea typeface="Consolas"/>
                <a:cs typeface="Consolas"/>
                <a:sym typeface="Consolas"/>
              </a:rPr>
              <a:t>        if (index + 1) % 1000 == 0:</a:t>
            </a:r>
            <a:endParaRPr sz="1200">
              <a:latin typeface="Consolas"/>
              <a:ea typeface="Consolas"/>
              <a:cs typeface="Consolas"/>
              <a:sym typeface="Consolas"/>
            </a:endParaRPr>
          </a:p>
          <a:p>
            <a:pPr marL="0" lvl="0" indent="0" rtl="0">
              <a:spcBef>
                <a:spcPts val="0"/>
              </a:spcBef>
              <a:spcAft>
                <a:spcPts val="0"/>
              </a:spcAft>
              <a:buNone/>
            </a:pPr>
            <a:r>
              <a:rPr lang="en" sz="1200">
                <a:latin typeface="Consolas"/>
                <a:ea typeface="Consolas"/>
                <a:cs typeface="Consolas"/>
                <a:sym typeface="Consolas"/>
              </a:rPr>
              <a:t>            saver.save(sess, 'checkpoints/skip-gram', index)</a:t>
            </a:r>
            <a:endParaRPr sz="1200">
              <a:latin typeface="Consolas"/>
              <a:ea typeface="Consolas"/>
              <a:cs typeface="Consolas"/>
              <a:sym typeface="Consolas"/>
            </a:endParaRPr>
          </a:p>
          <a:p>
            <a:pPr marL="0" lvl="0" indent="0" rtl="0">
              <a:spcBef>
                <a:spcPts val="0"/>
              </a:spcBef>
              <a:spcAft>
                <a:spcPts val="0"/>
              </a:spcAft>
              <a:buNone/>
            </a:pPr>
            <a:endParaRPr sz="1200">
              <a:latin typeface="Consolas"/>
              <a:ea typeface="Consolas"/>
              <a:cs typeface="Consolas"/>
              <a:sym typeface="Consolas"/>
            </a:endParaRPr>
          </a:p>
        </p:txBody>
      </p:sp>
      <p:sp>
        <p:nvSpPr>
          <p:cNvPr id="628" name="Shape 6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278</a:t>
            </a:fld>
            <a:endParaRPr/>
          </a:p>
        </p:txBody>
      </p:sp>
      <p:sp>
        <p:nvSpPr>
          <p:cNvPr id="629" name="Shape 629"/>
          <p:cNvSpPr txBox="1">
            <a:spLocks noGrp="1"/>
          </p:cNvSpPr>
          <p:nvPr>
            <p:ph type="title"/>
          </p:nvPr>
        </p:nvSpPr>
        <p:spPr>
          <a:xfrm>
            <a:off x="311700" y="41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Putting it together</a:t>
            </a:r>
            <a:endParaRPr b="1">
              <a:latin typeface="Georgia"/>
              <a:ea typeface="Georgia"/>
              <a:cs typeface="Georgia"/>
              <a:sym typeface="Georgia"/>
            </a:endParaRPr>
          </a:p>
        </p:txBody>
      </p:sp>
    </p:spTree>
    <p:extLst>
      <p:ext uri="{BB962C8B-B14F-4D97-AF65-F5344CB8AC3E}">
        <p14:creationId xmlns:p14="http://schemas.microsoft.com/office/powerpoint/2010/main" val="185048550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89950" y="1552425"/>
            <a:ext cx="8520600" cy="18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See summaries on TensorBoard</a:t>
            </a:r>
            <a:endParaRPr sz="1800" b="1">
              <a:latin typeface="Georgia"/>
              <a:ea typeface="Georgia"/>
              <a:cs typeface="Georgia"/>
              <a:sym typeface="Georgia"/>
            </a:endParaRPr>
          </a:p>
        </p:txBody>
      </p:sp>
      <p:sp>
        <p:nvSpPr>
          <p:cNvPr id="635" name="Shape 6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279</a:t>
            </a:fld>
            <a:endParaRPr/>
          </a:p>
        </p:txBody>
      </p:sp>
    </p:spTree>
    <p:extLst>
      <p:ext uri="{BB962C8B-B14F-4D97-AF65-F5344CB8AC3E}">
        <p14:creationId xmlns:p14="http://schemas.microsoft.com/office/powerpoint/2010/main" val="4067638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Distributed Computation</a:t>
            </a:r>
            <a:endParaRPr b="1">
              <a:latin typeface="Georgia"/>
              <a:ea typeface="Georgia"/>
              <a:cs typeface="Georgia"/>
              <a:sym typeface="Georgia"/>
            </a:endParaRPr>
          </a:p>
        </p:txBody>
      </p:sp>
      <p:sp>
        <p:nvSpPr>
          <p:cNvPr id="474" name="Shape 474"/>
          <p:cNvSpPr txBox="1">
            <a:spLocks noGrp="1"/>
          </p:cNvSpPr>
          <p:nvPr>
            <p:ph type="body" idx="1"/>
          </p:nvPr>
        </p:nvSpPr>
        <p:spPr>
          <a:xfrm>
            <a:off x="311700" y="1131825"/>
            <a:ext cx="7059300" cy="397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dirty="0">
                <a:latin typeface="Georgia"/>
                <a:ea typeface="Georgia"/>
                <a:cs typeface="Georgia"/>
                <a:sym typeface="Georgia"/>
              </a:rPr>
              <a:t>To put part of a graph on a specific CPU or GPU:</a:t>
            </a:r>
            <a:endParaRPr sz="1400" dirty="0">
              <a:latin typeface="Georgia"/>
              <a:ea typeface="Georgia"/>
              <a:cs typeface="Georgia"/>
              <a:sym typeface="Georgia"/>
            </a:endParaRPr>
          </a:p>
          <a:p>
            <a:pPr marL="0" lvl="0" indent="0" rtl="0">
              <a:spcBef>
                <a:spcPts val="1600"/>
              </a:spcBef>
              <a:spcAft>
                <a:spcPts val="0"/>
              </a:spcAft>
              <a:buNone/>
            </a:pPr>
            <a:r>
              <a:rPr lang="en" sz="1200" dirty="0">
                <a:solidFill>
                  <a:srgbClr val="FFFFFF"/>
                </a:solidFill>
                <a:latin typeface="Consolas"/>
                <a:ea typeface="Consolas"/>
                <a:cs typeface="Consolas"/>
                <a:sym typeface="Consolas"/>
              </a:rPr>
              <a:t># Creates a graph.</a:t>
            </a:r>
            <a:endParaRPr sz="1200" dirty="0">
              <a:solidFill>
                <a:srgbClr val="FFFFFF"/>
              </a:solidFill>
              <a:latin typeface="Consolas"/>
              <a:ea typeface="Consolas"/>
              <a:cs typeface="Consolas"/>
              <a:sym typeface="Consolas"/>
            </a:endParaRPr>
          </a:p>
          <a:p>
            <a:pPr marL="0" lvl="0" indent="0" rtl="0">
              <a:spcBef>
                <a:spcPts val="0"/>
              </a:spcBef>
              <a:spcAft>
                <a:spcPts val="0"/>
              </a:spcAft>
              <a:buNone/>
            </a:pPr>
            <a:r>
              <a:rPr lang="en" sz="1200" dirty="0">
                <a:solidFill>
                  <a:srgbClr val="FFFFFF"/>
                </a:solidFill>
                <a:latin typeface="Consolas"/>
                <a:ea typeface="Consolas"/>
                <a:cs typeface="Consolas"/>
                <a:sym typeface="Consolas"/>
              </a:rPr>
              <a:t>with tf.device('/gpu:2'):</a:t>
            </a:r>
            <a:endParaRPr sz="1200" dirty="0">
              <a:solidFill>
                <a:srgbClr val="FFFFFF"/>
              </a:solidFill>
              <a:latin typeface="Consolas"/>
              <a:ea typeface="Consolas"/>
              <a:cs typeface="Consolas"/>
              <a:sym typeface="Consolas"/>
            </a:endParaRPr>
          </a:p>
          <a:p>
            <a:pPr marL="0" lvl="0" indent="0" rtl="0">
              <a:spcBef>
                <a:spcPts val="0"/>
              </a:spcBef>
              <a:spcAft>
                <a:spcPts val="0"/>
              </a:spcAft>
              <a:buNone/>
            </a:pPr>
            <a:r>
              <a:rPr lang="en" sz="1200" dirty="0">
                <a:solidFill>
                  <a:srgbClr val="FFFFFF"/>
                </a:solidFill>
                <a:latin typeface="Consolas"/>
                <a:ea typeface="Consolas"/>
                <a:cs typeface="Consolas"/>
                <a:sym typeface="Consolas"/>
              </a:rPr>
              <a:t>  a = tf.constant([1.0, 2.0, 3.0, 4.0, 5.0, 6.0], name='a')</a:t>
            </a:r>
            <a:endParaRPr sz="1200" dirty="0">
              <a:solidFill>
                <a:srgbClr val="FFFFFF"/>
              </a:solidFill>
              <a:latin typeface="Consolas"/>
              <a:ea typeface="Consolas"/>
              <a:cs typeface="Consolas"/>
              <a:sym typeface="Consolas"/>
            </a:endParaRPr>
          </a:p>
          <a:p>
            <a:pPr marL="0" lvl="0" indent="0" rtl="0">
              <a:spcBef>
                <a:spcPts val="0"/>
              </a:spcBef>
              <a:spcAft>
                <a:spcPts val="0"/>
              </a:spcAft>
              <a:buNone/>
            </a:pPr>
            <a:r>
              <a:rPr lang="en" sz="1200" dirty="0">
                <a:solidFill>
                  <a:srgbClr val="FFFFFF"/>
                </a:solidFill>
                <a:latin typeface="Consolas"/>
                <a:ea typeface="Consolas"/>
                <a:cs typeface="Consolas"/>
                <a:sym typeface="Consolas"/>
              </a:rPr>
              <a:t>  b = tf.constant([1.0, 2.0, 3.0, 4.0, 5.0, 6.0], name='b')</a:t>
            </a:r>
            <a:endParaRPr sz="1200" dirty="0">
              <a:solidFill>
                <a:srgbClr val="FFFFFF"/>
              </a:solidFill>
              <a:latin typeface="Consolas"/>
              <a:ea typeface="Consolas"/>
              <a:cs typeface="Consolas"/>
              <a:sym typeface="Consolas"/>
            </a:endParaRPr>
          </a:p>
          <a:p>
            <a:pPr marL="0" lvl="0" indent="0" rtl="0">
              <a:spcBef>
                <a:spcPts val="0"/>
              </a:spcBef>
              <a:spcAft>
                <a:spcPts val="0"/>
              </a:spcAft>
              <a:buNone/>
            </a:pPr>
            <a:r>
              <a:rPr lang="en" sz="1200" dirty="0">
                <a:solidFill>
                  <a:srgbClr val="FFFFFF"/>
                </a:solidFill>
                <a:latin typeface="Consolas"/>
                <a:ea typeface="Consolas"/>
                <a:cs typeface="Consolas"/>
                <a:sym typeface="Consolas"/>
              </a:rPr>
              <a:t>  c = tf.multiply(a, b)</a:t>
            </a:r>
            <a:endParaRPr sz="1200" dirty="0">
              <a:solidFill>
                <a:srgbClr val="FFFFFF"/>
              </a:solidFill>
              <a:latin typeface="Consolas"/>
              <a:ea typeface="Consolas"/>
              <a:cs typeface="Consolas"/>
              <a:sym typeface="Consolas"/>
            </a:endParaRPr>
          </a:p>
          <a:p>
            <a:pPr marL="0" lvl="0" indent="0" rtl="0">
              <a:spcBef>
                <a:spcPts val="0"/>
              </a:spcBef>
              <a:spcAft>
                <a:spcPts val="0"/>
              </a:spcAft>
              <a:buNone/>
            </a:pPr>
            <a:endParaRPr sz="1200" dirty="0">
              <a:solidFill>
                <a:srgbClr val="FFFFFF"/>
              </a:solidFill>
              <a:latin typeface="Consolas"/>
              <a:ea typeface="Consolas"/>
              <a:cs typeface="Consolas"/>
              <a:sym typeface="Consolas"/>
            </a:endParaRPr>
          </a:p>
          <a:p>
            <a:pPr marL="0" lvl="0" indent="0" rtl="0">
              <a:spcBef>
                <a:spcPts val="0"/>
              </a:spcBef>
              <a:spcAft>
                <a:spcPts val="0"/>
              </a:spcAft>
              <a:buNone/>
            </a:pPr>
            <a:r>
              <a:rPr lang="en" sz="1200" dirty="0">
                <a:solidFill>
                  <a:srgbClr val="FFFFFF"/>
                </a:solidFill>
                <a:latin typeface="Consolas"/>
                <a:ea typeface="Consolas"/>
                <a:cs typeface="Consolas"/>
                <a:sym typeface="Consolas"/>
              </a:rPr>
              <a:t># Creates a session with log_device_placement set to True.</a:t>
            </a:r>
            <a:endParaRPr sz="1200" dirty="0">
              <a:solidFill>
                <a:srgbClr val="FFFFFF"/>
              </a:solidFill>
              <a:latin typeface="Consolas"/>
              <a:ea typeface="Consolas"/>
              <a:cs typeface="Consolas"/>
              <a:sym typeface="Consolas"/>
            </a:endParaRPr>
          </a:p>
          <a:p>
            <a:pPr marL="0" lvl="0" indent="0" rtl="0">
              <a:spcBef>
                <a:spcPts val="0"/>
              </a:spcBef>
              <a:spcAft>
                <a:spcPts val="0"/>
              </a:spcAft>
              <a:buNone/>
            </a:pPr>
            <a:r>
              <a:rPr lang="en" sz="1200" dirty="0">
                <a:solidFill>
                  <a:srgbClr val="FFFFFF"/>
                </a:solidFill>
                <a:latin typeface="Consolas"/>
                <a:ea typeface="Consolas"/>
                <a:cs typeface="Consolas"/>
                <a:sym typeface="Consolas"/>
              </a:rPr>
              <a:t>sess = tf.Session(config=tf.ConfigProto(log_device_placement=True))</a:t>
            </a:r>
            <a:endParaRPr sz="1200" dirty="0">
              <a:solidFill>
                <a:srgbClr val="FFFFFF"/>
              </a:solidFill>
              <a:latin typeface="Consolas"/>
              <a:ea typeface="Consolas"/>
              <a:cs typeface="Consolas"/>
              <a:sym typeface="Consolas"/>
            </a:endParaRPr>
          </a:p>
          <a:p>
            <a:pPr marL="0" lvl="0" indent="0" rtl="0">
              <a:spcBef>
                <a:spcPts val="0"/>
              </a:spcBef>
              <a:spcAft>
                <a:spcPts val="0"/>
              </a:spcAft>
              <a:buNone/>
            </a:pPr>
            <a:endParaRPr sz="1200" dirty="0">
              <a:solidFill>
                <a:srgbClr val="FFFFFF"/>
              </a:solidFill>
              <a:latin typeface="Consolas"/>
              <a:ea typeface="Consolas"/>
              <a:cs typeface="Consolas"/>
              <a:sym typeface="Consolas"/>
            </a:endParaRPr>
          </a:p>
          <a:p>
            <a:pPr marL="0" lvl="0" indent="0" rtl="0">
              <a:spcBef>
                <a:spcPts val="0"/>
              </a:spcBef>
              <a:spcAft>
                <a:spcPts val="0"/>
              </a:spcAft>
              <a:buNone/>
            </a:pPr>
            <a:r>
              <a:rPr lang="en" sz="1200" dirty="0">
                <a:solidFill>
                  <a:srgbClr val="FFFFFF"/>
                </a:solidFill>
                <a:latin typeface="Consolas"/>
                <a:ea typeface="Consolas"/>
                <a:cs typeface="Consolas"/>
                <a:sym typeface="Consolas"/>
              </a:rPr>
              <a:t># Runs the op.</a:t>
            </a:r>
            <a:endParaRPr sz="1200" dirty="0">
              <a:solidFill>
                <a:srgbClr val="FFFFFF"/>
              </a:solidFill>
              <a:latin typeface="Consolas"/>
              <a:ea typeface="Consolas"/>
              <a:cs typeface="Consolas"/>
              <a:sym typeface="Consolas"/>
            </a:endParaRPr>
          </a:p>
          <a:p>
            <a:pPr marL="0" lvl="0" indent="0" rtl="0">
              <a:spcBef>
                <a:spcPts val="0"/>
              </a:spcBef>
              <a:spcAft>
                <a:spcPts val="0"/>
              </a:spcAft>
              <a:buNone/>
            </a:pPr>
            <a:r>
              <a:rPr lang="en" sz="1200" dirty="0">
                <a:solidFill>
                  <a:srgbClr val="FFFFFF"/>
                </a:solidFill>
                <a:latin typeface="Consolas"/>
                <a:ea typeface="Consolas"/>
                <a:cs typeface="Consolas"/>
                <a:sym typeface="Consolas"/>
              </a:rPr>
              <a:t>print(sess.run(c))</a:t>
            </a:r>
            <a:endParaRPr sz="1200" dirty="0">
              <a:solidFill>
                <a:srgbClr val="FFFFFF"/>
              </a:solidFill>
              <a:latin typeface="Consolas"/>
              <a:ea typeface="Consolas"/>
              <a:cs typeface="Consolas"/>
              <a:sym typeface="Consolas"/>
            </a:endParaRPr>
          </a:p>
          <a:p>
            <a:pPr marL="0" lvl="0" indent="0" rtl="0">
              <a:spcBef>
                <a:spcPts val="0"/>
              </a:spcBef>
              <a:spcAft>
                <a:spcPts val="0"/>
              </a:spcAft>
              <a:buNone/>
            </a:pPr>
            <a:endParaRPr sz="1000" dirty="0">
              <a:latin typeface="Georgia"/>
              <a:ea typeface="Georgia"/>
              <a:cs typeface="Georgia"/>
              <a:sym typeface="Georgia"/>
            </a:endParaRPr>
          </a:p>
          <a:p>
            <a:pPr marL="0" lvl="0" indent="0" rtl="0">
              <a:spcBef>
                <a:spcPts val="1600"/>
              </a:spcBef>
              <a:spcAft>
                <a:spcPts val="0"/>
              </a:spcAft>
              <a:buNone/>
            </a:pPr>
            <a:endParaRPr sz="1000" dirty="0">
              <a:latin typeface="Georgia"/>
              <a:ea typeface="Georgia"/>
              <a:cs typeface="Georgia"/>
              <a:sym typeface="Georgia"/>
            </a:endParaRPr>
          </a:p>
          <a:p>
            <a:pPr marL="0" lvl="0" indent="0" rtl="0">
              <a:spcBef>
                <a:spcPts val="1600"/>
              </a:spcBef>
              <a:spcAft>
                <a:spcPts val="1600"/>
              </a:spcAft>
              <a:buNone/>
            </a:pPr>
            <a:endParaRPr sz="1000" dirty="0">
              <a:latin typeface="Georgia"/>
              <a:ea typeface="Georgia"/>
              <a:cs typeface="Georgia"/>
              <a:sym typeface="Georgia"/>
            </a:endParaRPr>
          </a:p>
        </p:txBody>
      </p:sp>
      <p:sp>
        <p:nvSpPr>
          <p:cNvPr id="475" name="Shape 475"/>
          <p:cNvSpPr txBox="1"/>
          <p:nvPr/>
        </p:nvSpPr>
        <p:spPr>
          <a:xfrm>
            <a:off x="4522300" y="3752675"/>
            <a:ext cx="4207200" cy="1232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FFFFFF"/>
              </a:solidFill>
            </a:endParaRPr>
          </a:p>
        </p:txBody>
      </p:sp>
      <p:sp>
        <p:nvSpPr>
          <p:cNvPr id="476" name="Shape 4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28</a:t>
            </a:fld>
            <a:endParaRPr>
              <a:solidFill>
                <a:schemeClr val="lt2"/>
              </a:solidFill>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Shape 6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280</a:t>
            </a:fld>
            <a:endParaRPr/>
          </a:p>
        </p:txBody>
      </p:sp>
      <p:sp>
        <p:nvSpPr>
          <p:cNvPr id="641" name="Shape 641"/>
          <p:cNvSpPr txBox="1">
            <a:spLocks noGrp="1"/>
          </p:cNvSpPr>
          <p:nvPr>
            <p:ph type="title"/>
          </p:nvPr>
        </p:nvSpPr>
        <p:spPr>
          <a:xfrm>
            <a:off x="311700" y="41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Scalar loss</a:t>
            </a:r>
            <a:endParaRPr b="1">
              <a:latin typeface="Georgia"/>
              <a:ea typeface="Georgia"/>
              <a:cs typeface="Georgia"/>
              <a:sym typeface="Georgia"/>
            </a:endParaRPr>
          </a:p>
        </p:txBody>
      </p:sp>
      <p:pic>
        <p:nvPicPr>
          <p:cNvPr id="642" name="Shape 642"/>
          <p:cNvPicPr preferRelativeResize="0"/>
          <p:nvPr/>
        </p:nvPicPr>
        <p:blipFill>
          <a:blip r:embed="rId3">
            <a:alphaModFix/>
          </a:blip>
          <a:stretch>
            <a:fillRect/>
          </a:stretch>
        </p:blipFill>
        <p:spPr>
          <a:xfrm>
            <a:off x="2190088" y="1045200"/>
            <a:ext cx="4763824" cy="3914825"/>
          </a:xfrm>
          <a:prstGeom prst="rect">
            <a:avLst/>
          </a:prstGeom>
          <a:noFill/>
          <a:ln>
            <a:noFill/>
          </a:ln>
        </p:spPr>
      </p:pic>
    </p:spTree>
    <p:extLst>
      <p:ext uri="{BB962C8B-B14F-4D97-AF65-F5344CB8AC3E}">
        <p14:creationId xmlns:p14="http://schemas.microsoft.com/office/powerpoint/2010/main" val="407343476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Shape 6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281</a:t>
            </a:fld>
            <a:endParaRPr/>
          </a:p>
        </p:txBody>
      </p:sp>
      <p:sp>
        <p:nvSpPr>
          <p:cNvPr id="648" name="Shape 648"/>
          <p:cNvSpPr txBox="1">
            <a:spLocks noGrp="1"/>
          </p:cNvSpPr>
          <p:nvPr>
            <p:ph type="title"/>
          </p:nvPr>
        </p:nvSpPr>
        <p:spPr>
          <a:xfrm>
            <a:off x="311700" y="41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Histogram loss</a:t>
            </a:r>
            <a:endParaRPr b="1">
              <a:latin typeface="Georgia"/>
              <a:ea typeface="Georgia"/>
              <a:cs typeface="Georgia"/>
              <a:sym typeface="Georgia"/>
            </a:endParaRPr>
          </a:p>
        </p:txBody>
      </p:sp>
      <p:pic>
        <p:nvPicPr>
          <p:cNvPr id="649" name="Shape 649"/>
          <p:cNvPicPr preferRelativeResize="0"/>
          <p:nvPr/>
        </p:nvPicPr>
        <p:blipFill>
          <a:blip r:embed="rId3">
            <a:alphaModFix/>
          </a:blip>
          <a:stretch>
            <a:fillRect/>
          </a:stretch>
        </p:blipFill>
        <p:spPr>
          <a:xfrm>
            <a:off x="2015150" y="1151275"/>
            <a:ext cx="5219498" cy="3849099"/>
          </a:xfrm>
          <a:prstGeom prst="rect">
            <a:avLst/>
          </a:prstGeom>
          <a:noFill/>
          <a:ln>
            <a:noFill/>
          </a:ln>
        </p:spPr>
      </p:pic>
    </p:spTree>
    <p:extLst>
      <p:ext uri="{BB962C8B-B14F-4D97-AF65-F5344CB8AC3E}">
        <p14:creationId xmlns:p14="http://schemas.microsoft.com/office/powerpoint/2010/main" val="398297100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Shape 6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282</a:t>
            </a:fld>
            <a:endParaRPr/>
          </a:p>
        </p:txBody>
      </p:sp>
      <p:sp>
        <p:nvSpPr>
          <p:cNvPr id="655" name="Shape 655"/>
          <p:cNvSpPr txBox="1">
            <a:spLocks noGrp="1"/>
          </p:cNvSpPr>
          <p:nvPr>
            <p:ph type="title"/>
          </p:nvPr>
        </p:nvSpPr>
        <p:spPr>
          <a:xfrm>
            <a:off x="311700" y="41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Toggle run to compare experiments</a:t>
            </a:r>
            <a:endParaRPr b="1">
              <a:latin typeface="Georgia"/>
              <a:ea typeface="Georgia"/>
              <a:cs typeface="Georgia"/>
              <a:sym typeface="Georgia"/>
            </a:endParaRPr>
          </a:p>
        </p:txBody>
      </p:sp>
      <p:pic>
        <p:nvPicPr>
          <p:cNvPr id="656" name="Shape 656"/>
          <p:cNvPicPr preferRelativeResize="0"/>
          <p:nvPr/>
        </p:nvPicPr>
        <p:blipFill>
          <a:blip r:embed="rId3">
            <a:alphaModFix/>
          </a:blip>
          <a:stretch>
            <a:fillRect/>
          </a:stretch>
        </p:blipFill>
        <p:spPr>
          <a:xfrm>
            <a:off x="189475" y="1707325"/>
            <a:ext cx="3314700" cy="2066925"/>
          </a:xfrm>
          <a:prstGeom prst="rect">
            <a:avLst/>
          </a:prstGeom>
          <a:noFill/>
          <a:ln>
            <a:noFill/>
          </a:ln>
        </p:spPr>
      </p:pic>
      <p:pic>
        <p:nvPicPr>
          <p:cNvPr id="657" name="Shape 657"/>
          <p:cNvPicPr preferRelativeResize="0"/>
          <p:nvPr/>
        </p:nvPicPr>
        <p:blipFill>
          <a:blip r:embed="rId4">
            <a:alphaModFix/>
          </a:blip>
          <a:stretch>
            <a:fillRect/>
          </a:stretch>
        </p:blipFill>
        <p:spPr>
          <a:xfrm>
            <a:off x="3749250" y="1150013"/>
            <a:ext cx="5010150" cy="3352800"/>
          </a:xfrm>
          <a:prstGeom prst="rect">
            <a:avLst/>
          </a:prstGeom>
          <a:noFill/>
          <a:ln>
            <a:noFill/>
          </a:ln>
        </p:spPr>
      </p:pic>
    </p:spTree>
    <p:extLst>
      <p:ext uri="{BB962C8B-B14F-4D97-AF65-F5344CB8AC3E}">
        <p14:creationId xmlns:p14="http://schemas.microsoft.com/office/powerpoint/2010/main" val="261938690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Shape 662"/>
          <p:cNvSpPr txBox="1">
            <a:spLocks noGrp="1"/>
          </p:cNvSpPr>
          <p:nvPr>
            <p:ph type="ctrTitle"/>
          </p:nvPr>
        </p:nvSpPr>
        <p:spPr>
          <a:xfrm>
            <a:off x="687375" y="2058525"/>
            <a:ext cx="8145000" cy="104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Georgia"/>
                <a:ea typeface="Georgia"/>
                <a:cs typeface="Georgia"/>
                <a:sym typeface="Georgia"/>
              </a:rPr>
              <a:t>Control Randomization</a:t>
            </a:r>
            <a:endParaRPr>
              <a:latin typeface="Georgia"/>
              <a:ea typeface="Georgia"/>
              <a:cs typeface="Georgia"/>
              <a:sym typeface="Georgia"/>
            </a:endParaRPr>
          </a:p>
        </p:txBody>
      </p:sp>
      <p:pic>
        <p:nvPicPr>
          <p:cNvPr id="663" name="Shape 663"/>
          <p:cNvPicPr preferRelativeResize="0"/>
          <p:nvPr/>
        </p:nvPicPr>
        <p:blipFill>
          <a:blip r:embed="rId3">
            <a:alphaModFix/>
          </a:blip>
          <a:stretch>
            <a:fillRect/>
          </a:stretch>
        </p:blipFill>
        <p:spPr>
          <a:xfrm>
            <a:off x="3955100" y="310375"/>
            <a:ext cx="1229638" cy="1552200"/>
          </a:xfrm>
          <a:prstGeom prst="rect">
            <a:avLst/>
          </a:prstGeom>
          <a:noFill/>
          <a:ln>
            <a:noFill/>
          </a:ln>
        </p:spPr>
      </p:pic>
    </p:spTree>
    <p:extLst>
      <p:ext uri="{BB962C8B-B14F-4D97-AF65-F5344CB8AC3E}">
        <p14:creationId xmlns:p14="http://schemas.microsoft.com/office/powerpoint/2010/main" val="350862879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Shape 668"/>
          <p:cNvSpPr txBox="1">
            <a:spLocks noGrp="1"/>
          </p:cNvSpPr>
          <p:nvPr>
            <p:ph type="title"/>
          </p:nvPr>
        </p:nvSpPr>
        <p:spPr>
          <a:xfrm>
            <a:off x="389950" y="1243000"/>
            <a:ext cx="8520600" cy="2900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sz="1400">
              <a:latin typeface="Consolas"/>
              <a:ea typeface="Consolas"/>
              <a:cs typeface="Consolas"/>
              <a:sym typeface="Consolas"/>
            </a:endParaRPr>
          </a:p>
          <a:p>
            <a:pPr marL="0" lvl="0" indent="0">
              <a:spcBef>
                <a:spcPts val="0"/>
              </a:spcBef>
              <a:spcAft>
                <a:spcPts val="0"/>
              </a:spcAft>
              <a:buNone/>
            </a:pPr>
            <a:endParaRPr sz="1400">
              <a:latin typeface="Consolas"/>
              <a:ea typeface="Consolas"/>
              <a:cs typeface="Consolas"/>
              <a:sym typeface="Consolas"/>
            </a:endParaRPr>
          </a:p>
          <a:p>
            <a:pPr marL="0" lvl="0" indent="0">
              <a:spcBef>
                <a:spcPts val="0"/>
              </a:spcBef>
              <a:spcAft>
                <a:spcPts val="0"/>
              </a:spcAft>
              <a:buNone/>
            </a:pPr>
            <a:endParaRPr sz="1600">
              <a:latin typeface="Consolas"/>
              <a:ea typeface="Consolas"/>
              <a:cs typeface="Consolas"/>
              <a:sym typeface="Consolas"/>
            </a:endParaRPr>
          </a:p>
          <a:p>
            <a:pPr marL="0" lvl="0" indent="0">
              <a:spcBef>
                <a:spcPts val="0"/>
              </a:spcBef>
              <a:spcAft>
                <a:spcPts val="0"/>
              </a:spcAft>
              <a:buNone/>
            </a:pPr>
            <a:endParaRPr sz="1600">
              <a:latin typeface="Consolas"/>
              <a:ea typeface="Consolas"/>
              <a:cs typeface="Consolas"/>
              <a:sym typeface="Consolas"/>
            </a:endParaRPr>
          </a:p>
          <a:p>
            <a:pPr marL="0" lvl="0" indent="0" rtl="0">
              <a:spcBef>
                <a:spcPts val="0"/>
              </a:spcBef>
              <a:spcAft>
                <a:spcPts val="0"/>
              </a:spcAft>
              <a:buNone/>
            </a:pPr>
            <a:r>
              <a:rPr lang="en" sz="1600">
                <a:latin typeface="Consolas"/>
                <a:ea typeface="Consolas"/>
                <a:cs typeface="Consolas"/>
                <a:sym typeface="Consolas"/>
              </a:rPr>
              <a:t>my_var = tf.Variable(tf.truncated_normal((-1.0,1.0), stddev=0.1, </a:t>
            </a:r>
            <a:r>
              <a:rPr lang="en" sz="1600">
                <a:highlight>
                  <a:schemeClr val="accent3"/>
                </a:highlight>
                <a:latin typeface="Consolas"/>
                <a:ea typeface="Consolas"/>
                <a:cs typeface="Consolas"/>
                <a:sym typeface="Consolas"/>
              </a:rPr>
              <a:t>seed=0</a:t>
            </a:r>
            <a:r>
              <a:rPr lang="en" sz="1600">
                <a:latin typeface="Consolas"/>
                <a:ea typeface="Consolas"/>
                <a:cs typeface="Consolas"/>
                <a:sym typeface="Consolas"/>
              </a:rPr>
              <a:t>))</a:t>
            </a:r>
            <a:endParaRPr sz="1600">
              <a:latin typeface="Consolas"/>
              <a:ea typeface="Consolas"/>
              <a:cs typeface="Consolas"/>
              <a:sym typeface="Consolas"/>
            </a:endParaRPr>
          </a:p>
        </p:txBody>
      </p:sp>
      <p:sp>
        <p:nvSpPr>
          <p:cNvPr id="669" name="Shape 6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284</a:t>
            </a:fld>
            <a:endParaRPr/>
          </a:p>
        </p:txBody>
      </p:sp>
      <p:sp>
        <p:nvSpPr>
          <p:cNvPr id="670" name="Shape 670"/>
          <p:cNvSpPr txBox="1">
            <a:spLocks noGrp="1"/>
          </p:cNvSpPr>
          <p:nvPr>
            <p:ph type="title"/>
          </p:nvPr>
        </p:nvSpPr>
        <p:spPr>
          <a:xfrm>
            <a:off x="311700" y="41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Op level random seed</a:t>
            </a:r>
            <a:endParaRPr b="1">
              <a:latin typeface="Georgia"/>
              <a:ea typeface="Georgia"/>
              <a:cs typeface="Georgia"/>
              <a:sym typeface="Georgia"/>
            </a:endParaRPr>
          </a:p>
        </p:txBody>
      </p:sp>
    </p:spTree>
    <p:extLst>
      <p:ext uri="{BB962C8B-B14F-4D97-AF65-F5344CB8AC3E}">
        <p14:creationId xmlns:p14="http://schemas.microsoft.com/office/powerpoint/2010/main" val="408147609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Shape 675"/>
          <p:cNvSpPr txBox="1">
            <a:spLocks noGrp="1"/>
          </p:cNvSpPr>
          <p:nvPr>
            <p:ph type="title"/>
          </p:nvPr>
        </p:nvSpPr>
        <p:spPr>
          <a:xfrm>
            <a:off x="389950" y="1243000"/>
            <a:ext cx="8520600" cy="342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latin typeface="Consolas"/>
                <a:ea typeface="Consolas"/>
                <a:cs typeface="Consolas"/>
                <a:sym typeface="Consolas"/>
              </a:rPr>
              <a:t>c = tf.random_uniform([], -10, 10, </a:t>
            </a:r>
            <a:r>
              <a:rPr lang="en" sz="1400">
                <a:highlight>
                  <a:schemeClr val="accent3"/>
                </a:highlight>
                <a:latin typeface="Consolas"/>
                <a:ea typeface="Consolas"/>
                <a:cs typeface="Consolas"/>
                <a:sym typeface="Consolas"/>
              </a:rPr>
              <a:t>seed=2</a:t>
            </a:r>
            <a:r>
              <a:rPr lang="en" sz="1400">
                <a:latin typeface="Consolas"/>
                <a:ea typeface="Consolas"/>
                <a:cs typeface="Consolas"/>
                <a:sym typeface="Consolas"/>
              </a:rPr>
              <a:t>)</a:t>
            </a:r>
            <a:endParaRPr sz="1400">
              <a:latin typeface="Consolas"/>
              <a:ea typeface="Consolas"/>
              <a:cs typeface="Consolas"/>
              <a:sym typeface="Consolas"/>
            </a:endParaRPr>
          </a:p>
          <a:p>
            <a:pPr marL="0" lvl="0" indent="0">
              <a:spcBef>
                <a:spcPts val="0"/>
              </a:spcBef>
              <a:spcAft>
                <a:spcPts val="0"/>
              </a:spcAft>
              <a:buNone/>
            </a:pPr>
            <a:endParaRPr sz="1400">
              <a:latin typeface="Consolas"/>
              <a:ea typeface="Consolas"/>
              <a:cs typeface="Consolas"/>
              <a:sym typeface="Consolas"/>
            </a:endParaRPr>
          </a:p>
          <a:p>
            <a:pPr marL="0" lvl="0" indent="0">
              <a:spcBef>
                <a:spcPts val="0"/>
              </a:spcBef>
              <a:spcAft>
                <a:spcPts val="0"/>
              </a:spcAft>
              <a:buNone/>
            </a:pPr>
            <a:r>
              <a:rPr lang="en" sz="1400">
                <a:latin typeface="Consolas"/>
                <a:ea typeface="Consolas"/>
                <a:cs typeface="Consolas"/>
                <a:sym typeface="Consolas"/>
              </a:rPr>
              <a:t>with tf.Session() as sess:</a:t>
            </a:r>
            <a:endParaRPr sz="1400">
              <a:latin typeface="Consolas"/>
              <a:ea typeface="Consolas"/>
              <a:cs typeface="Consolas"/>
              <a:sym typeface="Consolas"/>
            </a:endParaRPr>
          </a:p>
          <a:p>
            <a:pPr marL="0" lvl="0" indent="0">
              <a:spcBef>
                <a:spcPts val="0"/>
              </a:spcBef>
              <a:spcAft>
                <a:spcPts val="0"/>
              </a:spcAft>
              <a:buNone/>
            </a:pPr>
            <a:r>
              <a:rPr lang="en" sz="1400">
                <a:latin typeface="Consolas"/>
                <a:ea typeface="Consolas"/>
                <a:cs typeface="Consolas"/>
                <a:sym typeface="Consolas"/>
              </a:rPr>
              <a:t>	print(sess.run(c)) # &gt;&gt; 3.57493</a:t>
            </a:r>
            <a:endParaRPr sz="1400">
              <a:latin typeface="Consolas"/>
              <a:ea typeface="Consolas"/>
              <a:cs typeface="Consolas"/>
              <a:sym typeface="Consolas"/>
            </a:endParaRPr>
          </a:p>
          <a:p>
            <a:pPr marL="0" lvl="0" indent="0">
              <a:spcBef>
                <a:spcPts val="0"/>
              </a:spcBef>
              <a:spcAft>
                <a:spcPts val="0"/>
              </a:spcAft>
              <a:buNone/>
            </a:pPr>
            <a:r>
              <a:rPr lang="en" sz="1400">
                <a:latin typeface="Consolas"/>
                <a:ea typeface="Consolas"/>
                <a:cs typeface="Consolas"/>
                <a:sym typeface="Consolas"/>
              </a:rPr>
              <a:t>	print(sess.run(c)) # &gt;&gt; -5.97319</a:t>
            </a:r>
            <a:endParaRPr sz="1400">
              <a:latin typeface="Consolas"/>
              <a:ea typeface="Consolas"/>
              <a:cs typeface="Consolas"/>
              <a:sym typeface="Consolas"/>
            </a:endParaRPr>
          </a:p>
          <a:p>
            <a:pPr marL="0" lvl="0" indent="0">
              <a:spcBef>
                <a:spcPts val="0"/>
              </a:spcBef>
              <a:spcAft>
                <a:spcPts val="0"/>
              </a:spcAft>
              <a:buNone/>
            </a:pPr>
            <a:endParaRPr sz="1400">
              <a:latin typeface="Consolas"/>
              <a:ea typeface="Consolas"/>
              <a:cs typeface="Consolas"/>
              <a:sym typeface="Consolas"/>
            </a:endParaRPr>
          </a:p>
          <a:p>
            <a:pPr marL="0" lvl="0" indent="0">
              <a:spcBef>
                <a:spcPts val="0"/>
              </a:spcBef>
              <a:spcAft>
                <a:spcPts val="0"/>
              </a:spcAft>
              <a:buNone/>
            </a:pPr>
            <a:r>
              <a:rPr lang="en" sz="1400">
                <a:latin typeface="Consolas"/>
                <a:ea typeface="Consolas"/>
                <a:cs typeface="Consolas"/>
                <a:sym typeface="Consolas"/>
              </a:rPr>
              <a:t>----</a:t>
            </a:r>
            <a:endParaRPr sz="1400">
              <a:latin typeface="Consolas"/>
              <a:ea typeface="Consolas"/>
              <a:cs typeface="Consolas"/>
              <a:sym typeface="Consolas"/>
            </a:endParaRPr>
          </a:p>
          <a:p>
            <a:pPr marL="0" lvl="0" indent="0">
              <a:spcBef>
                <a:spcPts val="0"/>
              </a:spcBef>
              <a:spcAft>
                <a:spcPts val="0"/>
              </a:spcAft>
              <a:buNone/>
            </a:pPr>
            <a:r>
              <a:rPr lang="en" sz="1400">
                <a:latin typeface="Consolas"/>
                <a:ea typeface="Consolas"/>
                <a:cs typeface="Consolas"/>
                <a:sym typeface="Consolas"/>
              </a:rPr>
              <a:t>c = tf.random_uniform([], -10, 10, </a:t>
            </a:r>
            <a:r>
              <a:rPr lang="en" sz="1400">
                <a:highlight>
                  <a:schemeClr val="accent3"/>
                </a:highlight>
                <a:latin typeface="Consolas"/>
                <a:ea typeface="Consolas"/>
                <a:cs typeface="Consolas"/>
                <a:sym typeface="Consolas"/>
              </a:rPr>
              <a:t>seed=2</a:t>
            </a:r>
            <a:r>
              <a:rPr lang="en" sz="1400">
                <a:latin typeface="Consolas"/>
                <a:ea typeface="Consolas"/>
                <a:cs typeface="Consolas"/>
                <a:sym typeface="Consolas"/>
              </a:rPr>
              <a:t>)</a:t>
            </a:r>
            <a:endParaRPr sz="1400">
              <a:latin typeface="Consolas"/>
              <a:ea typeface="Consolas"/>
              <a:cs typeface="Consolas"/>
              <a:sym typeface="Consolas"/>
            </a:endParaRPr>
          </a:p>
          <a:p>
            <a:pPr marL="0" lvl="0" indent="0">
              <a:spcBef>
                <a:spcPts val="0"/>
              </a:spcBef>
              <a:spcAft>
                <a:spcPts val="0"/>
              </a:spcAft>
              <a:buNone/>
            </a:pPr>
            <a:endParaRPr sz="1400">
              <a:latin typeface="Consolas"/>
              <a:ea typeface="Consolas"/>
              <a:cs typeface="Consolas"/>
              <a:sym typeface="Consolas"/>
            </a:endParaRPr>
          </a:p>
          <a:p>
            <a:pPr marL="0" lvl="0" indent="0">
              <a:spcBef>
                <a:spcPts val="0"/>
              </a:spcBef>
              <a:spcAft>
                <a:spcPts val="0"/>
              </a:spcAft>
              <a:buNone/>
            </a:pPr>
            <a:r>
              <a:rPr lang="en" sz="1400">
                <a:latin typeface="Consolas"/>
                <a:ea typeface="Consolas"/>
                <a:cs typeface="Consolas"/>
                <a:sym typeface="Consolas"/>
              </a:rPr>
              <a:t>with tf.Session() as sess:</a:t>
            </a:r>
            <a:endParaRPr sz="1400">
              <a:latin typeface="Consolas"/>
              <a:ea typeface="Consolas"/>
              <a:cs typeface="Consolas"/>
              <a:sym typeface="Consolas"/>
            </a:endParaRPr>
          </a:p>
          <a:p>
            <a:pPr marL="0" lvl="0" indent="0">
              <a:spcBef>
                <a:spcPts val="0"/>
              </a:spcBef>
              <a:spcAft>
                <a:spcPts val="0"/>
              </a:spcAft>
              <a:buNone/>
            </a:pPr>
            <a:r>
              <a:rPr lang="en" sz="1400">
                <a:latin typeface="Consolas"/>
                <a:ea typeface="Consolas"/>
                <a:cs typeface="Consolas"/>
                <a:sym typeface="Consolas"/>
              </a:rPr>
              <a:t>	print(sess.run(c)) # &gt;&gt; 3.57493</a:t>
            </a:r>
            <a:endParaRPr sz="1400">
              <a:latin typeface="Consolas"/>
              <a:ea typeface="Consolas"/>
              <a:cs typeface="Consolas"/>
              <a:sym typeface="Consolas"/>
            </a:endParaRPr>
          </a:p>
          <a:p>
            <a:pPr marL="0" lvl="0" indent="0">
              <a:spcBef>
                <a:spcPts val="0"/>
              </a:spcBef>
              <a:spcAft>
                <a:spcPts val="0"/>
              </a:spcAft>
              <a:buNone/>
            </a:pPr>
            <a:endParaRPr sz="1400">
              <a:latin typeface="Consolas"/>
              <a:ea typeface="Consolas"/>
              <a:cs typeface="Consolas"/>
              <a:sym typeface="Consolas"/>
            </a:endParaRPr>
          </a:p>
          <a:p>
            <a:pPr marL="0" lvl="0" indent="0">
              <a:spcBef>
                <a:spcPts val="0"/>
              </a:spcBef>
              <a:spcAft>
                <a:spcPts val="0"/>
              </a:spcAft>
              <a:buNone/>
            </a:pPr>
            <a:r>
              <a:rPr lang="en" sz="1400">
                <a:latin typeface="Consolas"/>
                <a:ea typeface="Consolas"/>
                <a:cs typeface="Consolas"/>
                <a:sym typeface="Consolas"/>
              </a:rPr>
              <a:t>with tf.Session() as sess:</a:t>
            </a:r>
            <a:endParaRPr sz="1400">
              <a:latin typeface="Consolas"/>
              <a:ea typeface="Consolas"/>
              <a:cs typeface="Consolas"/>
              <a:sym typeface="Consolas"/>
            </a:endParaRPr>
          </a:p>
          <a:p>
            <a:pPr marL="0" lvl="0" indent="0">
              <a:spcBef>
                <a:spcPts val="0"/>
              </a:spcBef>
              <a:spcAft>
                <a:spcPts val="0"/>
              </a:spcAft>
              <a:buNone/>
            </a:pPr>
            <a:r>
              <a:rPr lang="en" sz="1400">
                <a:latin typeface="Consolas"/>
                <a:ea typeface="Consolas"/>
                <a:cs typeface="Consolas"/>
                <a:sym typeface="Consolas"/>
              </a:rPr>
              <a:t>	print(sess.run(c)) # &gt;&gt; 3.57493</a:t>
            </a:r>
            <a:endParaRPr sz="1400">
              <a:latin typeface="Consolas"/>
              <a:ea typeface="Consolas"/>
              <a:cs typeface="Consolas"/>
              <a:sym typeface="Consolas"/>
            </a:endParaRPr>
          </a:p>
          <a:p>
            <a:pPr marL="0" lvl="0" indent="0" rtl="0">
              <a:spcBef>
                <a:spcPts val="0"/>
              </a:spcBef>
              <a:spcAft>
                <a:spcPts val="0"/>
              </a:spcAft>
              <a:buNone/>
            </a:pPr>
            <a:endParaRPr sz="1400">
              <a:latin typeface="Consolas"/>
              <a:ea typeface="Consolas"/>
              <a:cs typeface="Consolas"/>
              <a:sym typeface="Consolas"/>
            </a:endParaRPr>
          </a:p>
        </p:txBody>
      </p:sp>
      <p:sp>
        <p:nvSpPr>
          <p:cNvPr id="676" name="Shape 6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285</a:t>
            </a:fld>
            <a:endParaRPr/>
          </a:p>
        </p:txBody>
      </p:sp>
      <p:sp>
        <p:nvSpPr>
          <p:cNvPr id="677" name="Shape 677"/>
          <p:cNvSpPr txBox="1">
            <a:spLocks noGrp="1"/>
          </p:cNvSpPr>
          <p:nvPr>
            <p:ph type="title"/>
          </p:nvPr>
        </p:nvSpPr>
        <p:spPr>
          <a:xfrm>
            <a:off x="311700" y="41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Sessions keep track of random state</a:t>
            </a:r>
            <a:endParaRPr b="1">
              <a:latin typeface="Georgia"/>
              <a:ea typeface="Georgia"/>
              <a:cs typeface="Georgia"/>
              <a:sym typeface="Georgia"/>
            </a:endParaRPr>
          </a:p>
        </p:txBody>
      </p:sp>
      <p:sp>
        <p:nvSpPr>
          <p:cNvPr id="678" name="Shape 678"/>
          <p:cNvSpPr txBox="1"/>
          <p:nvPr/>
        </p:nvSpPr>
        <p:spPr>
          <a:xfrm>
            <a:off x="5594725" y="1483925"/>
            <a:ext cx="2783100" cy="622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a:solidFill>
                  <a:srgbClr val="FFFFFF"/>
                </a:solidFill>
                <a:latin typeface="Times New Roman"/>
                <a:ea typeface="Times New Roman"/>
                <a:cs typeface="Times New Roman"/>
                <a:sym typeface="Times New Roman"/>
              </a:rPr>
              <a:t>Each new session restarts the random state</a:t>
            </a:r>
            <a:endParaRPr sz="1800">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05198020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Shape 683"/>
          <p:cNvSpPr txBox="1">
            <a:spLocks noGrp="1"/>
          </p:cNvSpPr>
          <p:nvPr>
            <p:ph type="title"/>
          </p:nvPr>
        </p:nvSpPr>
        <p:spPr>
          <a:xfrm>
            <a:off x="389950" y="1243000"/>
            <a:ext cx="8520600" cy="2900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latin typeface="Consolas"/>
                <a:ea typeface="Consolas"/>
                <a:cs typeface="Consolas"/>
                <a:sym typeface="Consolas"/>
              </a:rPr>
              <a:t>c = tf.random_uniform([], -10, 10, seed=2)</a:t>
            </a:r>
            <a:endParaRPr sz="1400">
              <a:latin typeface="Consolas"/>
              <a:ea typeface="Consolas"/>
              <a:cs typeface="Consolas"/>
              <a:sym typeface="Consolas"/>
            </a:endParaRPr>
          </a:p>
          <a:p>
            <a:pPr marL="0" lvl="0" indent="0">
              <a:spcBef>
                <a:spcPts val="0"/>
              </a:spcBef>
              <a:spcAft>
                <a:spcPts val="0"/>
              </a:spcAft>
              <a:buNone/>
            </a:pPr>
            <a:r>
              <a:rPr lang="en" sz="1400">
                <a:latin typeface="Consolas"/>
                <a:ea typeface="Consolas"/>
                <a:cs typeface="Consolas"/>
                <a:sym typeface="Consolas"/>
              </a:rPr>
              <a:t>d = tf.random_uniform([], -10, 10, seed=2)</a:t>
            </a:r>
            <a:endParaRPr sz="1400">
              <a:latin typeface="Consolas"/>
              <a:ea typeface="Consolas"/>
              <a:cs typeface="Consolas"/>
              <a:sym typeface="Consolas"/>
            </a:endParaRPr>
          </a:p>
          <a:p>
            <a:pPr marL="0" lvl="0" indent="0">
              <a:spcBef>
                <a:spcPts val="0"/>
              </a:spcBef>
              <a:spcAft>
                <a:spcPts val="0"/>
              </a:spcAft>
              <a:buNone/>
            </a:pPr>
            <a:endParaRPr sz="1400">
              <a:latin typeface="Consolas"/>
              <a:ea typeface="Consolas"/>
              <a:cs typeface="Consolas"/>
              <a:sym typeface="Consolas"/>
            </a:endParaRPr>
          </a:p>
          <a:p>
            <a:pPr marL="0" lvl="0" indent="0">
              <a:spcBef>
                <a:spcPts val="0"/>
              </a:spcBef>
              <a:spcAft>
                <a:spcPts val="0"/>
              </a:spcAft>
              <a:buNone/>
            </a:pPr>
            <a:r>
              <a:rPr lang="en" sz="1400">
                <a:latin typeface="Consolas"/>
                <a:ea typeface="Consolas"/>
                <a:cs typeface="Consolas"/>
                <a:sym typeface="Consolas"/>
              </a:rPr>
              <a:t>with tf.Session() as sess:</a:t>
            </a:r>
            <a:endParaRPr sz="1400">
              <a:latin typeface="Consolas"/>
              <a:ea typeface="Consolas"/>
              <a:cs typeface="Consolas"/>
              <a:sym typeface="Consolas"/>
            </a:endParaRPr>
          </a:p>
          <a:p>
            <a:pPr marL="0" lvl="0" indent="0">
              <a:spcBef>
                <a:spcPts val="0"/>
              </a:spcBef>
              <a:spcAft>
                <a:spcPts val="0"/>
              </a:spcAft>
              <a:buNone/>
            </a:pPr>
            <a:r>
              <a:rPr lang="en" sz="1400">
                <a:latin typeface="Consolas"/>
                <a:ea typeface="Consolas"/>
                <a:cs typeface="Consolas"/>
                <a:sym typeface="Consolas"/>
              </a:rPr>
              <a:t>	print(sess.run(c)) # &gt;&gt; 3.57493</a:t>
            </a:r>
            <a:endParaRPr sz="1400">
              <a:latin typeface="Consolas"/>
              <a:ea typeface="Consolas"/>
              <a:cs typeface="Consolas"/>
              <a:sym typeface="Consolas"/>
            </a:endParaRPr>
          </a:p>
          <a:p>
            <a:pPr marL="0" lvl="0" indent="0" rtl="0">
              <a:spcBef>
                <a:spcPts val="0"/>
              </a:spcBef>
              <a:spcAft>
                <a:spcPts val="0"/>
              </a:spcAft>
              <a:buNone/>
            </a:pPr>
            <a:r>
              <a:rPr lang="en" sz="1400">
                <a:latin typeface="Consolas"/>
                <a:ea typeface="Consolas"/>
                <a:cs typeface="Consolas"/>
                <a:sym typeface="Consolas"/>
              </a:rPr>
              <a:t>	print(sess.run(d)) # &gt;&gt; 3.57493</a:t>
            </a:r>
            <a:endParaRPr sz="1400">
              <a:latin typeface="Consolas"/>
              <a:ea typeface="Consolas"/>
              <a:cs typeface="Consolas"/>
              <a:sym typeface="Consolas"/>
            </a:endParaRPr>
          </a:p>
        </p:txBody>
      </p:sp>
      <p:sp>
        <p:nvSpPr>
          <p:cNvPr id="684" name="Shape 6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286</a:t>
            </a:fld>
            <a:endParaRPr/>
          </a:p>
        </p:txBody>
      </p:sp>
      <p:sp>
        <p:nvSpPr>
          <p:cNvPr id="685" name="Shape 685"/>
          <p:cNvSpPr txBox="1">
            <a:spLocks noGrp="1"/>
          </p:cNvSpPr>
          <p:nvPr>
            <p:ph type="title"/>
          </p:nvPr>
        </p:nvSpPr>
        <p:spPr>
          <a:xfrm>
            <a:off x="311700" y="41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Op level seed: each op keeps its own seed</a:t>
            </a:r>
            <a:endParaRPr b="1">
              <a:latin typeface="Georgia"/>
              <a:ea typeface="Georgia"/>
              <a:cs typeface="Georgia"/>
              <a:sym typeface="Georgia"/>
            </a:endParaRPr>
          </a:p>
        </p:txBody>
      </p:sp>
    </p:spTree>
    <p:extLst>
      <p:ext uri="{BB962C8B-B14F-4D97-AF65-F5344CB8AC3E}">
        <p14:creationId xmlns:p14="http://schemas.microsoft.com/office/powerpoint/2010/main" val="218020646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a:spLocks noGrp="1"/>
          </p:cNvSpPr>
          <p:nvPr>
            <p:ph type="title"/>
          </p:nvPr>
        </p:nvSpPr>
        <p:spPr>
          <a:xfrm>
            <a:off x="389950" y="1243000"/>
            <a:ext cx="8520600" cy="290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highlight>
                  <a:schemeClr val="accent3"/>
                </a:highlight>
                <a:latin typeface="Consolas"/>
                <a:ea typeface="Consolas"/>
                <a:cs typeface="Consolas"/>
                <a:sym typeface="Consolas"/>
              </a:rPr>
              <a:t>tf.set_random_seed(2)</a:t>
            </a:r>
            <a:endParaRPr sz="1400">
              <a:highlight>
                <a:schemeClr val="accent3"/>
              </a:highlight>
              <a:latin typeface="Consolas"/>
              <a:ea typeface="Consolas"/>
              <a:cs typeface="Consolas"/>
              <a:sym typeface="Consolas"/>
            </a:endParaRPr>
          </a:p>
          <a:p>
            <a:pPr marL="0" lvl="0" indent="0" rtl="0">
              <a:spcBef>
                <a:spcPts val="0"/>
              </a:spcBef>
              <a:spcAft>
                <a:spcPts val="0"/>
              </a:spcAft>
              <a:buNone/>
            </a:pPr>
            <a:r>
              <a:rPr lang="en" sz="1400">
                <a:latin typeface="Consolas"/>
                <a:ea typeface="Consolas"/>
                <a:cs typeface="Consolas"/>
                <a:sym typeface="Consolas"/>
              </a:rPr>
              <a:t>c = tf.random_uniform([], -10, 10)</a:t>
            </a:r>
            <a:endParaRPr sz="1400">
              <a:latin typeface="Consolas"/>
              <a:ea typeface="Consolas"/>
              <a:cs typeface="Consolas"/>
              <a:sym typeface="Consolas"/>
            </a:endParaRPr>
          </a:p>
          <a:p>
            <a:pPr marL="0" lvl="0" indent="0" rtl="0">
              <a:spcBef>
                <a:spcPts val="0"/>
              </a:spcBef>
              <a:spcAft>
                <a:spcPts val="0"/>
              </a:spcAft>
              <a:buNone/>
            </a:pPr>
            <a:r>
              <a:rPr lang="en" sz="1400">
                <a:latin typeface="Consolas"/>
                <a:ea typeface="Consolas"/>
                <a:cs typeface="Consolas"/>
                <a:sym typeface="Consolas"/>
              </a:rPr>
              <a:t>d = tf.random_uniform([], -10, 10)</a:t>
            </a:r>
            <a:endParaRPr sz="1400">
              <a:latin typeface="Consolas"/>
              <a:ea typeface="Consolas"/>
              <a:cs typeface="Consolas"/>
              <a:sym typeface="Consolas"/>
            </a:endParaRPr>
          </a:p>
          <a:p>
            <a:pPr marL="0" lvl="0" indent="0" rtl="0">
              <a:spcBef>
                <a:spcPts val="0"/>
              </a:spcBef>
              <a:spcAft>
                <a:spcPts val="0"/>
              </a:spcAft>
              <a:buNone/>
            </a:pPr>
            <a:endParaRPr sz="1400">
              <a:latin typeface="Consolas"/>
              <a:ea typeface="Consolas"/>
              <a:cs typeface="Consolas"/>
              <a:sym typeface="Consolas"/>
            </a:endParaRPr>
          </a:p>
          <a:p>
            <a:pPr marL="0" lvl="0" indent="0" rtl="0">
              <a:spcBef>
                <a:spcPts val="0"/>
              </a:spcBef>
              <a:spcAft>
                <a:spcPts val="0"/>
              </a:spcAft>
              <a:buNone/>
            </a:pPr>
            <a:r>
              <a:rPr lang="en" sz="1400">
                <a:latin typeface="Consolas"/>
                <a:ea typeface="Consolas"/>
                <a:cs typeface="Consolas"/>
                <a:sym typeface="Consolas"/>
              </a:rPr>
              <a:t>with tf.Session() as sess:</a:t>
            </a:r>
            <a:endParaRPr sz="1400">
              <a:latin typeface="Consolas"/>
              <a:ea typeface="Consolas"/>
              <a:cs typeface="Consolas"/>
              <a:sym typeface="Consolas"/>
            </a:endParaRPr>
          </a:p>
          <a:p>
            <a:pPr marL="0" lvl="0" indent="0" rtl="0">
              <a:spcBef>
                <a:spcPts val="0"/>
              </a:spcBef>
              <a:spcAft>
                <a:spcPts val="0"/>
              </a:spcAft>
              <a:buNone/>
            </a:pPr>
            <a:r>
              <a:rPr lang="en" sz="1400">
                <a:latin typeface="Consolas"/>
                <a:ea typeface="Consolas"/>
                <a:cs typeface="Consolas"/>
                <a:sym typeface="Consolas"/>
              </a:rPr>
              <a:t>    print(sess.run(c)) # &gt;&gt; -4.00752</a:t>
            </a:r>
            <a:endParaRPr sz="1400">
              <a:latin typeface="Consolas"/>
              <a:ea typeface="Consolas"/>
              <a:cs typeface="Consolas"/>
              <a:sym typeface="Consolas"/>
            </a:endParaRPr>
          </a:p>
          <a:p>
            <a:pPr marL="0" lvl="0" indent="0" rtl="0">
              <a:spcBef>
                <a:spcPts val="0"/>
              </a:spcBef>
              <a:spcAft>
                <a:spcPts val="0"/>
              </a:spcAft>
              <a:buNone/>
            </a:pPr>
            <a:r>
              <a:rPr lang="en" sz="1400">
                <a:latin typeface="Consolas"/>
                <a:ea typeface="Consolas"/>
                <a:cs typeface="Consolas"/>
                <a:sym typeface="Consolas"/>
              </a:rPr>
              <a:t>    print(sess.run(d)) # &gt;&gt; -2.98339</a:t>
            </a:r>
            <a:endParaRPr sz="1400">
              <a:latin typeface="Consolas"/>
              <a:ea typeface="Consolas"/>
              <a:cs typeface="Consolas"/>
              <a:sym typeface="Consolas"/>
            </a:endParaRPr>
          </a:p>
          <a:p>
            <a:pPr marL="0" lvl="0" indent="0" rtl="0">
              <a:spcBef>
                <a:spcPts val="0"/>
              </a:spcBef>
              <a:spcAft>
                <a:spcPts val="0"/>
              </a:spcAft>
              <a:buNone/>
            </a:pPr>
            <a:endParaRPr sz="1400">
              <a:latin typeface="Consolas"/>
              <a:ea typeface="Consolas"/>
              <a:cs typeface="Consolas"/>
              <a:sym typeface="Consolas"/>
            </a:endParaRPr>
          </a:p>
        </p:txBody>
      </p:sp>
      <p:sp>
        <p:nvSpPr>
          <p:cNvPr id="691" name="Shape 6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287</a:t>
            </a:fld>
            <a:endParaRPr/>
          </a:p>
        </p:txBody>
      </p:sp>
      <p:sp>
        <p:nvSpPr>
          <p:cNvPr id="692" name="Shape 692"/>
          <p:cNvSpPr txBox="1">
            <a:spLocks noGrp="1"/>
          </p:cNvSpPr>
          <p:nvPr>
            <p:ph type="title"/>
          </p:nvPr>
        </p:nvSpPr>
        <p:spPr>
          <a:xfrm>
            <a:off x="311700" y="41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Graph level seed</a:t>
            </a:r>
            <a:endParaRPr b="1">
              <a:latin typeface="Georgia"/>
              <a:ea typeface="Georgia"/>
              <a:cs typeface="Georgia"/>
              <a:sym typeface="Georgia"/>
            </a:endParaRPr>
          </a:p>
        </p:txBody>
      </p:sp>
      <p:sp>
        <p:nvSpPr>
          <p:cNvPr id="693" name="Shape 693"/>
          <p:cNvSpPr txBox="1"/>
          <p:nvPr/>
        </p:nvSpPr>
        <p:spPr>
          <a:xfrm>
            <a:off x="5594725" y="1483925"/>
            <a:ext cx="2783100" cy="622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FFFFFF"/>
                </a:solidFill>
                <a:latin typeface="Times New Roman"/>
                <a:ea typeface="Times New Roman"/>
                <a:cs typeface="Times New Roman"/>
                <a:sym typeface="Times New Roman"/>
              </a:rPr>
              <a:t>Note that the result is different from op-level seed</a:t>
            </a:r>
            <a:endParaRPr sz="1800">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6557067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ctrTitle"/>
          </p:nvPr>
        </p:nvSpPr>
        <p:spPr>
          <a:xfrm>
            <a:off x="687375" y="2058529"/>
            <a:ext cx="8145000" cy="1006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Georgia"/>
                <a:ea typeface="Georgia"/>
                <a:cs typeface="Georgia"/>
                <a:sym typeface="Georgia"/>
              </a:rPr>
              <a:t>Autodiff</a:t>
            </a:r>
            <a:endParaRPr>
              <a:latin typeface="Georgia"/>
              <a:ea typeface="Georgia"/>
              <a:cs typeface="Georgia"/>
              <a:sym typeface="Georgia"/>
            </a:endParaRPr>
          </a:p>
        </p:txBody>
      </p:sp>
      <p:pic>
        <p:nvPicPr>
          <p:cNvPr id="699" name="Shape 699"/>
          <p:cNvPicPr preferRelativeResize="0"/>
          <p:nvPr/>
        </p:nvPicPr>
        <p:blipFill>
          <a:blip r:embed="rId3">
            <a:alphaModFix/>
          </a:blip>
          <a:stretch>
            <a:fillRect/>
          </a:stretch>
        </p:blipFill>
        <p:spPr>
          <a:xfrm>
            <a:off x="4118975" y="448400"/>
            <a:ext cx="1147000" cy="1447850"/>
          </a:xfrm>
          <a:prstGeom prst="rect">
            <a:avLst/>
          </a:prstGeom>
          <a:noFill/>
          <a:ln>
            <a:noFill/>
          </a:ln>
        </p:spPr>
      </p:pic>
    </p:spTree>
    <p:extLst>
      <p:ext uri="{BB962C8B-B14F-4D97-AF65-F5344CB8AC3E}">
        <p14:creationId xmlns:p14="http://schemas.microsoft.com/office/powerpoint/2010/main" val="420453170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Shape 704"/>
          <p:cNvSpPr txBox="1">
            <a:spLocks noGrp="1"/>
          </p:cNvSpPr>
          <p:nvPr>
            <p:ph type="title"/>
          </p:nvPr>
        </p:nvSpPr>
        <p:spPr>
          <a:xfrm>
            <a:off x="389950" y="1552425"/>
            <a:ext cx="8520600" cy="18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Where are the gradients?</a:t>
            </a:r>
            <a:endParaRPr b="1">
              <a:latin typeface="Georgia"/>
              <a:ea typeface="Georgia"/>
              <a:cs typeface="Georgia"/>
              <a:sym typeface="Georgia"/>
            </a:endParaRPr>
          </a:p>
        </p:txBody>
      </p:sp>
      <p:sp>
        <p:nvSpPr>
          <p:cNvPr id="705" name="Shape 7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289</a:t>
            </a:fld>
            <a:endParaRPr/>
          </a:p>
        </p:txBody>
      </p:sp>
    </p:spTree>
    <p:extLst>
      <p:ext uri="{BB962C8B-B14F-4D97-AF65-F5344CB8AC3E}">
        <p14:creationId xmlns:p14="http://schemas.microsoft.com/office/powerpoint/2010/main" val="2779106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Shape 481"/>
          <p:cNvSpPr txBox="1">
            <a:spLocks noGrp="1"/>
          </p:cNvSpPr>
          <p:nvPr>
            <p:ph type="title"/>
          </p:nvPr>
        </p:nvSpPr>
        <p:spPr>
          <a:xfrm>
            <a:off x="397800" y="15210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What if I want to build more </a:t>
            </a:r>
            <a:endParaRPr b="1">
              <a:latin typeface="Georgia"/>
              <a:ea typeface="Georgia"/>
              <a:cs typeface="Georgia"/>
              <a:sym typeface="Georgia"/>
            </a:endParaRPr>
          </a:p>
          <a:p>
            <a:pPr marL="0" lvl="0" indent="0" algn="ctr" rtl="0">
              <a:spcBef>
                <a:spcPts val="0"/>
              </a:spcBef>
              <a:spcAft>
                <a:spcPts val="0"/>
              </a:spcAft>
              <a:buNone/>
            </a:pPr>
            <a:r>
              <a:rPr lang="en" b="1">
                <a:latin typeface="Georgia"/>
                <a:ea typeface="Georgia"/>
                <a:cs typeface="Georgia"/>
                <a:sym typeface="Georgia"/>
              </a:rPr>
              <a:t>than one graph?</a:t>
            </a:r>
            <a:endParaRPr b="1">
              <a:latin typeface="Georgia"/>
              <a:ea typeface="Georgia"/>
              <a:cs typeface="Georgia"/>
              <a:sym typeface="Georgia"/>
            </a:endParaRPr>
          </a:p>
        </p:txBody>
      </p:sp>
      <p:sp>
        <p:nvSpPr>
          <p:cNvPr id="482" name="Shape 4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29</a:t>
            </a:fld>
            <a:endParaRPr>
              <a:solidFill>
                <a:schemeClr val="lt2"/>
              </a:solidFill>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89950" y="1552425"/>
            <a:ext cx="8520600" cy="18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TensorFlow builds the backward path for you!</a:t>
            </a:r>
            <a:endParaRPr b="1">
              <a:latin typeface="Georgia"/>
              <a:ea typeface="Georgia"/>
              <a:cs typeface="Georgia"/>
              <a:sym typeface="Georgia"/>
            </a:endParaRPr>
          </a:p>
        </p:txBody>
      </p:sp>
      <p:sp>
        <p:nvSpPr>
          <p:cNvPr id="711" name="Shape 7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290</a:t>
            </a:fld>
            <a:endParaRPr/>
          </a:p>
        </p:txBody>
      </p:sp>
    </p:spTree>
    <p:extLst>
      <p:ext uri="{BB962C8B-B14F-4D97-AF65-F5344CB8AC3E}">
        <p14:creationId xmlns:p14="http://schemas.microsoft.com/office/powerpoint/2010/main" val="49759822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291</a:t>
            </a:fld>
            <a:endParaRPr/>
          </a:p>
        </p:txBody>
      </p:sp>
      <p:sp>
        <p:nvSpPr>
          <p:cNvPr id="717" name="Shape 717"/>
          <p:cNvSpPr txBox="1">
            <a:spLocks noGrp="1"/>
          </p:cNvSpPr>
          <p:nvPr>
            <p:ph type="title"/>
          </p:nvPr>
        </p:nvSpPr>
        <p:spPr>
          <a:xfrm>
            <a:off x="389950" y="1552425"/>
            <a:ext cx="8520600" cy="18705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Font typeface="Georgia"/>
              <a:buChar char="●"/>
            </a:pPr>
            <a:r>
              <a:rPr lang="en" sz="2400">
                <a:latin typeface="Georgia"/>
                <a:ea typeface="Georgia"/>
                <a:cs typeface="Georgia"/>
                <a:sym typeface="Georgia"/>
              </a:rPr>
              <a:t>The computation graph makes computing symbolic gradients straightforward</a:t>
            </a:r>
            <a:endParaRPr sz="2400">
              <a:latin typeface="Georgia"/>
              <a:ea typeface="Georgia"/>
              <a:cs typeface="Georgia"/>
              <a:sym typeface="Georgia"/>
            </a:endParaRPr>
          </a:p>
          <a:p>
            <a:pPr marL="0" lvl="0" indent="0" rtl="0">
              <a:spcBef>
                <a:spcPts val="0"/>
              </a:spcBef>
              <a:spcAft>
                <a:spcPts val="0"/>
              </a:spcAft>
              <a:buNone/>
            </a:pPr>
            <a:endParaRPr sz="2400">
              <a:latin typeface="Georgia"/>
              <a:ea typeface="Georgia"/>
              <a:cs typeface="Georgia"/>
              <a:sym typeface="Georgia"/>
            </a:endParaRPr>
          </a:p>
          <a:p>
            <a:pPr marL="457200" lvl="0" indent="-381000" rtl="0">
              <a:spcBef>
                <a:spcPts val="0"/>
              </a:spcBef>
              <a:spcAft>
                <a:spcPts val="0"/>
              </a:spcAft>
              <a:buSzPts val="2400"/>
              <a:buFont typeface="Georgia"/>
              <a:buChar char="●"/>
            </a:pPr>
            <a:r>
              <a:rPr lang="en" sz="2400">
                <a:latin typeface="Georgia"/>
                <a:ea typeface="Georgia"/>
                <a:cs typeface="Georgia"/>
                <a:sym typeface="Georgia"/>
              </a:rPr>
              <a:t>Chain rule</a:t>
            </a:r>
            <a:endParaRPr sz="2400">
              <a:latin typeface="Georgia"/>
              <a:ea typeface="Georgia"/>
              <a:cs typeface="Georgia"/>
              <a:sym typeface="Georgia"/>
            </a:endParaRPr>
          </a:p>
        </p:txBody>
      </p:sp>
      <p:sp>
        <p:nvSpPr>
          <p:cNvPr id="718" name="Shape 718"/>
          <p:cNvSpPr txBox="1">
            <a:spLocks noGrp="1"/>
          </p:cNvSpPr>
          <p:nvPr>
            <p:ph type="title"/>
          </p:nvPr>
        </p:nvSpPr>
        <p:spPr>
          <a:xfrm>
            <a:off x="608274" y="236450"/>
            <a:ext cx="8092800" cy="7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Reverse mode automatic differentiation</a:t>
            </a:r>
            <a:endParaRPr b="1">
              <a:latin typeface="Georgia"/>
              <a:ea typeface="Georgia"/>
              <a:cs typeface="Georgia"/>
              <a:sym typeface="Georgia"/>
            </a:endParaRPr>
          </a:p>
          <a:p>
            <a:pPr marL="0" lvl="0" indent="0" algn="ctr" rtl="0">
              <a:spcBef>
                <a:spcPts val="0"/>
              </a:spcBef>
              <a:spcAft>
                <a:spcPts val="0"/>
              </a:spcAft>
              <a:buNone/>
            </a:pPr>
            <a:endParaRPr b="1">
              <a:latin typeface="Georgia"/>
              <a:ea typeface="Georgia"/>
              <a:cs typeface="Georgia"/>
              <a:sym typeface="Georgia"/>
            </a:endParaRPr>
          </a:p>
        </p:txBody>
      </p:sp>
    </p:spTree>
    <p:extLst>
      <p:ext uri="{BB962C8B-B14F-4D97-AF65-F5344CB8AC3E}">
        <p14:creationId xmlns:p14="http://schemas.microsoft.com/office/powerpoint/2010/main" val="274810334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Shape 7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292</a:t>
            </a:fld>
            <a:endParaRPr/>
          </a:p>
        </p:txBody>
      </p:sp>
      <p:sp>
        <p:nvSpPr>
          <p:cNvPr id="724" name="Shape 724"/>
          <p:cNvSpPr txBox="1">
            <a:spLocks noGrp="1"/>
          </p:cNvSpPr>
          <p:nvPr>
            <p:ph type="title"/>
          </p:nvPr>
        </p:nvSpPr>
        <p:spPr>
          <a:xfrm>
            <a:off x="608274" y="236450"/>
            <a:ext cx="8092800" cy="7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Can you take gradients for this graph?</a:t>
            </a:r>
            <a:endParaRPr b="1">
              <a:latin typeface="Georgia"/>
              <a:ea typeface="Georgia"/>
              <a:cs typeface="Georgia"/>
              <a:sym typeface="Georgia"/>
            </a:endParaRPr>
          </a:p>
          <a:p>
            <a:pPr marL="0" lvl="0" indent="0" algn="ctr" rtl="0">
              <a:spcBef>
                <a:spcPts val="0"/>
              </a:spcBef>
              <a:spcAft>
                <a:spcPts val="0"/>
              </a:spcAft>
              <a:buNone/>
            </a:pPr>
            <a:endParaRPr b="1">
              <a:latin typeface="Georgia"/>
              <a:ea typeface="Georgia"/>
              <a:cs typeface="Georgia"/>
              <a:sym typeface="Georgia"/>
            </a:endParaRPr>
          </a:p>
        </p:txBody>
      </p:sp>
      <p:pic>
        <p:nvPicPr>
          <p:cNvPr id="725" name="Shape 725"/>
          <p:cNvPicPr preferRelativeResize="0"/>
          <p:nvPr/>
        </p:nvPicPr>
        <p:blipFill>
          <a:blip r:embed="rId3">
            <a:alphaModFix/>
          </a:blip>
          <a:stretch>
            <a:fillRect/>
          </a:stretch>
        </p:blipFill>
        <p:spPr>
          <a:xfrm>
            <a:off x="712950" y="1084600"/>
            <a:ext cx="7718099" cy="3466600"/>
          </a:xfrm>
          <a:prstGeom prst="rect">
            <a:avLst/>
          </a:prstGeom>
          <a:noFill/>
          <a:ln>
            <a:noFill/>
          </a:ln>
        </p:spPr>
      </p:pic>
      <p:sp>
        <p:nvSpPr>
          <p:cNvPr id="726" name="Shape 726"/>
          <p:cNvSpPr txBox="1"/>
          <p:nvPr/>
        </p:nvSpPr>
        <p:spPr>
          <a:xfrm>
            <a:off x="7512050" y="3236025"/>
            <a:ext cx="5895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FF0000"/>
                </a:solidFill>
              </a:rPr>
              <a:t>1</a:t>
            </a:r>
            <a:endParaRPr sz="2400">
              <a:solidFill>
                <a:srgbClr val="FF0000"/>
              </a:solidFill>
            </a:endParaRPr>
          </a:p>
        </p:txBody>
      </p:sp>
    </p:spTree>
    <p:extLst>
      <p:ext uri="{BB962C8B-B14F-4D97-AF65-F5344CB8AC3E}">
        <p14:creationId xmlns:p14="http://schemas.microsoft.com/office/powerpoint/2010/main" val="343488681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Shape 7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293</a:t>
            </a:fld>
            <a:endParaRPr/>
          </a:p>
        </p:txBody>
      </p:sp>
      <p:sp>
        <p:nvSpPr>
          <p:cNvPr id="732" name="Shape 732"/>
          <p:cNvSpPr txBox="1">
            <a:spLocks noGrp="1"/>
          </p:cNvSpPr>
          <p:nvPr>
            <p:ph type="title"/>
          </p:nvPr>
        </p:nvSpPr>
        <p:spPr>
          <a:xfrm>
            <a:off x="608274" y="236450"/>
            <a:ext cx="8092800" cy="7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Reverse mode automatic differentiation</a:t>
            </a:r>
            <a:endParaRPr b="1">
              <a:latin typeface="Georgia"/>
              <a:ea typeface="Georgia"/>
              <a:cs typeface="Georgia"/>
              <a:sym typeface="Georgia"/>
            </a:endParaRPr>
          </a:p>
          <a:p>
            <a:pPr marL="0" lvl="0" indent="0" algn="ctr" rtl="0">
              <a:spcBef>
                <a:spcPts val="0"/>
              </a:spcBef>
              <a:spcAft>
                <a:spcPts val="0"/>
              </a:spcAft>
              <a:buNone/>
            </a:pPr>
            <a:endParaRPr b="1">
              <a:latin typeface="Georgia"/>
              <a:ea typeface="Georgia"/>
              <a:cs typeface="Georgia"/>
              <a:sym typeface="Georgia"/>
            </a:endParaRPr>
          </a:p>
        </p:txBody>
      </p:sp>
      <p:pic>
        <p:nvPicPr>
          <p:cNvPr id="733" name="Shape 733"/>
          <p:cNvPicPr preferRelativeResize="0"/>
          <p:nvPr/>
        </p:nvPicPr>
        <p:blipFill>
          <a:blip r:embed="rId3">
            <a:alphaModFix/>
          </a:blip>
          <a:stretch>
            <a:fillRect/>
          </a:stretch>
        </p:blipFill>
        <p:spPr>
          <a:xfrm>
            <a:off x="712950" y="1084600"/>
            <a:ext cx="7718099" cy="3466600"/>
          </a:xfrm>
          <a:prstGeom prst="rect">
            <a:avLst/>
          </a:prstGeom>
          <a:noFill/>
          <a:ln>
            <a:noFill/>
          </a:ln>
        </p:spPr>
      </p:pic>
      <p:sp>
        <p:nvSpPr>
          <p:cNvPr id="734" name="Shape 734"/>
          <p:cNvSpPr txBox="1"/>
          <p:nvPr/>
        </p:nvSpPr>
        <p:spPr>
          <a:xfrm>
            <a:off x="7542550" y="3175025"/>
            <a:ext cx="5895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FF0000"/>
                </a:solidFill>
              </a:rPr>
              <a:t>1</a:t>
            </a:r>
            <a:endParaRPr sz="2400">
              <a:solidFill>
                <a:srgbClr val="FF0000"/>
              </a:solidFill>
            </a:endParaRPr>
          </a:p>
        </p:txBody>
      </p:sp>
      <p:sp>
        <p:nvSpPr>
          <p:cNvPr id="735" name="Shape 735"/>
          <p:cNvSpPr txBox="1"/>
          <p:nvPr/>
        </p:nvSpPr>
        <p:spPr>
          <a:xfrm>
            <a:off x="1128375" y="2842425"/>
            <a:ext cx="5895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FF0000"/>
                </a:solidFill>
              </a:rPr>
              <a:t>-4</a:t>
            </a:r>
            <a:endParaRPr sz="2400">
              <a:solidFill>
                <a:srgbClr val="FF0000"/>
              </a:solidFill>
            </a:endParaRPr>
          </a:p>
        </p:txBody>
      </p:sp>
      <p:sp>
        <p:nvSpPr>
          <p:cNvPr id="736" name="Shape 736"/>
          <p:cNvSpPr txBox="1"/>
          <p:nvPr/>
        </p:nvSpPr>
        <p:spPr>
          <a:xfrm>
            <a:off x="1260425" y="4079525"/>
            <a:ext cx="5895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FF0000"/>
                </a:solidFill>
              </a:rPr>
              <a:t>3</a:t>
            </a:r>
            <a:endParaRPr sz="2400">
              <a:solidFill>
                <a:srgbClr val="FF0000"/>
              </a:solidFill>
            </a:endParaRPr>
          </a:p>
        </p:txBody>
      </p:sp>
      <p:sp>
        <p:nvSpPr>
          <p:cNvPr id="737" name="Shape 737"/>
          <p:cNvSpPr txBox="1"/>
          <p:nvPr/>
        </p:nvSpPr>
        <p:spPr>
          <a:xfrm>
            <a:off x="4317925" y="2181825"/>
            <a:ext cx="5895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FF0000"/>
                </a:solidFill>
              </a:rPr>
              <a:t>-4</a:t>
            </a:r>
            <a:endParaRPr sz="2400">
              <a:solidFill>
                <a:srgbClr val="FF0000"/>
              </a:solidFill>
            </a:endParaRPr>
          </a:p>
        </p:txBody>
      </p:sp>
      <p:sp>
        <p:nvSpPr>
          <p:cNvPr id="738" name="Shape 738"/>
          <p:cNvSpPr txBox="1"/>
          <p:nvPr/>
        </p:nvSpPr>
        <p:spPr>
          <a:xfrm>
            <a:off x="1128375" y="1483325"/>
            <a:ext cx="5895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FF0000"/>
                </a:solidFill>
              </a:rPr>
              <a:t>-4</a:t>
            </a:r>
            <a:endParaRPr sz="2400">
              <a:solidFill>
                <a:srgbClr val="FF0000"/>
              </a:solidFill>
            </a:endParaRPr>
          </a:p>
        </p:txBody>
      </p:sp>
    </p:spTree>
    <p:extLst>
      <p:ext uri="{BB962C8B-B14F-4D97-AF65-F5344CB8AC3E}">
        <p14:creationId xmlns:p14="http://schemas.microsoft.com/office/powerpoint/2010/main" val="284188420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Shape 743"/>
          <p:cNvSpPr txBox="1">
            <a:spLocks noGrp="1"/>
          </p:cNvSpPr>
          <p:nvPr>
            <p:ph type="title"/>
          </p:nvPr>
        </p:nvSpPr>
        <p:spPr>
          <a:xfrm>
            <a:off x="608274" y="236450"/>
            <a:ext cx="8092800" cy="7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Reverse mode automatic differentiation</a:t>
            </a:r>
            <a:endParaRPr b="1">
              <a:latin typeface="Georgia"/>
              <a:ea typeface="Georgia"/>
              <a:cs typeface="Georgia"/>
              <a:sym typeface="Georgia"/>
            </a:endParaRPr>
          </a:p>
        </p:txBody>
      </p:sp>
      <p:sp>
        <p:nvSpPr>
          <p:cNvPr id="744" name="Shape 7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294</a:t>
            </a:fld>
            <a:endParaRPr/>
          </a:p>
        </p:txBody>
      </p:sp>
      <p:pic>
        <p:nvPicPr>
          <p:cNvPr id="745" name="Shape 745"/>
          <p:cNvPicPr preferRelativeResize="0"/>
          <p:nvPr/>
        </p:nvPicPr>
        <p:blipFill>
          <a:blip r:embed="rId3">
            <a:alphaModFix/>
          </a:blip>
          <a:stretch>
            <a:fillRect/>
          </a:stretch>
        </p:blipFill>
        <p:spPr>
          <a:xfrm>
            <a:off x="2013754" y="949400"/>
            <a:ext cx="5019325" cy="3836825"/>
          </a:xfrm>
          <a:prstGeom prst="rect">
            <a:avLst/>
          </a:prstGeom>
          <a:noFill/>
          <a:ln>
            <a:noFill/>
          </a:ln>
        </p:spPr>
      </p:pic>
    </p:spTree>
    <p:extLst>
      <p:ext uri="{BB962C8B-B14F-4D97-AF65-F5344CB8AC3E}">
        <p14:creationId xmlns:p14="http://schemas.microsoft.com/office/powerpoint/2010/main" val="371045604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Shape 750"/>
          <p:cNvSpPr txBox="1">
            <a:spLocks noGrp="1"/>
          </p:cNvSpPr>
          <p:nvPr>
            <p:ph type="title"/>
          </p:nvPr>
        </p:nvSpPr>
        <p:spPr>
          <a:xfrm>
            <a:off x="608274" y="236450"/>
            <a:ext cx="8092800" cy="7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Reverse mode automatic differentiation</a:t>
            </a:r>
            <a:endParaRPr b="1">
              <a:latin typeface="Georgia"/>
              <a:ea typeface="Georgia"/>
              <a:cs typeface="Georgia"/>
              <a:sym typeface="Georgia"/>
            </a:endParaRPr>
          </a:p>
        </p:txBody>
      </p:sp>
      <p:sp>
        <p:nvSpPr>
          <p:cNvPr id="751" name="Shape 7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295</a:t>
            </a:fld>
            <a:endParaRPr/>
          </a:p>
        </p:txBody>
      </p:sp>
      <p:pic>
        <p:nvPicPr>
          <p:cNvPr id="752" name="Shape 752"/>
          <p:cNvPicPr preferRelativeResize="0"/>
          <p:nvPr/>
        </p:nvPicPr>
        <p:blipFill>
          <a:blip r:embed="rId3">
            <a:alphaModFix/>
          </a:blip>
          <a:stretch>
            <a:fillRect/>
          </a:stretch>
        </p:blipFill>
        <p:spPr>
          <a:xfrm>
            <a:off x="2013754" y="949400"/>
            <a:ext cx="5019325" cy="3836825"/>
          </a:xfrm>
          <a:prstGeom prst="rect">
            <a:avLst/>
          </a:prstGeom>
          <a:noFill/>
          <a:ln>
            <a:noFill/>
          </a:ln>
        </p:spPr>
      </p:pic>
      <p:sp>
        <p:nvSpPr>
          <p:cNvPr id="753" name="Shape 753"/>
          <p:cNvSpPr txBox="1"/>
          <p:nvPr/>
        </p:nvSpPr>
        <p:spPr>
          <a:xfrm>
            <a:off x="7115625" y="1047675"/>
            <a:ext cx="1860300" cy="1197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latin typeface="Times New Roman"/>
                <a:ea typeface="Times New Roman"/>
                <a:cs typeface="Times New Roman"/>
                <a:sym typeface="Times New Roman"/>
              </a:rPr>
              <a:t>The backward path takes the same time as forward path</a:t>
            </a:r>
            <a:endParaRPr>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50872133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Shape 758"/>
          <p:cNvSpPr txBox="1">
            <a:spLocks noGrp="1"/>
          </p:cNvSpPr>
          <p:nvPr>
            <p:ph type="title"/>
          </p:nvPr>
        </p:nvSpPr>
        <p:spPr>
          <a:xfrm>
            <a:off x="608274" y="236450"/>
            <a:ext cx="8092800" cy="7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tf.gradients(y, [xs])</a:t>
            </a:r>
            <a:endParaRPr b="1">
              <a:latin typeface="Georgia"/>
              <a:ea typeface="Georgia"/>
              <a:cs typeface="Georgia"/>
              <a:sym typeface="Georgia"/>
            </a:endParaRPr>
          </a:p>
        </p:txBody>
      </p:sp>
      <p:sp>
        <p:nvSpPr>
          <p:cNvPr id="759" name="Shape 7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296</a:t>
            </a:fld>
            <a:endParaRPr/>
          </a:p>
        </p:txBody>
      </p:sp>
      <p:sp>
        <p:nvSpPr>
          <p:cNvPr id="760" name="Shape 760"/>
          <p:cNvSpPr txBox="1"/>
          <p:nvPr/>
        </p:nvSpPr>
        <p:spPr>
          <a:xfrm>
            <a:off x="311700" y="1642225"/>
            <a:ext cx="8520600" cy="1969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a:solidFill>
                  <a:srgbClr val="FFFFFF"/>
                </a:solidFill>
                <a:latin typeface="Georgia"/>
                <a:ea typeface="Georgia"/>
                <a:cs typeface="Georgia"/>
                <a:sym typeface="Georgia"/>
              </a:rPr>
              <a:t>Take derivative of y with respect to each tensor </a:t>
            </a:r>
            <a:endParaRPr sz="2400">
              <a:solidFill>
                <a:srgbClr val="FFFFFF"/>
              </a:solidFill>
              <a:latin typeface="Georgia"/>
              <a:ea typeface="Georgia"/>
              <a:cs typeface="Georgia"/>
              <a:sym typeface="Georgia"/>
            </a:endParaRPr>
          </a:p>
          <a:p>
            <a:pPr marL="0" lvl="0" indent="0" algn="ctr" rtl="0">
              <a:lnSpc>
                <a:spcPct val="115000"/>
              </a:lnSpc>
              <a:spcBef>
                <a:spcPts val="1600"/>
              </a:spcBef>
              <a:spcAft>
                <a:spcPts val="1600"/>
              </a:spcAft>
              <a:buNone/>
            </a:pPr>
            <a:r>
              <a:rPr lang="en" sz="2400">
                <a:solidFill>
                  <a:srgbClr val="FFFFFF"/>
                </a:solidFill>
                <a:latin typeface="Georgia"/>
                <a:ea typeface="Georgia"/>
                <a:cs typeface="Georgia"/>
                <a:sym typeface="Georgia"/>
              </a:rPr>
              <a:t>in the list [xs]</a:t>
            </a:r>
            <a:endParaRPr sz="24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220737364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a:spLocks noGrp="1"/>
          </p:cNvSpPr>
          <p:nvPr>
            <p:ph type="title"/>
          </p:nvPr>
        </p:nvSpPr>
        <p:spPr>
          <a:xfrm>
            <a:off x="608274" y="236450"/>
            <a:ext cx="8092800" cy="7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tf.gradients(y, [xs])</a:t>
            </a:r>
            <a:endParaRPr b="1">
              <a:latin typeface="Georgia"/>
              <a:ea typeface="Georgia"/>
              <a:cs typeface="Georgia"/>
              <a:sym typeface="Georgia"/>
            </a:endParaRPr>
          </a:p>
        </p:txBody>
      </p:sp>
      <p:sp>
        <p:nvSpPr>
          <p:cNvPr id="766" name="Shape 7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297</a:t>
            </a:fld>
            <a:endParaRPr/>
          </a:p>
        </p:txBody>
      </p:sp>
      <p:sp>
        <p:nvSpPr>
          <p:cNvPr id="767" name="Shape 767"/>
          <p:cNvSpPr txBox="1"/>
          <p:nvPr/>
        </p:nvSpPr>
        <p:spPr>
          <a:xfrm>
            <a:off x="311700" y="1134900"/>
            <a:ext cx="8520600" cy="3352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b="1">
                <a:solidFill>
                  <a:srgbClr val="FFFFFF"/>
                </a:solidFill>
                <a:latin typeface="Consolas"/>
                <a:ea typeface="Consolas"/>
                <a:cs typeface="Consolas"/>
                <a:sym typeface="Consolas"/>
              </a:rPr>
              <a:t>x = tf.Variable(2.0)</a:t>
            </a:r>
            <a:endParaRPr sz="1200" b="1">
              <a:solidFill>
                <a:srgbClr val="FFFFFF"/>
              </a:solidFill>
              <a:latin typeface="Consolas"/>
              <a:ea typeface="Consolas"/>
              <a:cs typeface="Consolas"/>
              <a:sym typeface="Consolas"/>
            </a:endParaRPr>
          </a:p>
          <a:p>
            <a:pPr marL="0" lvl="0" indent="0" rtl="0">
              <a:lnSpc>
                <a:spcPct val="115000"/>
              </a:lnSpc>
              <a:spcBef>
                <a:spcPts val="1600"/>
              </a:spcBef>
              <a:spcAft>
                <a:spcPts val="0"/>
              </a:spcAft>
              <a:buNone/>
            </a:pPr>
            <a:r>
              <a:rPr lang="en" sz="1200" b="1">
                <a:solidFill>
                  <a:srgbClr val="FFFFFF"/>
                </a:solidFill>
                <a:latin typeface="Consolas"/>
                <a:ea typeface="Consolas"/>
                <a:cs typeface="Consolas"/>
                <a:sym typeface="Consolas"/>
              </a:rPr>
              <a:t>y = 2.0 * (x ** 3)</a:t>
            </a:r>
            <a:endParaRPr sz="1200" b="1">
              <a:solidFill>
                <a:srgbClr val="FFFFFF"/>
              </a:solidFill>
              <a:latin typeface="Consolas"/>
              <a:ea typeface="Consolas"/>
              <a:cs typeface="Consolas"/>
              <a:sym typeface="Consolas"/>
            </a:endParaRPr>
          </a:p>
          <a:p>
            <a:pPr marL="0" lvl="0" indent="0" rtl="0">
              <a:lnSpc>
                <a:spcPct val="115000"/>
              </a:lnSpc>
              <a:spcBef>
                <a:spcPts val="1600"/>
              </a:spcBef>
              <a:spcAft>
                <a:spcPts val="0"/>
              </a:spcAft>
              <a:buNone/>
            </a:pPr>
            <a:r>
              <a:rPr lang="en" sz="1200" b="1">
                <a:solidFill>
                  <a:srgbClr val="FFFFFF"/>
                </a:solidFill>
                <a:latin typeface="Consolas"/>
                <a:ea typeface="Consolas"/>
                <a:cs typeface="Consolas"/>
                <a:sym typeface="Consolas"/>
              </a:rPr>
              <a:t>z = 3.0 + y ** 2</a:t>
            </a:r>
            <a:endParaRPr sz="1200" b="1">
              <a:solidFill>
                <a:srgbClr val="FFFFFF"/>
              </a:solidFill>
              <a:latin typeface="Consolas"/>
              <a:ea typeface="Consolas"/>
              <a:cs typeface="Consolas"/>
              <a:sym typeface="Consolas"/>
            </a:endParaRPr>
          </a:p>
          <a:p>
            <a:pPr marL="0" lvl="0" indent="0" rtl="0">
              <a:lnSpc>
                <a:spcPct val="115000"/>
              </a:lnSpc>
              <a:spcBef>
                <a:spcPts val="1600"/>
              </a:spcBef>
              <a:spcAft>
                <a:spcPts val="0"/>
              </a:spcAft>
              <a:buNone/>
            </a:pPr>
            <a:r>
              <a:rPr lang="en" sz="1200" b="1">
                <a:solidFill>
                  <a:srgbClr val="FFFFFF"/>
                </a:solidFill>
                <a:latin typeface="Consolas"/>
                <a:ea typeface="Consolas"/>
                <a:cs typeface="Consolas"/>
                <a:sym typeface="Consolas"/>
              </a:rPr>
              <a:t>grad_z = tf.gradients(z, [x, y])</a:t>
            </a:r>
            <a:endParaRPr sz="1200" b="1">
              <a:solidFill>
                <a:srgbClr val="FFFFFF"/>
              </a:solidFill>
              <a:latin typeface="Consolas"/>
              <a:ea typeface="Consolas"/>
              <a:cs typeface="Consolas"/>
              <a:sym typeface="Consolas"/>
            </a:endParaRPr>
          </a:p>
          <a:p>
            <a:pPr marL="0" lvl="0" indent="0" rtl="0">
              <a:lnSpc>
                <a:spcPct val="115000"/>
              </a:lnSpc>
              <a:spcBef>
                <a:spcPts val="1600"/>
              </a:spcBef>
              <a:spcAft>
                <a:spcPts val="0"/>
              </a:spcAft>
              <a:buNone/>
            </a:pPr>
            <a:r>
              <a:rPr lang="en" sz="1200" b="1">
                <a:solidFill>
                  <a:srgbClr val="FFFFFF"/>
                </a:solidFill>
                <a:latin typeface="Consolas"/>
                <a:ea typeface="Consolas"/>
                <a:cs typeface="Consolas"/>
                <a:sym typeface="Consolas"/>
              </a:rPr>
              <a:t>with tf.Session() as sess:</a:t>
            </a:r>
            <a:endParaRPr sz="1200" b="1">
              <a:solidFill>
                <a:srgbClr val="FFFFFF"/>
              </a:solidFill>
              <a:latin typeface="Consolas"/>
              <a:ea typeface="Consolas"/>
              <a:cs typeface="Consolas"/>
              <a:sym typeface="Consolas"/>
            </a:endParaRPr>
          </a:p>
          <a:p>
            <a:pPr marL="0" lvl="0" indent="0" rtl="0">
              <a:lnSpc>
                <a:spcPct val="115000"/>
              </a:lnSpc>
              <a:spcBef>
                <a:spcPts val="1600"/>
              </a:spcBef>
              <a:spcAft>
                <a:spcPts val="0"/>
              </a:spcAft>
              <a:buNone/>
            </a:pPr>
            <a:r>
              <a:rPr lang="en" sz="1200" b="1">
                <a:solidFill>
                  <a:srgbClr val="FFFFFF"/>
                </a:solidFill>
                <a:latin typeface="Consolas"/>
                <a:ea typeface="Consolas"/>
                <a:cs typeface="Consolas"/>
                <a:sym typeface="Consolas"/>
              </a:rPr>
              <a:t>	sess.run(x.initializer)</a:t>
            </a:r>
            <a:endParaRPr sz="1200" b="1">
              <a:solidFill>
                <a:srgbClr val="FFFFFF"/>
              </a:solidFill>
              <a:latin typeface="Consolas"/>
              <a:ea typeface="Consolas"/>
              <a:cs typeface="Consolas"/>
              <a:sym typeface="Consolas"/>
            </a:endParaRPr>
          </a:p>
          <a:p>
            <a:pPr marL="0" lvl="0" indent="0" rtl="0">
              <a:lnSpc>
                <a:spcPct val="115000"/>
              </a:lnSpc>
              <a:spcBef>
                <a:spcPts val="1600"/>
              </a:spcBef>
              <a:spcAft>
                <a:spcPts val="0"/>
              </a:spcAft>
              <a:buNone/>
            </a:pPr>
            <a:r>
              <a:rPr lang="en" sz="1200" b="1">
                <a:solidFill>
                  <a:srgbClr val="FFFFFF"/>
                </a:solidFill>
                <a:latin typeface="Consolas"/>
                <a:ea typeface="Consolas"/>
                <a:cs typeface="Consolas"/>
                <a:sym typeface="Consolas"/>
              </a:rPr>
              <a:t>	print(sess.run(grad_z)) # &gt;&gt; [768.0, 32.0]</a:t>
            </a:r>
            <a:endParaRPr sz="1200" b="1">
              <a:solidFill>
                <a:srgbClr val="FFFFFF"/>
              </a:solidFill>
              <a:latin typeface="Consolas"/>
              <a:ea typeface="Consolas"/>
              <a:cs typeface="Consolas"/>
              <a:sym typeface="Consolas"/>
            </a:endParaRPr>
          </a:p>
          <a:p>
            <a:pPr marL="0" lvl="0" indent="0" rtl="0">
              <a:lnSpc>
                <a:spcPct val="115000"/>
              </a:lnSpc>
              <a:spcBef>
                <a:spcPts val="1600"/>
              </a:spcBef>
              <a:spcAft>
                <a:spcPts val="0"/>
              </a:spcAft>
              <a:buNone/>
            </a:pPr>
            <a:r>
              <a:rPr lang="en" sz="1200" b="1">
                <a:solidFill>
                  <a:srgbClr val="FFFFFF"/>
                </a:solidFill>
                <a:latin typeface="Consolas"/>
                <a:ea typeface="Consolas"/>
                <a:cs typeface="Consolas"/>
                <a:sym typeface="Consolas"/>
              </a:rPr>
              <a:t># 768 is the gradient of z with respect to x, 32 with respect to y</a:t>
            </a:r>
            <a:endParaRPr sz="1200" b="1">
              <a:solidFill>
                <a:srgbClr val="FFFFFF"/>
              </a:solidFill>
              <a:latin typeface="Consolas"/>
              <a:ea typeface="Consolas"/>
              <a:cs typeface="Consolas"/>
              <a:sym typeface="Consolas"/>
            </a:endParaRPr>
          </a:p>
          <a:p>
            <a:pPr marL="0" lvl="0" indent="0" rtl="0">
              <a:lnSpc>
                <a:spcPct val="115000"/>
              </a:lnSpc>
              <a:spcBef>
                <a:spcPts val="1600"/>
              </a:spcBef>
              <a:spcAft>
                <a:spcPts val="1600"/>
              </a:spcAft>
              <a:buNone/>
            </a:pPr>
            <a:endParaRPr sz="1200" b="1">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15639491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Shape 772"/>
          <p:cNvSpPr txBox="1">
            <a:spLocks noGrp="1"/>
          </p:cNvSpPr>
          <p:nvPr>
            <p:ph type="title"/>
          </p:nvPr>
        </p:nvSpPr>
        <p:spPr>
          <a:xfrm>
            <a:off x="608274" y="236450"/>
            <a:ext cx="8092800" cy="7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Gradient Computation</a:t>
            </a:r>
            <a:endParaRPr b="1">
              <a:latin typeface="Georgia"/>
              <a:ea typeface="Georgia"/>
              <a:cs typeface="Georgia"/>
              <a:sym typeface="Georgia"/>
            </a:endParaRPr>
          </a:p>
        </p:txBody>
      </p:sp>
      <p:sp>
        <p:nvSpPr>
          <p:cNvPr id="773" name="Shape 7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298</a:t>
            </a:fld>
            <a:endParaRPr/>
          </a:p>
        </p:txBody>
      </p:sp>
      <p:sp>
        <p:nvSpPr>
          <p:cNvPr id="774" name="Shape 774"/>
          <p:cNvSpPr txBox="1"/>
          <p:nvPr/>
        </p:nvSpPr>
        <p:spPr>
          <a:xfrm>
            <a:off x="311700" y="1134900"/>
            <a:ext cx="8520600" cy="3352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b="1">
                <a:solidFill>
                  <a:srgbClr val="FFFFFF"/>
                </a:solidFill>
                <a:latin typeface="Consolas"/>
                <a:ea typeface="Consolas"/>
                <a:cs typeface="Consolas"/>
                <a:sym typeface="Consolas"/>
              </a:rPr>
              <a:t>tf.gradients(ys, xs, grad_ys=None, ...)</a:t>
            </a:r>
            <a:endParaRPr b="1">
              <a:solidFill>
                <a:srgbClr val="FFFFFF"/>
              </a:solidFill>
              <a:latin typeface="Consolas"/>
              <a:ea typeface="Consolas"/>
              <a:cs typeface="Consolas"/>
              <a:sym typeface="Consolas"/>
            </a:endParaRPr>
          </a:p>
          <a:p>
            <a:pPr marL="0" lvl="0" indent="0" rtl="0">
              <a:lnSpc>
                <a:spcPct val="115000"/>
              </a:lnSpc>
              <a:spcBef>
                <a:spcPts val="1600"/>
              </a:spcBef>
              <a:spcAft>
                <a:spcPts val="0"/>
              </a:spcAft>
              <a:buNone/>
            </a:pPr>
            <a:r>
              <a:rPr lang="en" b="1">
                <a:solidFill>
                  <a:srgbClr val="FFFFFF"/>
                </a:solidFill>
                <a:latin typeface="Consolas"/>
                <a:ea typeface="Consolas"/>
                <a:cs typeface="Consolas"/>
                <a:sym typeface="Consolas"/>
              </a:rPr>
              <a:t>tf.stop_gradient(input, name=None)</a:t>
            </a:r>
            <a:endParaRPr b="1">
              <a:solidFill>
                <a:srgbClr val="FFFFFF"/>
              </a:solidFill>
              <a:latin typeface="Consolas"/>
              <a:ea typeface="Consolas"/>
              <a:cs typeface="Consolas"/>
              <a:sym typeface="Consolas"/>
            </a:endParaRPr>
          </a:p>
          <a:p>
            <a:pPr marL="0" lvl="0" indent="0" rtl="0">
              <a:lnSpc>
                <a:spcPct val="115000"/>
              </a:lnSpc>
              <a:spcBef>
                <a:spcPts val="1600"/>
              </a:spcBef>
              <a:spcAft>
                <a:spcPts val="0"/>
              </a:spcAft>
              <a:buNone/>
            </a:pPr>
            <a:r>
              <a:rPr lang="en" sz="1200" b="1">
                <a:solidFill>
                  <a:srgbClr val="FFFFFF"/>
                </a:solidFill>
                <a:latin typeface="Consolas"/>
                <a:ea typeface="Consolas"/>
                <a:cs typeface="Consolas"/>
                <a:sym typeface="Consolas"/>
              </a:rPr>
              <a:t># prevents the contribution of its inputs to be taken into account</a:t>
            </a:r>
            <a:endParaRPr sz="1200" b="1">
              <a:solidFill>
                <a:srgbClr val="FFFFFF"/>
              </a:solidFill>
              <a:latin typeface="Consolas"/>
              <a:ea typeface="Consolas"/>
              <a:cs typeface="Consolas"/>
              <a:sym typeface="Consolas"/>
            </a:endParaRPr>
          </a:p>
          <a:p>
            <a:pPr marL="0" lvl="0" indent="0" rtl="0">
              <a:lnSpc>
                <a:spcPct val="115000"/>
              </a:lnSpc>
              <a:spcBef>
                <a:spcPts val="1600"/>
              </a:spcBef>
              <a:spcAft>
                <a:spcPts val="0"/>
              </a:spcAft>
              <a:buNone/>
            </a:pPr>
            <a:r>
              <a:rPr lang="en" b="1">
                <a:solidFill>
                  <a:srgbClr val="FFFFFF"/>
                </a:solidFill>
                <a:latin typeface="Consolas"/>
                <a:ea typeface="Consolas"/>
                <a:cs typeface="Consolas"/>
                <a:sym typeface="Consolas"/>
              </a:rPr>
              <a:t>tf.clip_by_value(t, clip_value_min, clip_value_max, name=None)</a:t>
            </a:r>
            <a:endParaRPr b="1">
              <a:solidFill>
                <a:srgbClr val="FFFFFF"/>
              </a:solidFill>
              <a:latin typeface="Consolas"/>
              <a:ea typeface="Consolas"/>
              <a:cs typeface="Consolas"/>
              <a:sym typeface="Consolas"/>
            </a:endParaRPr>
          </a:p>
          <a:p>
            <a:pPr marL="0" lvl="0" indent="0" rtl="0">
              <a:lnSpc>
                <a:spcPct val="115000"/>
              </a:lnSpc>
              <a:spcBef>
                <a:spcPts val="1600"/>
              </a:spcBef>
              <a:spcAft>
                <a:spcPts val="1600"/>
              </a:spcAft>
              <a:buNone/>
            </a:pPr>
            <a:r>
              <a:rPr lang="en" b="1">
                <a:solidFill>
                  <a:srgbClr val="FFFFFF"/>
                </a:solidFill>
                <a:latin typeface="Consolas"/>
                <a:ea typeface="Consolas"/>
                <a:cs typeface="Consolas"/>
                <a:sym typeface="Consolas"/>
              </a:rPr>
              <a:t>tf.clip_by_norm(t, clip_norm, axes=None, name=None)</a:t>
            </a:r>
            <a:endParaRPr b="1">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298682988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Shape 779"/>
          <p:cNvSpPr txBox="1">
            <a:spLocks noGrp="1"/>
          </p:cNvSpPr>
          <p:nvPr>
            <p:ph type="title"/>
          </p:nvPr>
        </p:nvSpPr>
        <p:spPr>
          <a:xfrm>
            <a:off x="389950" y="1552425"/>
            <a:ext cx="8520600" cy="18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Should I still learn to take gradients?</a:t>
            </a:r>
            <a:endParaRPr b="1">
              <a:latin typeface="Georgia"/>
              <a:ea typeface="Georgia"/>
              <a:cs typeface="Georgia"/>
              <a:sym typeface="Georgia"/>
            </a:endParaRPr>
          </a:p>
        </p:txBody>
      </p:sp>
      <p:sp>
        <p:nvSpPr>
          <p:cNvPr id="780" name="Shape 7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299</a:t>
            </a:fld>
            <a:endParaRPr/>
          </a:p>
        </p:txBody>
      </p:sp>
    </p:spTree>
    <p:extLst>
      <p:ext uri="{BB962C8B-B14F-4D97-AF65-F5344CB8AC3E}">
        <p14:creationId xmlns:p14="http://schemas.microsoft.com/office/powerpoint/2010/main" val="1835877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ctrTitle"/>
          </p:nvPr>
        </p:nvSpPr>
        <p:spPr>
          <a:xfrm>
            <a:off x="667050" y="1712928"/>
            <a:ext cx="8145000" cy="1240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Georgia"/>
                <a:ea typeface="Georgia"/>
                <a:cs typeface="Georgia"/>
                <a:sym typeface="Georgia"/>
              </a:rPr>
              <a:t>CS20</a:t>
            </a:r>
            <a:endParaRPr>
              <a:latin typeface="Georgia"/>
              <a:ea typeface="Georgia"/>
              <a:cs typeface="Georgia"/>
              <a:sym typeface="Georgia"/>
            </a:endParaRPr>
          </a:p>
        </p:txBody>
      </p:sp>
      <p:sp>
        <p:nvSpPr>
          <p:cNvPr id="186" name="Shape 1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lt2"/>
                </a:solidFill>
              </a:rPr>
              <a:t>3</a:t>
            </a:fld>
            <a:endParaRPr>
              <a:solidFill>
                <a:schemeClr val="lt2"/>
              </a:solidFill>
            </a:endParaRPr>
          </a:p>
        </p:txBody>
      </p:sp>
      <p:pic>
        <p:nvPicPr>
          <p:cNvPr id="187" name="Shape 187"/>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397800" y="1521050"/>
            <a:ext cx="8520600" cy="165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You can</a:t>
            </a:r>
            <a:endParaRPr b="1">
              <a:latin typeface="Georgia"/>
              <a:ea typeface="Georgia"/>
              <a:cs typeface="Georgia"/>
              <a:sym typeface="Georgia"/>
            </a:endParaRPr>
          </a:p>
          <a:p>
            <a:pPr marL="0" lvl="0" indent="0" algn="ctr" rtl="0">
              <a:spcBef>
                <a:spcPts val="0"/>
              </a:spcBef>
              <a:spcAft>
                <a:spcPts val="0"/>
              </a:spcAft>
              <a:buNone/>
            </a:pPr>
            <a:r>
              <a:rPr lang="en" b="1">
                <a:latin typeface="Georgia"/>
                <a:ea typeface="Georgia"/>
                <a:cs typeface="Georgia"/>
                <a:sym typeface="Georgia"/>
              </a:rPr>
              <a:t>but you don’t need more than one graph</a:t>
            </a:r>
            <a:endParaRPr b="1">
              <a:latin typeface="Georgia"/>
              <a:ea typeface="Georgia"/>
              <a:cs typeface="Georgia"/>
              <a:sym typeface="Georgia"/>
            </a:endParaRPr>
          </a:p>
          <a:p>
            <a:pPr marL="0" lvl="0" indent="0" algn="ctr" rtl="0">
              <a:spcBef>
                <a:spcPts val="0"/>
              </a:spcBef>
              <a:spcAft>
                <a:spcPts val="0"/>
              </a:spcAft>
              <a:buNone/>
            </a:pPr>
            <a:r>
              <a:rPr lang="en" b="1">
                <a:latin typeface="Georgia"/>
                <a:ea typeface="Georgia"/>
                <a:cs typeface="Georgia"/>
                <a:sym typeface="Georgia"/>
              </a:rPr>
              <a:t>The session runs the default graph</a:t>
            </a:r>
            <a:endParaRPr b="1">
              <a:latin typeface="Georgia"/>
              <a:ea typeface="Georgia"/>
              <a:cs typeface="Georgia"/>
              <a:sym typeface="Georgia"/>
            </a:endParaRPr>
          </a:p>
        </p:txBody>
      </p:sp>
      <p:sp>
        <p:nvSpPr>
          <p:cNvPr id="488" name="Shape 4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30</a:t>
            </a:fld>
            <a:endParaRPr>
              <a:solidFill>
                <a:schemeClr val="lt2"/>
              </a:solidFill>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Shape 785"/>
          <p:cNvSpPr txBox="1">
            <a:spLocks noGrp="1"/>
          </p:cNvSpPr>
          <p:nvPr>
            <p:ph type="title"/>
          </p:nvPr>
        </p:nvSpPr>
        <p:spPr>
          <a:xfrm>
            <a:off x="389950" y="1552425"/>
            <a:ext cx="8520600" cy="18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Yes</a:t>
            </a:r>
            <a:endParaRPr b="1">
              <a:latin typeface="Georgia"/>
              <a:ea typeface="Georgia"/>
              <a:cs typeface="Georgia"/>
              <a:sym typeface="Georgia"/>
            </a:endParaRPr>
          </a:p>
        </p:txBody>
      </p:sp>
      <p:sp>
        <p:nvSpPr>
          <p:cNvPr id="786" name="Shape 7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300</a:t>
            </a:fld>
            <a:endParaRPr/>
          </a:p>
        </p:txBody>
      </p:sp>
    </p:spTree>
    <p:extLst>
      <p:ext uri="{BB962C8B-B14F-4D97-AF65-F5344CB8AC3E}">
        <p14:creationId xmlns:p14="http://schemas.microsoft.com/office/powerpoint/2010/main" val="69512375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Shape 791"/>
          <p:cNvSpPr txBox="1">
            <a:spLocks noGrp="1"/>
          </p:cNvSpPr>
          <p:nvPr>
            <p:ph type="title"/>
          </p:nvPr>
        </p:nvSpPr>
        <p:spPr>
          <a:xfrm>
            <a:off x="608274" y="236450"/>
            <a:ext cx="8092800" cy="7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Vanishing/exploding gradients</a:t>
            </a:r>
            <a:endParaRPr b="1">
              <a:latin typeface="Georgia"/>
              <a:ea typeface="Georgia"/>
              <a:cs typeface="Georgia"/>
              <a:sym typeface="Georgia"/>
            </a:endParaRPr>
          </a:p>
        </p:txBody>
      </p:sp>
      <p:sp>
        <p:nvSpPr>
          <p:cNvPr id="792" name="Shape 7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301</a:t>
            </a:fld>
            <a:endParaRPr/>
          </a:p>
        </p:txBody>
      </p:sp>
      <p:pic>
        <p:nvPicPr>
          <p:cNvPr id="793" name="Shape 793"/>
          <p:cNvPicPr preferRelativeResize="0"/>
          <p:nvPr/>
        </p:nvPicPr>
        <p:blipFill>
          <a:blip r:embed="rId3">
            <a:alphaModFix/>
          </a:blip>
          <a:stretch>
            <a:fillRect/>
          </a:stretch>
        </p:blipFill>
        <p:spPr>
          <a:xfrm>
            <a:off x="1720675" y="1078575"/>
            <a:ext cx="5943600" cy="3629025"/>
          </a:xfrm>
          <a:prstGeom prst="rect">
            <a:avLst/>
          </a:prstGeom>
          <a:noFill/>
          <a:ln>
            <a:noFill/>
          </a:ln>
        </p:spPr>
      </p:pic>
      <p:sp>
        <p:nvSpPr>
          <p:cNvPr id="794" name="Shape 794"/>
          <p:cNvSpPr txBox="1"/>
          <p:nvPr/>
        </p:nvSpPr>
        <p:spPr>
          <a:xfrm>
            <a:off x="314100" y="4791325"/>
            <a:ext cx="5338200" cy="265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FFFFFF"/>
                </a:solidFill>
                <a:latin typeface="Georgia"/>
                <a:ea typeface="Georgia"/>
                <a:cs typeface="Georgia"/>
                <a:sym typeface="Georgia"/>
              </a:rPr>
              <a:t>Plot by “Understanding the exploding gradient problem”, Pascanu et al. (2012)</a:t>
            </a:r>
            <a:endParaRPr sz="11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4201888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Shape 493"/>
          <p:cNvSpPr txBox="1">
            <a:spLocks noGrp="1"/>
          </p:cNvSpPr>
          <p:nvPr>
            <p:ph type="title"/>
          </p:nvPr>
        </p:nvSpPr>
        <p:spPr>
          <a:xfrm>
            <a:off x="397800" y="1521050"/>
            <a:ext cx="8520600" cy="90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But what if I really want to?</a:t>
            </a:r>
            <a:endParaRPr b="1">
              <a:latin typeface="Georgia"/>
              <a:ea typeface="Georgia"/>
              <a:cs typeface="Georgia"/>
              <a:sym typeface="Georgia"/>
            </a:endParaRPr>
          </a:p>
        </p:txBody>
      </p:sp>
      <p:sp>
        <p:nvSpPr>
          <p:cNvPr id="494" name="Shape 4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31</a:t>
            </a:fld>
            <a:endParaRPr>
              <a:solidFill>
                <a:schemeClr val="l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389950" y="1552425"/>
            <a:ext cx="8520600" cy="90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URGH, NO</a:t>
            </a:r>
            <a:endParaRPr sz="1400" b="1">
              <a:latin typeface="Georgia"/>
              <a:ea typeface="Georgia"/>
              <a:cs typeface="Georgia"/>
              <a:sym typeface="Georgia"/>
            </a:endParaRPr>
          </a:p>
        </p:txBody>
      </p:sp>
      <p:sp>
        <p:nvSpPr>
          <p:cNvPr id="500" name="Shape 5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32</a:t>
            </a:fld>
            <a:endParaRPr>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txBox="1">
            <a:spLocks noGrp="1"/>
          </p:cNvSpPr>
          <p:nvPr>
            <p:ph type="body" idx="1"/>
          </p:nvPr>
        </p:nvSpPr>
        <p:spPr>
          <a:xfrm>
            <a:off x="311700" y="1330250"/>
            <a:ext cx="8073000" cy="28413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Font typeface="Georgia"/>
              <a:buChar char="●"/>
            </a:pPr>
            <a:r>
              <a:rPr lang="en">
                <a:latin typeface="Georgia"/>
                <a:ea typeface="Georgia"/>
                <a:cs typeface="Georgia"/>
                <a:sym typeface="Georgia"/>
              </a:rPr>
              <a:t>Multiple graphs require multiple sessions, each will try to use all available resources by default</a:t>
            </a:r>
            <a:endParaRPr>
              <a:latin typeface="Georgia"/>
              <a:ea typeface="Georgia"/>
              <a:cs typeface="Georgia"/>
              <a:sym typeface="Georgia"/>
            </a:endParaRPr>
          </a:p>
          <a:p>
            <a:pPr marL="457200" lvl="0" indent="-342900" rtl="0">
              <a:spcBef>
                <a:spcPts val="0"/>
              </a:spcBef>
              <a:spcAft>
                <a:spcPts val="0"/>
              </a:spcAft>
              <a:buSzPts val="1800"/>
              <a:buFont typeface="Georgia"/>
              <a:buChar char="●"/>
            </a:pPr>
            <a:r>
              <a:rPr lang="en">
                <a:latin typeface="Georgia"/>
                <a:ea typeface="Georgia"/>
                <a:cs typeface="Georgia"/>
                <a:sym typeface="Georgia"/>
              </a:rPr>
              <a:t>Can't pass data between them without passing them through python/numpy, which doesn't work in distributed </a:t>
            </a:r>
            <a:endParaRPr>
              <a:latin typeface="Georgia"/>
              <a:ea typeface="Georgia"/>
              <a:cs typeface="Georgia"/>
              <a:sym typeface="Georgia"/>
            </a:endParaRPr>
          </a:p>
          <a:p>
            <a:pPr marL="457200" lvl="0" indent="-342900" rtl="0">
              <a:spcBef>
                <a:spcPts val="0"/>
              </a:spcBef>
              <a:spcAft>
                <a:spcPts val="0"/>
              </a:spcAft>
              <a:buSzPts val="1800"/>
              <a:buFont typeface="Georgia"/>
              <a:buChar char="●"/>
            </a:pPr>
            <a:r>
              <a:rPr lang="en">
                <a:latin typeface="Georgia"/>
                <a:ea typeface="Georgia"/>
                <a:cs typeface="Georgia"/>
                <a:sym typeface="Georgia"/>
              </a:rPr>
              <a:t>It’s better to have disconnected subgraphs within one graph</a:t>
            </a:r>
            <a:endParaRPr>
              <a:latin typeface="Georgia"/>
              <a:ea typeface="Georgia"/>
              <a:cs typeface="Georgia"/>
              <a:sym typeface="Georgia"/>
            </a:endParaRPr>
          </a:p>
        </p:txBody>
      </p:sp>
      <p:sp>
        <p:nvSpPr>
          <p:cNvPr id="506" name="Shape 5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33</a:t>
            </a:fld>
            <a:endParaRPr>
              <a:solidFill>
                <a:schemeClr val="lt2"/>
              </a:solidFill>
            </a:endParaRPr>
          </a:p>
        </p:txBody>
      </p:sp>
      <p:sp>
        <p:nvSpPr>
          <p:cNvPr id="507" name="Shape 507"/>
          <p:cNvSpPr txBox="1"/>
          <p:nvPr/>
        </p:nvSpPr>
        <p:spPr>
          <a:xfrm>
            <a:off x="4987950" y="767600"/>
            <a:ext cx="1954800" cy="42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700">
                <a:solidFill>
                  <a:srgbClr val="EFEFEF"/>
                </a:solidFill>
              </a:rPr>
              <a:t>BUG ALERT!</a:t>
            </a:r>
            <a:endParaRPr sz="1700">
              <a:solidFill>
                <a:srgbClr val="EFEFE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400125" y="1643900"/>
            <a:ext cx="8520600" cy="90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I insist ...</a:t>
            </a:r>
            <a:endParaRPr sz="1400" b="1">
              <a:latin typeface="Georgia"/>
              <a:ea typeface="Georgia"/>
              <a:cs typeface="Georgia"/>
              <a:sym typeface="Georgia"/>
            </a:endParaRPr>
          </a:p>
        </p:txBody>
      </p:sp>
      <p:sp>
        <p:nvSpPr>
          <p:cNvPr id="513" name="Shape 5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lt2"/>
                </a:solidFill>
              </a:rPr>
              <a:t>34</a:t>
            </a:fld>
            <a:endParaRPr>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tf.Graph()</a:t>
            </a:r>
            <a:endParaRPr b="1">
              <a:latin typeface="Georgia"/>
              <a:ea typeface="Georgia"/>
              <a:cs typeface="Georgia"/>
              <a:sym typeface="Georgia"/>
            </a:endParaRPr>
          </a:p>
        </p:txBody>
      </p:sp>
      <p:sp>
        <p:nvSpPr>
          <p:cNvPr id="519" name="Shape 519"/>
          <p:cNvSpPr txBox="1">
            <a:spLocks noGrp="1"/>
          </p:cNvSpPr>
          <p:nvPr>
            <p:ph type="body" idx="1"/>
          </p:nvPr>
        </p:nvSpPr>
        <p:spPr>
          <a:xfrm>
            <a:off x="311700" y="1131825"/>
            <a:ext cx="7059300" cy="3970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latin typeface="Georgia"/>
                <a:ea typeface="Georgia"/>
                <a:cs typeface="Georgia"/>
                <a:sym typeface="Georgia"/>
              </a:rPr>
              <a:t>create a graph:</a:t>
            </a:r>
            <a:endParaRPr sz="1400">
              <a:latin typeface="Georgia"/>
              <a:ea typeface="Georgia"/>
              <a:cs typeface="Georgia"/>
              <a:sym typeface="Georgia"/>
            </a:endParaRPr>
          </a:p>
          <a:p>
            <a:pPr marL="0" lvl="0" indent="0" rtl="0">
              <a:spcBef>
                <a:spcPts val="1600"/>
              </a:spcBef>
              <a:spcAft>
                <a:spcPts val="1600"/>
              </a:spcAft>
              <a:buNone/>
            </a:pPr>
            <a:r>
              <a:rPr lang="en" sz="1200">
                <a:solidFill>
                  <a:srgbClr val="FFFFFF"/>
                </a:solidFill>
                <a:latin typeface="Consolas"/>
                <a:ea typeface="Consolas"/>
                <a:cs typeface="Consolas"/>
                <a:sym typeface="Consolas"/>
              </a:rPr>
              <a:t>g = tf.Graph()</a:t>
            </a:r>
            <a:endParaRPr sz="1200">
              <a:solidFill>
                <a:srgbClr val="FFFFFF"/>
              </a:solidFill>
              <a:latin typeface="Consolas"/>
              <a:ea typeface="Consolas"/>
              <a:cs typeface="Consolas"/>
              <a:sym typeface="Consolas"/>
            </a:endParaRPr>
          </a:p>
        </p:txBody>
      </p:sp>
      <p:sp>
        <p:nvSpPr>
          <p:cNvPr id="520" name="Shape 520"/>
          <p:cNvSpPr txBox="1"/>
          <p:nvPr/>
        </p:nvSpPr>
        <p:spPr>
          <a:xfrm>
            <a:off x="4522300" y="3752675"/>
            <a:ext cx="4207200" cy="1232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FFFFFF"/>
              </a:solidFill>
            </a:endParaRPr>
          </a:p>
        </p:txBody>
      </p:sp>
      <p:sp>
        <p:nvSpPr>
          <p:cNvPr id="521" name="Shape 5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35</a:t>
            </a:fld>
            <a:endParaRPr>
              <a:solidFill>
                <a:schemeClr val="lt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tf.Graph()</a:t>
            </a:r>
            <a:endParaRPr b="1">
              <a:latin typeface="Georgia"/>
              <a:ea typeface="Georgia"/>
              <a:cs typeface="Georgia"/>
              <a:sym typeface="Georgia"/>
            </a:endParaRPr>
          </a:p>
        </p:txBody>
      </p:sp>
      <p:sp>
        <p:nvSpPr>
          <p:cNvPr id="527" name="Shape 527"/>
          <p:cNvSpPr txBox="1">
            <a:spLocks noGrp="1"/>
          </p:cNvSpPr>
          <p:nvPr>
            <p:ph type="body" idx="1"/>
          </p:nvPr>
        </p:nvSpPr>
        <p:spPr>
          <a:xfrm>
            <a:off x="311700" y="1131825"/>
            <a:ext cx="7059300" cy="3970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latin typeface="Georgia"/>
                <a:ea typeface="Georgia"/>
                <a:cs typeface="Georgia"/>
                <a:sym typeface="Georgia"/>
              </a:rPr>
              <a:t>to add operators to a graph, set it as default:</a:t>
            </a:r>
            <a:endParaRPr sz="1400">
              <a:latin typeface="Georgia"/>
              <a:ea typeface="Georgia"/>
              <a:cs typeface="Georgia"/>
              <a:sym typeface="Georgia"/>
            </a:endParaRPr>
          </a:p>
          <a:p>
            <a:pPr marL="0" lvl="0" indent="0">
              <a:spcBef>
                <a:spcPts val="1600"/>
              </a:spcBef>
              <a:spcAft>
                <a:spcPts val="0"/>
              </a:spcAft>
              <a:buNone/>
            </a:pPr>
            <a:r>
              <a:rPr lang="en" sz="1200">
                <a:solidFill>
                  <a:schemeClr val="dk1"/>
                </a:solidFill>
                <a:latin typeface="Consolas"/>
                <a:ea typeface="Consolas"/>
                <a:cs typeface="Consolas"/>
                <a:sym typeface="Consolas"/>
              </a:rPr>
              <a:t>g = tf.Graph()</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g.as_default():</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x = tf.add(3, 5)</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sess = tf.Session(graph=g)</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sess.run(x)</a:t>
            </a:r>
            <a:endParaRPr sz="1200">
              <a:solidFill>
                <a:schemeClr val="dk1"/>
              </a:solidFill>
              <a:latin typeface="Consolas"/>
              <a:ea typeface="Consolas"/>
              <a:cs typeface="Consolas"/>
              <a:sym typeface="Consolas"/>
            </a:endParaRPr>
          </a:p>
          <a:p>
            <a:pPr marL="0" lvl="0" indent="0" rtl="0">
              <a:spcBef>
                <a:spcPts val="1600"/>
              </a:spcBef>
              <a:spcAft>
                <a:spcPts val="1600"/>
              </a:spcAft>
              <a:buNone/>
            </a:pPr>
            <a:endParaRPr sz="1000">
              <a:latin typeface="Georgia"/>
              <a:ea typeface="Georgia"/>
              <a:cs typeface="Georgia"/>
              <a:sym typeface="Georgia"/>
            </a:endParaRPr>
          </a:p>
        </p:txBody>
      </p:sp>
      <p:sp>
        <p:nvSpPr>
          <p:cNvPr id="528" name="Shape 528"/>
          <p:cNvSpPr txBox="1"/>
          <p:nvPr/>
        </p:nvSpPr>
        <p:spPr>
          <a:xfrm>
            <a:off x="4522300" y="3752675"/>
            <a:ext cx="4207200" cy="1232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FFFFFF"/>
              </a:solidFill>
            </a:endParaRPr>
          </a:p>
        </p:txBody>
      </p:sp>
      <p:sp>
        <p:nvSpPr>
          <p:cNvPr id="529" name="Shape 5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36</a:t>
            </a:fld>
            <a:endParaRPr>
              <a:solidFill>
                <a:schemeClr val="lt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tf.Graph()</a:t>
            </a:r>
            <a:endParaRPr b="1">
              <a:latin typeface="Georgia"/>
              <a:ea typeface="Georgia"/>
              <a:cs typeface="Georgia"/>
              <a:sym typeface="Georgia"/>
            </a:endParaRPr>
          </a:p>
        </p:txBody>
      </p:sp>
      <p:sp>
        <p:nvSpPr>
          <p:cNvPr id="535" name="Shape 535"/>
          <p:cNvSpPr txBox="1">
            <a:spLocks noGrp="1"/>
          </p:cNvSpPr>
          <p:nvPr>
            <p:ph type="body" idx="1"/>
          </p:nvPr>
        </p:nvSpPr>
        <p:spPr>
          <a:xfrm>
            <a:off x="311700" y="1131825"/>
            <a:ext cx="7059300" cy="397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latin typeface="Georgia"/>
                <a:ea typeface="Georgia"/>
                <a:cs typeface="Georgia"/>
                <a:sym typeface="Georgia"/>
              </a:rPr>
              <a:t>To handle the default graph:</a:t>
            </a:r>
            <a:endParaRPr sz="1400">
              <a:latin typeface="Georgia"/>
              <a:ea typeface="Georgia"/>
              <a:cs typeface="Georgia"/>
              <a:sym typeface="Georgia"/>
            </a:endParaRPr>
          </a:p>
          <a:p>
            <a:pPr marL="0" lvl="0" indent="0" rtl="0">
              <a:spcBef>
                <a:spcPts val="1600"/>
              </a:spcBef>
              <a:spcAft>
                <a:spcPts val="1600"/>
              </a:spcAft>
              <a:buNone/>
            </a:pPr>
            <a:r>
              <a:rPr lang="en" sz="1200">
                <a:solidFill>
                  <a:srgbClr val="FFFFFF"/>
                </a:solidFill>
                <a:latin typeface="Consolas"/>
                <a:ea typeface="Consolas"/>
                <a:cs typeface="Consolas"/>
                <a:sym typeface="Consolas"/>
              </a:rPr>
              <a:t>g = tf.get_default_graph()</a:t>
            </a:r>
            <a:endParaRPr sz="1200">
              <a:solidFill>
                <a:srgbClr val="FFFFFF"/>
              </a:solidFill>
              <a:latin typeface="Consolas"/>
              <a:ea typeface="Consolas"/>
              <a:cs typeface="Consolas"/>
              <a:sym typeface="Consolas"/>
            </a:endParaRPr>
          </a:p>
        </p:txBody>
      </p:sp>
      <p:sp>
        <p:nvSpPr>
          <p:cNvPr id="536" name="Shape 536"/>
          <p:cNvSpPr txBox="1"/>
          <p:nvPr/>
        </p:nvSpPr>
        <p:spPr>
          <a:xfrm>
            <a:off x="4522300" y="3752675"/>
            <a:ext cx="4207200" cy="1232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FFFFFF"/>
              </a:solidFill>
            </a:endParaRPr>
          </a:p>
        </p:txBody>
      </p:sp>
      <p:sp>
        <p:nvSpPr>
          <p:cNvPr id="537" name="Shape 5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37</a:t>
            </a:fld>
            <a:endParaRPr>
              <a:solidFill>
                <a:schemeClr val="lt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tf.Graph()</a:t>
            </a:r>
            <a:endParaRPr b="1">
              <a:latin typeface="Georgia"/>
              <a:ea typeface="Georgia"/>
              <a:cs typeface="Georgia"/>
              <a:sym typeface="Georgia"/>
            </a:endParaRPr>
          </a:p>
        </p:txBody>
      </p:sp>
      <p:sp>
        <p:nvSpPr>
          <p:cNvPr id="543" name="Shape 543"/>
          <p:cNvSpPr txBox="1">
            <a:spLocks noGrp="1"/>
          </p:cNvSpPr>
          <p:nvPr>
            <p:ph type="body" idx="1"/>
          </p:nvPr>
        </p:nvSpPr>
        <p:spPr>
          <a:xfrm>
            <a:off x="311700" y="1131825"/>
            <a:ext cx="7059300" cy="397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marL="0" lvl="0" indent="0">
              <a:spcBef>
                <a:spcPts val="1600"/>
              </a:spcBef>
              <a:spcAft>
                <a:spcPts val="0"/>
              </a:spcAft>
              <a:buNone/>
            </a:pPr>
            <a:r>
              <a:rPr lang="en" sz="1200">
                <a:solidFill>
                  <a:srgbClr val="FFFFFF"/>
                </a:solidFill>
                <a:latin typeface="Consolas"/>
                <a:ea typeface="Consolas"/>
                <a:cs typeface="Consolas"/>
                <a:sym typeface="Consolas"/>
              </a:rPr>
              <a:t>g = tf.Graph()</a:t>
            </a:r>
            <a:endParaRPr sz="1200">
              <a:solidFill>
                <a:srgbClr val="FFFFFF"/>
              </a:solidFill>
              <a:latin typeface="Consolas"/>
              <a:ea typeface="Consolas"/>
              <a:cs typeface="Consolas"/>
              <a:sym typeface="Consolas"/>
            </a:endParaRPr>
          </a:p>
          <a:p>
            <a:pPr marL="0" lvl="0" indent="0">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tf.constant(3)</a:t>
            </a:r>
            <a:endParaRPr sz="1200">
              <a:solidFill>
                <a:srgbClr val="FFFFFF"/>
              </a:solidFill>
              <a:latin typeface="Consolas"/>
              <a:ea typeface="Consolas"/>
              <a:cs typeface="Consolas"/>
              <a:sym typeface="Consolas"/>
            </a:endParaRPr>
          </a:p>
          <a:p>
            <a:pPr marL="0" lvl="0" indent="0" rtl="0">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b = tf.constant(5)</a:t>
            </a:r>
            <a:endParaRPr sz="1200">
              <a:solidFill>
                <a:srgbClr val="FFFFFF"/>
              </a:solidFill>
              <a:latin typeface="Consolas"/>
              <a:ea typeface="Consolas"/>
              <a:cs typeface="Consolas"/>
              <a:sym typeface="Consolas"/>
            </a:endParaRPr>
          </a:p>
        </p:txBody>
      </p:sp>
      <p:sp>
        <p:nvSpPr>
          <p:cNvPr id="544" name="Shape 544"/>
          <p:cNvSpPr txBox="1"/>
          <p:nvPr/>
        </p:nvSpPr>
        <p:spPr>
          <a:xfrm>
            <a:off x="4522300" y="3752675"/>
            <a:ext cx="4207200" cy="1232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FFFFFF"/>
              </a:solidFill>
            </a:endParaRPr>
          </a:p>
        </p:txBody>
      </p:sp>
      <p:sp>
        <p:nvSpPr>
          <p:cNvPr id="545" name="Shape 545"/>
          <p:cNvSpPr txBox="1"/>
          <p:nvPr/>
        </p:nvSpPr>
        <p:spPr>
          <a:xfrm>
            <a:off x="4472600" y="2646500"/>
            <a:ext cx="3709500" cy="1042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latin typeface="Times New Roman"/>
                <a:ea typeface="Times New Roman"/>
                <a:cs typeface="Times New Roman"/>
                <a:sym typeface="Times New Roman"/>
              </a:rPr>
              <a:t>Prone to errors</a:t>
            </a:r>
            <a:endParaRPr>
              <a:solidFill>
                <a:srgbClr val="FFFFFF"/>
              </a:solidFill>
              <a:latin typeface="Times New Roman"/>
              <a:ea typeface="Times New Roman"/>
              <a:cs typeface="Times New Roman"/>
              <a:sym typeface="Times New Roman"/>
            </a:endParaRPr>
          </a:p>
        </p:txBody>
      </p:sp>
      <p:sp>
        <p:nvSpPr>
          <p:cNvPr id="546" name="Shape 5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38</a:t>
            </a:fld>
            <a:endParaRPr>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Shape 5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tf.Graph()</a:t>
            </a:r>
            <a:endParaRPr b="1">
              <a:latin typeface="Georgia"/>
              <a:ea typeface="Georgia"/>
              <a:cs typeface="Georgia"/>
              <a:sym typeface="Georgia"/>
            </a:endParaRPr>
          </a:p>
        </p:txBody>
      </p:sp>
      <p:sp>
        <p:nvSpPr>
          <p:cNvPr id="552" name="Shape 552"/>
          <p:cNvSpPr txBox="1">
            <a:spLocks noGrp="1"/>
          </p:cNvSpPr>
          <p:nvPr>
            <p:ph type="body" idx="1"/>
          </p:nvPr>
        </p:nvSpPr>
        <p:spPr>
          <a:xfrm>
            <a:off x="311700" y="1131825"/>
            <a:ext cx="7059300" cy="397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marL="0" lvl="0" indent="0" rtl="0">
              <a:spcBef>
                <a:spcPts val="1600"/>
              </a:spcBef>
              <a:spcAft>
                <a:spcPts val="0"/>
              </a:spcAft>
              <a:buNone/>
            </a:pPr>
            <a:r>
              <a:rPr lang="en" sz="1200">
                <a:solidFill>
                  <a:srgbClr val="FFFFFF"/>
                </a:solidFill>
                <a:latin typeface="Consolas"/>
                <a:ea typeface="Consolas"/>
                <a:cs typeface="Consolas"/>
                <a:sym typeface="Consolas"/>
              </a:rPr>
              <a:t>g1 = tf.get_default_graph()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g2 = tf.Graph()</a:t>
            </a:r>
            <a:endParaRPr sz="1200">
              <a:solidFill>
                <a:srgbClr val="FFFFFF"/>
              </a:solidFill>
              <a:latin typeface="Consolas"/>
              <a:ea typeface="Consolas"/>
              <a:cs typeface="Consolas"/>
              <a:sym typeface="Consolas"/>
            </a:endParaRPr>
          </a:p>
          <a:p>
            <a:pPr marL="0" lvl="0" indent="0" rtl="0">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g1.as_default():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 = tf.Constant(3)</a:t>
            </a:r>
            <a:endParaRPr sz="1200">
              <a:solidFill>
                <a:srgbClr val="FFFFFF"/>
              </a:solidFill>
              <a:latin typeface="Consolas"/>
              <a:ea typeface="Consolas"/>
              <a:cs typeface="Consolas"/>
              <a:sym typeface="Consolas"/>
            </a:endParaRPr>
          </a:p>
          <a:p>
            <a:pPr marL="0" lvl="0" indent="0" rtl="0">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g2.as_default():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b = tf.Constant(5)</a:t>
            </a:r>
            <a:endParaRPr sz="1200">
              <a:solidFill>
                <a:srgbClr val="FFFFFF"/>
              </a:solidFill>
              <a:latin typeface="Consolas"/>
              <a:ea typeface="Consolas"/>
              <a:cs typeface="Consolas"/>
              <a:sym typeface="Consolas"/>
            </a:endParaRPr>
          </a:p>
        </p:txBody>
      </p:sp>
      <p:sp>
        <p:nvSpPr>
          <p:cNvPr id="553" name="Shape 553"/>
          <p:cNvSpPr txBox="1"/>
          <p:nvPr/>
        </p:nvSpPr>
        <p:spPr>
          <a:xfrm>
            <a:off x="4522300" y="3752675"/>
            <a:ext cx="4207200" cy="1232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FFFFFF"/>
              </a:solidFill>
            </a:endParaRPr>
          </a:p>
        </p:txBody>
      </p:sp>
      <p:sp>
        <p:nvSpPr>
          <p:cNvPr id="554" name="Shape 554"/>
          <p:cNvSpPr txBox="1"/>
          <p:nvPr/>
        </p:nvSpPr>
        <p:spPr>
          <a:xfrm>
            <a:off x="4472600" y="2646500"/>
            <a:ext cx="3709500" cy="1042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latin typeface="Times New Roman"/>
                <a:ea typeface="Times New Roman"/>
                <a:cs typeface="Times New Roman"/>
                <a:sym typeface="Times New Roman"/>
              </a:rPr>
              <a:t>Better</a:t>
            </a:r>
            <a:endParaRPr>
              <a:solidFill>
                <a:srgbClr val="FFFFFF"/>
              </a:solidFill>
              <a:latin typeface="Times New Roman"/>
              <a:ea typeface="Times New Roman"/>
              <a:cs typeface="Times New Roman"/>
              <a:sym typeface="Times New Roman"/>
            </a:endParaRPr>
          </a:p>
          <a:p>
            <a:pPr marL="0" lvl="0" indent="0" rtl="0">
              <a:spcBef>
                <a:spcPts val="0"/>
              </a:spcBef>
              <a:spcAft>
                <a:spcPts val="0"/>
              </a:spcAft>
              <a:buNone/>
            </a:pPr>
            <a:r>
              <a:rPr lang="en">
                <a:solidFill>
                  <a:srgbClr val="FFFFFF"/>
                </a:solidFill>
                <a:latin typeface="Times New Roman"/>
                <a:ea typeface="Times New Roman"/>
                <a:cs typeface="Times New Roman"/>
                <a:sym typeface="Times New Roman"/>
              </a:rPr>
              <a:t>But still not good enough because no more than one graph!</a:t>
            </a:r>
            <a:endParaRPr>
              <a:solidFill>
                <a:srgbClr val="FFFFFF"/>
              </a:solidFill>
              <a:latin typeface="Times New Roman"/>
              <a:ea typeface="Times New Roman"/>
              <a:cs typeface="Times New Roman"/>
              <a:sym typeface="Times New Roman"/>
            </a:endParaRPr>
          </a:p>
        </p:txBody>
      </p:sp>
      <p:sp>
        <p:nvSpPr>
          <p:cNvPr id="555" name="Shape 5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39</a:t>
            </a:fld>
            <a:endParaRPr>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ctrTitle"/>
          </p:nvPr>
        </p:nvSpPr>
        <p:spPr>
          <a:xfrm>
            <a:off x="687375" y="2058528"/>
            <a:ext cx="8145000" cy="1185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Georgia"/>
                <a:ea typeface="Georgia"/>
                <a:cs typeface="Georgia"/>
                <a:sym typeface="Georgia"/>
              </a:rPr>
              <a:t>Getting Started</a:t>
            </a:r>
            <a:endParaRPr>
              <a:latin typeface="Georgia"/>
              <a:ea typeface="Georgia"/>
              <a:cs typeface="Georgia"/>
              <a:sym typeface="Georgia"/>
            </a:endParaRPr>
          </a:p>
        </p:txBody>
      </p:sp>
      <p:sp>
        <p:nvSpPr>
          <p:cNvPr id="240" name="Shape 2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4</a:t>
            </a:fld>
            <a:endParaRPr>
              <a:solidFill>
                <a:schemeClr val="lt2"/>
              </a:solidFill>
            </a:endParaRPr>
          </a:p>
        </p:txBody>
      </p:sp>
      <p:pic>
        <p:nvPicPr>
          <p:cNvPr id="241" name="Shape 241"/>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Shape 560"/>
          <p:cNvPicPr preferRelativeResize="0"/>
          <p:nvPr/>
        </p:nvPicPr>
        <p:blipFill>
          <a:blip r:embed="rId3">
            <a:alphaModFix/>
          </a:blip>
          <a:stretch>
            <a:fillRect/>
          </a:stretch>
        </p:blipFill>
        <p:spPr>
          <a:xfrm>
            <a:off x="2268987" y="0"/>
            <a:ext cx="4415162" cy="5143501"/>
          </a:xfrm>
          <a:prstGeom prst="rect">
            <a:avLst/>
          </a:prstGeom>
          <a:noFill/>
          <a:ln>
            <a:noFill/>
          </a:ln>
        </p:spPr>
      </p:pic>
      <p:sp>
        <p:nvSpPr>
          <p:cNvPr id="561" name="Shape 5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40</a:t>
            </a:fld>
            <a:endParaRPr>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Shape 5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Why graphs</a:t>
            </a:r>
            <a:endParaRPr b="1">
              <a:latin typeface="Georgia"/>
              <a:ea typeface="Georgia"/>
              <a:cs typeface="Georgia"/>
              <a:sym typeface="Georgia"/>
            </a:endParaRPr>
          </a:p>
        </p:txBody>
      </p:sp>
      <p:sp>
        <p:nvSpPr>
          <p:cNvPr id="567" name="Shape 567"/>
          <p:cNvSpPr txBox="1">
            <a:spLocks noGrp="1"/>
          </p:cNvSpPr>
          <p:nvPr>
            <p:ph type="body" idx="1"/>
          </p:nvPr>
        </p:nvSpPr>
        <p:spPr>
          <a:xfrm>
            <a:off x="311700" y="1330250"/>
            <a:ext cx="5673300" cy="2841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p:txBody>
      </p:sp>
      <p:sp>
        <p:nvSpPr>
          <p:cNvPr id="568" name="Shape 5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lt2"/>
                </a:solidFill>
              </a:rPr>
              <a:t>41</a:t>
            </a:fld>
            <a:endParaRPr>
              <a:solidFill>
                <a:schemeClr val="lt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Why graphs</a:t>
            </a:r>
            <a:endParaRPr b="1">
              <a:latin typeface="Georgia"/>
              <a:ea typeface="Georgia"/>
              <a:cs typeface="Georgia"/>
              <a:sym typeface="Georgia"/>
            </a:endParaRPr>
          </a:p>
        </p:txBody>
      </p:sp>
      <p:sp>
        <p:nvSpPr>
          <p:cNvPr id="574" name="Shape 574"/>
          <p:cNvSpPr txBox="1">
            <a:spLocks noGrp="1"/>
          </p:cNvSpPr>
          <p:nvPr>
            <p:ph type="body" idx="1"/>
          </p:nvPr>
        </p:nvSpPr>
        <p:spPr>
          <a:xfrm>
            <a:off x="311700" y="1330250"/>
            <a:ext cx="5673300" cy="2841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marL="457200" lvl="0" indent="-342900" algn="l" rtl="0">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p:txBody>
      </p:sp>
      <p:sp>
        <p:nvSpPr>
          <p:cNvPr id="575" name="Shape 5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lt2"/>
                </a:solidFill>
              </a:rPr>
              <a:t>42</a:t>
            </a:fld>
            <a:endParaRPr>
              <a:solidFill>
                <a:schemeClr val="l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Shape 5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Why graphs</a:t>
            </a:r>
            <a:endParaRPr b="1">
              <a:latin typeface="Georgia"/>
              <a:ea typeface="Georgia"/>
              <a:cs typeface="Georgia"/>
              <a:sym typeface="Georgia"/>
            </a:endParaRPr>
          </a:p>
        </p:txBody>
      </p:sp>
      <p:sp>
        <p:nvSpPr>
          <p:cNvPr id="581" name="Shape 581"/>
          <p:cNvSpPr txBox="1">
            <a:spLocks noGrp="1"/>
          </p:cNvSpPr>
          <p:nvPr>
            <p:ph type="body" idx="1"/>
          </p:nvPr>
        </p:nvSpPr>
        <p:spPr>
          <a:xfrm>
            <a:off x="311700" y="1330250"/>
            <a:ext cx="5673300" cy="2841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marL="457200" lvl="0" indent="-342900" algn="l" rtl="0">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marL="457200" lvl="0" indent="-342900" algn="l" rtl="0">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p:txBody>
      </p:sp>
      <p:sp>
        <p:nvSpPr>
          <p:cNvPr id="582" name="Shape 5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lt2"/>
                </a:solidFill>
              </a:rPr>
              <a:t>43</a:t>
            </a:fld>
            <a:endParaRPr>
              <a:solidFill>
                <a:schemeClr val="lt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Shape 5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Why graphs</a:t>
            </a:r>
            <a:endParaRPr b="1">
              <a:latin typeface="Georgia"/>
              <a:ea typeface="Georgia"/>
              <a:cs typeface="Georgia"/>
              <a:sym typeface="Georgia"/>
            </a:endParaRPr>
          </a:p>
        </p:txBody>
      </p:sp>
      <p:sp>
        <p:nvSpPr>
          <p:cNvPr id="588" name="Shape 588"/>
          <p:cNvSpPr txBox="1">
            <a:spLocks noGrp="1"/>
          </p:cNvSpPr>
          <p:nvPr>
            <p:ph type="body" idx="1"/>
          </p:nvPr>
        </p:nvSpPr>
        <p:spPr>
          <a:xfrm>
            <a:off x="311700" y="1330250"/>
            <a:ext cx="5673300" cy="2841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Georgia"/>
              <a:buAutoNum type="arabicPeriod"/>
            </a:pPr>
            <a:r>
              <a:rPr lang="en" dirty="0">
                <a:latin typeface="Georgia"/>
                <a:ea typeface="Georgia"/>
                <a:cs typeface="Georgia"/>
                <a:sym typeface="Georgia"/>
              </a:rPr>
              <a:t>Save computation. Only run subgraphs that lead to the values you want to fetch.</a:t>
            </a:r>
            <a:endParaRPr dirty="0">
              <a:latin typeface="Georgia"/>
              <a:ea typeface="Georgia"/>
              <a:cs typeface="Georgia"/>
              <a:sym typeface="Georgia"/>
            </a:endParaRPr>
          </a:p>
          <a:p>
            <a:pPr marL="457200" lvl="0" indent="-342900" algn="l" rtl="0">
              <a:spcBef>
                <a:spcPts val="0"/>
              </a:spcBef>
              <a:spcAft>
                <a:spcPts val="0"/>
              </a:spcAft>
              <a:buSzPts val="1800"/>
              <a:buFont typeface="Georgia"/>
              <a:buAutoNum type="arabicPeriod"/>
            </a:pPr>
            <a:r>
              <a:rPr lang="en" dirty="0">
                <a:latin typeface="Georgia"/>
                <a:ea typeface="Georgia"/>
                <a:cs typeface="Georgia"/>
                <a:sym typeface="Georgia"/>
              </a:rPr>
              <a:t>Break computation into small, differential pieces to facilitate auto-differentiation</a:t>
            </a:r>
            <a:endParaRPr dirty="0">
              <a:latin typeface="Georgia"/>
              <a:ea typeface="Georgia"/>
              <a:cs typeface="Georgia"/>
              <a:sym typeface="Georgia"/>
            </a:endParaRPr>
          </a:p>
          <a:p>
            <a:pPr marL="457200" lvl="0" indent="-342900" algn="l" rtl="0">
              <a:spcBef>
                <a:spcPts val="0"/>
              </a:spcBef>
              <a:spcAft>
                <a:spcPts val="0"/>
              </a:spcAft>
              <a:buSzPts val="1800"/>
              <a:buFont typeface="Georgia"/>
              <a:buAutoNum type="arabicPeriod"/>
            </a:pPr>
            <a:r>
              <a:rPr lang="en" dirty="0">
                <a:latin typeface="Georgia"/>
                <a:ea typeface="Georgia"/>
                <a:cs typeface="Georgia"/>
                <a:sym typeface="Georgia"/>
              </a:rPr>
              <a:t>Facilitate distributed computation, spread the work across multiple CPUs, GPUs, TPUs, or other devices</a:t>
            </a:r>
            <a:endParaRPr dirty="0">
              <a:latin typeface="Georgia"/>
              <a:ea typeface="Georgia"/>
              <a:cs typeface="Georgia"/>
              <a:sym typeface="Georgia"/>
            </a:endParaRPr>
          </a:p>
          <a:p>
            <a:pPr marL="457200" lvl="0" indent="-342900" rtl="0">
              <a:spcBef>
                <a:spcPts val="0"/>
              </a:spcBef>
              <a:spcAft>
                <a:spcPts val="0"/>
              </a:spcAft>
              <a:buSzPts val="1800"/>
              <a:buFont typeface="Georgia"/>
              <a:buAutoNum type="arabicPeriod"/>
            </a:pPr>
            <a:r>
              <a:rPr lang="en" dirty="0">
                <a:latin typeface="Georgia"/>
                <a:ea typeface="Georgia"/>
                <a:cs typeface="Georgia"/>
                <a:sym typeface="Georgia"/>
              </a:rPr>
              <a:t>Many common machine learning models are taught and visualized as directed graphs</a:t>
            </a:r>
            <a:endParaRPr dirty="0">
              <a:latin typeface="Georgia"/>
              <a:ea typeface="Georgia"/>
              <a:cs typeface="Georgia"/>
              <a:sym typeface="Georgia"/>
            </a:endParaRPr>
          </a:p>
        </p:txBody>
      </p:sp>
      <p:pic>
        <p:nvPicPr>
          <p:cNvPr id="589" name="Shape 589"/>
          <p:cNvPicPr preferRelativeResize="0"/>
          <p:nvPr/>
        </p:nvPicPr>
        <p:blipFill>
          <a:blip r:embed="rId3">
            <a:alphaModFix/>
          </a:blip>
          <a:stretch>
            <a:fillRect/>
          </a:stretch>
        </p:blipFill>
        <p:spPr>
          <a:xfrm>
            <a:off x="6212950" y="1377338"/>
            <a:ext cx="2619350" cy="2747125"/>
          </a:xfrm>
          <a:prstGeom prst="rect">
            <a:avLst/>
          </a:prstGeom>
          <a:noFill/>
          <a:ln>
            <a:noFill/>
          </a:ln>
        </p:spPr>
      </p:pic>
      <p:sp>
        <p:nvSpPr>
          <p:cNvPr id="590" name="Shape 590"/>
          <p:cNvSpPr txBox="1">
            <a:spLocks noGrp="1"/>
          </p:cNvSpPr>
          <p:nvPr>
            <p:ph type="body" idx="1"/>
          </p:nvPr>
        </p:nvSpPr>
        <p:spPr>
          <a:xfrm>
            <a:off x="6212950" y="4299675"/>
            <a:ext cx="2931000" cy="4647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300">
                <a:latin typeface="Georgia"/>
                <a:ea typeface="Georgia"/>
                <a:cs typeface="Georgia"/>
                <a:sym typeface="Georgia"/>
              </a:rPr>
              <a:t>A neural net graph from Stanford’s CS224N course</a:t>
            </a:r>
            <a:endParaRPr sz="1300">
              <a:latin typeface="Georgia"/>
              <a:ea typeface="Georgia"/>
              <a:cs typeface="Georgia"/>
              <a:sym typeface="Georgia"/>
            </a:endParaRPr>
          </a:p>
        </p:txBody>
      </p:sp>
      <p:sp>
        <p:nvSpPr>
          <p:cNvPr id="591" name="Shape 5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lt2"/>
                </a:solidFill>
              </a:rPr>
              <a:t>44</a:t>
            </a:fld>
            <a:endParaRPr>
              <a:solidFill>
                <a:schemeClr val="lt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687375" y="1760613"/>
            <a:ext cx="8145000" cy="1036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Georgia"/>
                <a:ea typeface="Georgia"/>
                <a:cs typeface="Georgia"/>
                <a:sym typeface="Georgia"/>
              </a:rPr>
              <a:t>TensorFlow Ops</a:t>
            </a:r>
            <a:endParaRPr>
              <a:latin typeface="Georgia"/>
              <a:ea typeface="Georgia"/>
              <a:cs typeface="Georgia"/>
              <a:sym typeface="Georgia"/>
            </a:endParaRPr>
          </a:p>
        </p:txBody>
      </p:sp>
      <p:sp>
        <p:nvSpPr>
          <p:cNvPr id="100" name="Shape 100"/>
          <p:cNvSpPr txBox="1">
            <a:spLocks noGrp="1"/>
          </p:cNvSpPr>
          <p:nvPr>
            <p:ph type="subTitle" idx="1"/>
          </p:nvPr>
        </p:nvSpPr>
        <p:spPr>
          <a:xfrm>
            <a:off x="311700" y="2834125"/>
            <a:ext cx="8520600" cy="1075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marL="0" lvl="0" indent="0" rtl="0">
              <a:spcBef>
                <a:spcPts val="0"/>
              </a:spcBef>
              <a:spcAft>
                <a:spcPts val="0"/>
              </a:spcAft>
              <a:buNone/>
            </a:pPr>
            <a:r>
              <a:rPr lang="en" sz="1800">
                <a:latin typeface="Georgia"/>
                <a:ea typeface="Georgia"/>
                <a:cs typeface="Georgia"/>
                <a:sym typeface="Georgia"/>
              </a:rPr>
              <a:t>Lecture 2</a:t>
            </a:r>
            <a:endParaRPr sz="1800">
              <a:latin typeface="Georgia"/>
              <a:ea typeface="Georgia"/>
              <a:cs typeface="Georgia"/>
              <a:sym typeface="Georgia"/>
            </a:endParaRPr>
          </a:p>
          <a:p>
            <a:pPr marL="0" lvl="0" indent="0" rtl="0">
              <a:spcBef>
                <a:spcPts val="0"/>
              </a:spcBef>
              <a:spcAft>
                <a:spcPts val="0"/>
              </a:spcAft>
              <a:buNone/>
            </a:pPr>
            <a:r>
              <a:rPr lang="en" sz="1800">
                <a:latin typeface="Georgia"/>
                <a:ea typeface="Georgia"/>
                <a:cs typeface="Georgia"/>
                <a:sym typeface="Georgia"/>
              </a:rPr>
              <a:t>1/17/2017</a:t>
            </a:r>
            <a:endParaRPr sz="1800">
              <a:latin typeface="Georgia"/>
              <a:ea typeface="Georgia"/>
              <a:cs typeface="Georgia"/>
              <a:sym typeface="Georgia"/>
            </a:endParaRPr>
          </a:p>
        </p:txBody>
      </p:sp>
      <p:sp>
        <p:nvSpPr>
          <p:cNvPr id="101" name="Shape 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45</a:t>
            </a:fld>
            <a:endParaRPr/>
          </a:p>
        </p:txBody>
      </p:sp>
      <p:pic>
        <p:nvPicPr>
          <p:cNvPr id="102" name="Shape 102"/>
          <p:cNvPicPr preferRelativeResize="0"/>
          <p:nvPr/>
        </p:nvPicPr>
        <p:blipFill>
          <a:blip r:embed="rId3">
            <a:alphaModFix/>
          </a:blip>
          <a:stretch>
            <a:fillRect/>
          </a:stretch>
        </p:blipFill>
        <p:spPr>
          <a:xfrm>
            <a:off x="3876375" y="407650"/>
            <a:ext cx="1163700" cy="1468975"/>
          </a:xfrm>
          <a:prstGeom prst="rect">
            <a:avLst/>
          </a:prstGeom>
          <a:noFill/>
          <a:ln>
            <a:noFill/>
          </a:ln>
        </p:spPr>
      </p:pic>
    </p:spTree>
    <p:extLst>
      <p:ext uri="{BB962C8B-B14F-4D97-AF65-F5344CB8AC3E}">
        <p14:creationId xmlns:p14="http://schemas.microsoft.com/office/powerpoint/2010/main" val="642120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Agenda</a:t>
            </a:r>
            <a:endParaRPr b="1">
              <a:latin typeface="Georgia"/>
              <a:ea typeface="Georgia"/>
              <a:cs typeface="Georgia"/>
              <a:sym typeface="Georgia"/>
            </a:endParaRPr>
          </a:p>
        </p:txBody>
      </p:sp>
      <p:sp>
        <p:nvSpPr>
          <p:cNvPr id="113" name="Shape 1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Georgia"/>
                <a:ea typeface="Georgia"/>
                <a:cs typeface="Georgia"/>
                <a:sym typeface="Georgia"/>
              </a:rPr>
              <a:t>Basic operations</a:t>
            </a:r>
            <a:endParaRPr>
              <a:latin typeface="Georgia"/>
              <a:ea typeface="Georgia"/>
              <a:cs typeface="Georgia"/>
              <a:sym typeface="Georgia"/>
            </a:endParaRPr>
          </a:p>
          <a:p>
            <a:pPr marL="0" lvl="0" indent="0" rtl="0">
              <a:spcBef>
                <a:spcPts val="1600"/>
              </a:spcBef>
              <a:spcAft>
                <a:spcPts val="0"/>
              </a:spcAft>
              <a:buNone/>
            </a:pPr>
            <a:r>
              <a:rPr lang="en">
                <a:latin typeface="Georgia"/>
                <a:ea typeface="Georgia"/>
                <a:cs typeface="Georgia"/>
                <a:sym typeface="Georgia"/>
              </a:rPr>
              <a:t>Tensor types</a:t>
            </a:r>
            <a:endParaRPr>
              <a:latin typeface="Georgia"/>
              <a:ea typeface="Georgia"/>
              <a:cs typeface="Georgia"/>
              <a:sym typeface="Georgia"/>
            </a:endParaRPr>
          </a:p>
          <a:p>
            <a:pPr marL="0" lvl="0" indent="0">
              <a:spcBef>
                <a:spcPts val="1600"/>
              </a:spcBef>
              <a:spcAft>
                <a:spcPts val="0"/>
              </a:spcAft>
              <a:buNone/>
            </a:pPr>
            <a:r>
              <a:rPr lang="en">
                <a:latin typeface="Georgia"/>
                <a:ea typeface="Georgia"/>
                <a:cs typeface="Georgia"/>
                <a:sym typeface="Georgia"/>
              </a:rPr>
              <a:t>Importing data</a:t>
            </a:r>
            <a:endParaRPr>
              <a:latin typeface="Georgia"/>
              <a:ea typeface="Georgia"/>
              <a:cs typeface="Georgia"/>
              <a:sym typeface="Georgia"/>
            </a:endParaRPr>
          </a:p>
          <a:p>
            <a:pPr marL="0" lvl="0" indent="0" rtl="0">
              <a:spcBef>
                <a:spcPts val="1600"/>
              </a:spcBef>
              <a:spcAft>
                <a:spcPts val="0"/>
              </a:spcAft>
              <a:buNone/>
            </a:pPr>
            <a:r>
              <a:rPr lang="en">
                <a:latin typeface="Georgia"/>
                <a:ea typeface="Georgia"/>
                <a:cs typeface="Georgia"/>
                <a:sym typeface="Georgia"/>
              </a:rPr>
              <a:t>Lazy loading</a:t>
            </a:r>
            <a:endParaRPr>
              <a:latin typeface="Georgia"/>
              <a:ea typeface="Georgia"/>
              <a:cs typeface="Georgia"/>
              <a:sym typeface="Georgia"/>
            </a:endParaRPr>
          </a:p>
          <a:p>
            <a:pPr marL="2743200" lvl="0" indent="0" rtl="0">
              <a:spcBef>
                <a:spcPts val="1600"/>
              </a:spcBef>
              <a:spcAft>
                <a:spcPts val="1600"/>
              </a:spcAft>
              <a:buNone/>
            </a:pPr>
            <a:r>
              <a:rPr lang="en" b="1">
                <a:latin typeface="Georgia"/>
                <a:ea typeface="Georgia"/>
                <a:cs typeface="Georgia"/>
                <a:sym typeface="Georgia"/>
              </a:rPr>
              <a:t>Fun with TensorBoard!!!</a:t>
            </a:r>
            <a:endParaRPr b="1">
              <a:latin typeface="Georgia"/>
              <a:ea typeface="Georgia"/>
              <a:cs typeface="Georgia"/>
              <a:sym typeface="Georgia"/>
            </a:endParaRPr>
          </a:p>
        </p:txBody>
      </p:sp>
      <p:sp>
        <p:nvSpPr>
          <p:cNvPr id="114" name="Shape 1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46</a:t>
            </a:fld>
            <a:endParaRPr/>
          </a:p>
        </p:txBody>
      </p:sp>
      <p:pic>
        <p:nvPicPr>
          <p:cNvPr id="115" name="Shape 115"/>
          <p:cNvPicPr preferRelativeResize="0"/>
          <p:nvPr/>
        </p:nvPicPr>
        <p:blipFill>
          <a:blip r:embed="rId3">
            <a:alphaModFix/>
          </a:blip>
          <a:stretch>
            <a:fillRect/>
          </a:stretch>
        </p:blipFill>
        <p:spPr>
          <a:xfrm>
            <a:off x="5933775" y="1288075"/>
            <a:ext cx="1163700" cy="1468975"/>
          </a:xfrm>
          <a:prstGeom prst="rect">
            <a:avLst/>
          </a:prstGeom>
          <a:noFill/>
          <a:ln>
            <a:noFill/>
          </a:ln>
        </p:spPr>
      </p:pic>
    </p:spTree>
    <p:extLst>
      <p:ext uri="{BB962C8B-B14F-4D97-AF65-F5344CB8AC3E}">
        <p14:creationId xmlns:p14="http://schemas.microsoft.com/office/powerpoint/2010/main" val="1275886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11700" y="1152475"/>
            <a:ext cx="8520600" cy="359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rgbClr val="FFFFFF"/>
                </a:solidFill>
                <a:latin typeface="Consolas"/>
                <a:ea typeface="Consolas"/>
                <a:cs typeface="Consolas"/>
                <a:sym typeface="Consolas"/>
              </a:rPr>
              <a:t>import tensorflow as tf</a:t>
            </a:r>
            <a:endParaRPr sz="1400">
              <a:solidFill>
                <a:srgbClr val="FFFFFF"/>
              </a:solidFill>
              <a:latin typeface="Consolas"/>
              <a:ea typeface="Consolas"/>
              <a:cs typeface="Consolas"/>
              <a:sym typeface="Consolas"/>
            </a:endParaRPr>
          </a:p>
          <a:p>
            <a:pPr marL="0" lvl="0" indent="0" rtl="0">
              <a:spcBef>
                <a:spcPts val="1600"/>
              </a:spcBef>
              <a:spcAft>
                <a:spcPts val="0"/>
              </a:spcAft>
              <a:buNone/>
            </a:pPr>
            <a:r>
              <a:rPr lang="en" sz="1400">
                <a:solidFill>
                  <a:srgbClr val="FFFFFF"/>
                </a:solidFill>
                <a:latin typeface="Consolas"/>
                <a:ea typeface="Consolas"/>
                <a:cs typeface="Consolas"/>
                <a:sym typeface="Consolas"/>
              </a:rPr>
              <a:t>a = tf.constant(2)</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b = tf.constant(3)</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x = tf.add(a, b)</a:t>
            </a:r>
            <a:endParaRPr sz="1400">
              <a:solidFill>
                <a:srgbClr val="FFFFFF"/>
              </a:solidFill>
              <a:latin typeface="Consolas"/>
              <a:ea typeface="Consolas"/>
              <a:cs typeface="Consolas"/>
              <a:sym typeface="Consolas"/>
            </a:endParaRPr>
          </a:p>
          <a:p>
            <a:pPr marL="0" lvl="0" indent="0" rtl="0">
              <a:spcBef>
                <a:spcPts val="1600"/>
              </a:spcBef>
              <a:spcAft>
                <a:spcPts val="1600"/>
              </a:spcAft>
              <a:buNone/>
            </a:pPr>
            <a:r>
              <a:rPr lang="en" sz="1400">
                <a:solidFill>
                  <a:srgbClr val="FFFFFF"/>
                </a:solidFill>
                <a:latin typeface="Consolas"/>
                <a:ea typeface="Consolas"/>
                <a:cs typeface="Consolas"/>
                <a:sym typeface="Consolas"/>
              </a:rPr>
              <a:t>with tf.Session() as sess:</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print(sess.run(x))</a:t>
            </a:r>
            <a:endParaRPr sz="1400">
              <a:solidFill>
                <a:srgbClr val="FFFFFF"/>
              </a:solidFill>
              <a:latin typeface="Consolas"/>
              <a:ea typeface="Consolas"/>
              <a:cs typeface="Consolas"/>
              <a:sym typeface="Consolas"/>
            </a:endParaRPr>
          </a:p>
        </p:txBody>
      </p:sp>
      <p:sp>
        <p:nvSpPr>
          <p:cNvPr id="121" name="Shape 1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Your first TensorFlow program</a:t>
            </a:r>
            <a:endParaRPr b="1">
              <a:latin typeface="Georgia"/>
              <a:ea typeface="Georgia"/>
              <a:cs typeface="Georgia"/>
              <a:sym typeface="Georgia"/>
            </a:endParaRPr>
          </a:p>
        </p:txBody>
      </p:sp>
      <p:sp>
        <p:nvSpPr>
          <p:cNvPr id="122" name="Shape 1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11188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311700" y="1152475"/>
            <a:ext cx="8520600" cy="3593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solidFill>
                  <a:schemeClr val="dk1"/>
                </a:solidFill>
                <a:latin typeface="Consolas"/>
                <a:ea typeface="Consolas"/>
                <a:cs typeface="Consolas"/>
                <a:sym typeface="Consolas"/>
              </a:rPr>
              <a:t>import tensorflow as tf</a:t>
            </a:r>
            <a:endParaRPr sz="1400">
              <a:solidFill>
                <a:schemeClr val="dk1"/>
              </a:solidFill>
              <a:latin typeface="Consolas"/>
              <a:ea typeface="Consolas"/>
              <a:cs typeface="Consolas"/>
              <a:sym typeface="Consolas"/>
            </a:endParaRPr>
          </a:p>
          <a:p>
            <a:pPr marL="0" lvl="0" indent="0">
              <a:spcBef>
                <a:spcPts val="1600"/>
              </a:spcBef>
              <a:spcAft>
                <a:spcPts val="0"/>
              </a:spcAft>
              <a:buNone/>
            </a:pPr>
            <a:r>
              <a:rPr lang="en" sz="1400">
                <a:solidFill>
                  <a:schemeClr val="dk1"/>
                </a:solidFill>
                <a:latin typeface="Consolas"/>
                <a:ea typeface="Consolas"/>
                <a:cs typeface="Consolas"/>
                <a:sym typeface="Consolas"/>
              </a:rPr>
              <a:t>a = tf.constant(2)</a:t>
            </a:r>
            <a:br>
              <a:rPr lang="en" sz="1400">
                <a:solidFill>
                  <a:schemeClr val="dk1"/>
                </a:solidFill>
                <a:latin typeface="Consolas"/>
                <a:ea typeface="Consolas"/>
                <a:cs typeface="Consolas"/>
                <a:sym typeface="Consolas"/>
              </a:rPr>
            </a:br>
            <a:r>
              <a:rPr lang="en" sz="1400">
                <a:solidFill>
                  <a:schemeClr val="dk1"/>
                </a:solidFill>
                <a:latin typeface="Consolas"/>
                <a:ea typeface="Consolas"/>
                <a:cs typeface="Consolas"/>
                <a:sym typeface="Consolas"/>
              </a:rPr>
              <a:t>b = tf.constant(3)</a:t>
            </a:r>
            <a:br>
              <a:rPr lang="en" sz="1400">
                <a:solidFill>
                  <a:schemeClr val="dk1"/>
                </a:solidFill>
                <a:latin typeface="Consolas"/>
                <a:ea typeface="Consolas"/>
                <a:cs typeface="Consolas"/>
                <a:sym typeface="Consolas"/>
              </a:rPr>
            </a:br>
            <a:r>
              <a:rPr lang="en" sz="1400">
                <a:solidFill>
                  <a:schemeClr val="dk1"/>
                </a:solidFill>
                <a:latin typeface="Consolas"/>
                <a:ea typeface="Consolas"/>
                <a:cs typeface="Consolas"/>
                <a:sym typeface="Consolas"/>
              </a:rPr>
              <a:t>x = tf.add(a, b)</a:t>
            </a:r>
            <a:endParaRPr sz="1400">
              <a:solidFill>
                <a:schemeClr val="dk1"/>
              </a:solidFill>
              <a:latin typeface="Consolas"/>
              <a:ea typeface="Consolas"/>
              <a:cs typeface="Consolas"/>
              <a:sym typeface="Consolas"/>
            </a:endParaRPr>
          </a:p>
          <a:p>
            <a:pPr marL="0" lvl="0" indent="0">
              <a:spcBef>
                <a:spcPts val="1600"/>
              </a:spcBef>
              <a:spcAft>
                <a:spcPts val="0"/>
              </a:spcAft>
              <a:buNone/>
            </a:pPr>
            <a:r>
              <a:rPr lang="en" sz="1400">
                <a:solidFill>
                  <a:schemeClr val="dk1"/>
                </a:solidFill>
                <a:latin typeface="Consolas"/>
                <a:ea typeface="Consolas"/>
                <a:cs typeface="Consolas"/>
                <a:sym typeface="Consolas"/>
              </a:rPr>
              <a:t>with tf.Session() as sess:</a:t>
            </a:r>
            <a:br>
              <a:rPr lang="en" sz="1400">
                <a:solidFill>
                  <a:schemeClr val="dk1"/>
                </a:solidFill>
                <a:latin typeface="Consolas"/>
                <a:ea typeface="Consolas"/>
                <a:cs typeface="Consolas"/>
                <a:sym typeface="Consolas"/>
              </a:rPr>
            </a:br>
            <a:r>
              <a:rPr lang="en" sz="1400">
                <a:solidFill>
                  <a:schemeClr val="dk1"/>
                </a:solidFill>
                <a:latin typeface="Consolas"/>
                <a:ea typeface="Consolas"/>
                <a:cs typeface="Consolas"/>
                <a:sym typeface="Consolas"/>
              </a:rPr>
              <a:t>	print(sess.run(x))</a:t>
            </a:r>
            <a:endParaRPr sz="1400">
              <a:solidFill>
                <a:schemeClr val="dk1"/>
              </a:solidFill>
              <a:latin typeface="Consolas"/>
              <a:ea typeface="Consolas"/>
              <a:cs typeface="Consolas"/>
              <a:sym typeface="Consolas"/>
            </a:endParaRPr>
          </a:p>
          <a:p>
            <a:pPr marL="0" lvl="0" indent="0" rtl="0">
              <a:spcBef>
                <a:spcPts val="1600"/>
              </a:spcBef>
              <a:spcAft>
                <a:spcPts val="1600"/>
              </a:spcAft>
              <a:buNone/>
            </a:pPr>
            <a:endParaRPr sz="1400">
              <a:solidFill>
                <a:srgbClr val="FFFFFF"/>
              </a:solidFill>
              <a:latin typeface="Consolas"/>
              <a:ea typeface="Consolas"/>
              <a:cs typeface="Consolas"/>
              <a:sym typeface="Consolas"/>
            </a:endParaRPr>
          </a:p>
        </p:txBody>
      </p:sp>
      <p:sp>
        <p:nvSpPr>
          <p:cNvPr id="128" name="Shape 1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Your first TensorFlow program</a:t>
            </a:r>
            <a:endParaRPr b="1">
              <a:latin typeface="Georgia"/>
              <a:ea typeface="Georgia"/>
              <a:cs typeface="Georgia"/>
              <a:sym typeface="Georgia"/>
            </a:endParaRPr>
          </a:p>
        </p:txBody>
      </p:sp>
      <p:sp>
        <p:nvSpPr>
          <p:cNvPr id="129" name="Shape 1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48</a:t>
            </a:fld>
            <a:endParaRPr/>
          </a:p>
        </p:txBody>
      </p:sp>
      <p:sp>
        <p:nvSpPr>
          <p:cNvPr id="130" name="Shape 130"/>
          <p:cNvSpPr txBox="1"/>
          <p:nvPr/>
        </p:nvSpPr>
        <p:spPr>
          <a:xfrm>
            <a:off x="4706500" y="1945050"/>
            <a:ext cx="3765900" cy="1596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rgbClr val="FFFFFF"/>
                </a:solidFill>
                <a:latin typeface="Consolas"/>
                <a:ea typeface="Consolas"/>
                <a:cs typeface="Consolas"/>
                <a:sym typeface="Consolas"/>
              </a:rPr>
              <a:t>Warning?</a:t>
            </a:r>
            <a:endParaRPr sz="1800" b="1">
              <a:solidFill>
                <a:srgbClr val="FFFFFF"/>
              </a:solidFill>
              <a:latin typeface="Consolas"/>
              <a:ea typeface="Consolas"/>
              <a:cs typeface="Consolas"/>
              <a:sym typeface="Consolas"/>
            </a:endParaRPr>
          </a:p>
          <a:p>
            <a:pPr marL="0" lvl="0" indent="0" rtl="0">
              <a:spcBef>
                <a:spcPts val="0"/>
              </a:spcBef>
              <a:spcAft>
                <a:spcPts val="0"/>
              </a:spcAft>
              <a:buNone/>
            </a:pPr>
            <a:r>
              <a:rPr lang="en">
                <a:solidFill>
                  <a:srgbClr val="FFFFFF"/>
                </a:solidFill>
                <a:latin typeface="Consolas"/>
                <a:ea typeface="Consolas"/>
                <a:cs typeface="Consolas"/>
                <a:sym typeface="Consolas"/>
              </a:rPr>
              <a:t>The TensorFlow library wasn't compiled to use SSE4.1 instructions, but these are available on your machine and could speed up CPU computations.</a:t>
            </a:r>
            <a:endParaRPr>
              <a:solidFill>
                <a:srgbClr val="FFFFFF"/>
              </a:solidFill>
              <a:latin typeface="Consolas"/>
              <a:ea typeface="Consolas"/>
              <a:cs typeface="Consolas"/>
              <a:sym typeface="Consolas"/>
            </a:endParaRPr>
          </a:p>
          <a:p>
            <a:pPr marL="0" lvl="0" indent="0" rtl="0">
              <a:spcBef>
                <a:spcPts val="0"/>
              </a:spcBef>
              <a:spcAft>
                <a:spcPts val="0"/>
              </a:spcAft>
              <a:buNone/>
            </a:pPr>
            <a:endParaRPr>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4012358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311700" y="1152475"/>
            <a:ext cx="8520600" cy="359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rgbClr val="FFFFFF"/>
                </a:solidFill>
                <a:highlight>
                  <a:schemeClr val="accent3"/>
                </a:highlight>
                <a:latin typeface="Consolas"/>
                <a:ea typeface="Consolas"/>
                <a:cs typeface="Consolas"/>
                <a:sym typeface="Consolas"/>
              </a:rPr>
              <a:t>import os</a:t>
            </a:r>
            <a:br>
              <a:rPr lang="en" sz="1400">
                <a:solidFill>
                  <a:srgbClr val="FFFFFF"/>
                </a:solidFill>
                <a:highlight>
                  <a:schemeClr val="accent3"/>
                </a:highlight>
                <a:latin typeface="Consolas"/>
                <a:ea typeface="Consolas"/>
                <a:cs typeface="Consolas"/>
                <a:sym typeface="Consolas"/>
              </a:rPr>
            </a:br>
            <a:r>
              <a:rPr lang="en" sz="1400">
                <a:solidFill>
                  <a:srgbClr val="FFFFFF"/>
                </a:solidFill>
                <a:highlight>
                  <a:schemeClr val="accent3"/>
                </a:highlight>
                <a:latin typeface="Consolas"/>
                <a:ea typeface="Consolas"/>
                <a:cs typeface="Consolas"/>
                <a:sym typeface="Consolas"/>
              </a:rPr>
              <a:t>os.environ['TF_CPP_MIN_LOG_LEVEL']='2'</a:t>
            </a:r>
            <a:br>
              <a:rPr lang="en" sz="1400">
                <a:solidFill>
                  <a:srgbClr val="FFFFFF"/>
                </a:solidFill>
                <a:highlight>
                  <a:schemeClr val="accent3"/>
                </a:highlight>
                <a:latin typeface="Consolas"/>
                <a:ea typeface="Consolas"/>
                <a:cs typeface="Consolas"/>
                <a:sym typeface="Consolas"/>
              </a:rPr>
            </a:br>
            <a:r>
              <a:rPr lang="en" sz="1400">
                <a:solidFill>
                  <a:srgbClr val="FFFFFF"/>
                </a:solidFill>
                <a:latin typeface="Consolas"/>
                <a:ea typeface="Consolas"/>
                <a:cs typeface="Consolas"/>
                <a:sym typeface="Consolas"/>
              </a:rPr>
              <a:t>import tensorflow as tf</a:t>
            </a:r>
            <a:br>
              <a:rPr lang="en" sz="1400">
                <a:solidFill>
                  <a:srgbClr val="FFFFFF"/>
                </a:solidFill>
                <a:latin typeface="Consolas"/>
                <a:ea typeface="Consolas"/>
                <a:cs typeface="Consolas"/>
                <a:sym typeface="Consolas"/>
              </a:rPr>
            </a:b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a = tf.constant(2)</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b = tf.constant(3)</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x = tf.add(a, b)</a:t>
            </a:r>
            <a:endParaRPr sz="1400">
              <a:solidFill>
                <a:srgbClr val="FFFFFF"/>
              </a:solidFill>
              <a:latin typeface="Consolas"/>
              <a:ea typeface="Consolas"/>
              <a:cs typeface="Consolas"/>
              <a:sym typeface="Consolas"/>
            </a:endParaRPr>
          </a:p>
          <a:p>
            <a:pPr marL="0" lvl="0" indent="0" rtl="0">
              <a:spcBef>
                <a:spcPts val="1600"/>
              </a:spcBef>
              <a:spcAft>
                <a:spcPts val="1600"/>
              </a:spcAft>
              <a:buNone/>
            </a:pPr>
            <a:r>
              <a:rPr lang="en" sz="1400">
                <a:solidFill>
                  <a:srgbClr val="FFFFFF"/>
                </a:solidFill>
                <a:latin typeface="Consolas"/>
                <a:ea typeface="Consolas"/>
                <a:cs typeface="Consolas"/>
                <a:sym typeface="Consolas"/>
              </a:rPr>
              <a:t>with tf.Session() as sess:</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print(sess.run(x))</a:t>
            </a:r>
            <a:endParaRPr sz="1400">
              <a:solidFill>
                <a:srgbClr val="FFFFFF"/>
              </a:solidFill>
              <a:latin typeface="Consolas"/>
              <a:ea typeface="Consolas"/>
              <a:cs typeface="Consolas"/>
              <a:sym typeface="Consolas"/>
            </a:endParaRPr>
          </a:p>
        </p:txBody>
      </p:sp>
      <p:sp>
        <p:nvSpPr>
          <p:cNvPr id="136" name="Shape 1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Your first TensorFlow program</a:t>
            </a:r>
            <a:endParaRPr b="1">
              <a:latin typeface="Georgia"/>
              <a:ea typeface="Georgia"/>
              <a:cs typeface="Georgia"/>
              <a:sym typeface="Georgia"/>
            </a:endParaRPr>
          </a:p>
        </p:txBody>
      </p:sp>
      <p:sp>
        <p:nvSpPr>
          <p:cNvPr id="137" name="Shape 1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49</a:t>
            </a:fld>
            <a:endParaRPr/>
          </a:p>
        </p:txBody>
      </p:sp>
      <p:sp>
        <p:nvSpPr>
          <p:cNvPr id="138" name="Shape 138"/>
          <p:cNvSpPr txBox="1"/>
          <p:nvPr/>
        </p:nvSpPr>
        <p:spPr>
          <a:xfrm>
            <a:off x="4706500" y="1945050"/>
            <a:ext cx="3765900" cy="1596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rgbClr val="FFFFFF"/>
                </a:solidFill>
                <a:latin typeface="Consolas"/>
                <a:ea typeface="Consolas"/>
                <a:cs typeface="Consolas"/>
                <a:sym typeface="Consolas"/>
              </a:rPr>
              <a:t>No more warning</a:t>
            </a:r>
            <a:endParaRPr>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1638707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5000">
                <a:latin typeface="Consolas"/>
                <a:ea typeface="Consolas"/>
                <a:cs typeface="Consolas"/>
                <a:sym typeface="Consolas"/>
              </a:rPr>
              <a:t>import tensorflow as tf</a:t>
            </a:r>
            <a:endParaRPr sz="5000">
              <a:latin typeface="Consolas"/>
              <a:ea typeface="Consolas"/>
              <a:cs typeface="Consolas"/>
              <a:sym typeface="Consolas"/>
            </a:endParaRPr>
          </a:p>
        </p:txBody>
      </p:sp>
      <p:sp>
        <p:nvSpPr>
          <p:cNvPr id="247" name="Shape 24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48" name="Shape 2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5</a:t>
            </a:fld>
            <a:endParaRPr>
              <a:solidFill>
                <a:schemeClr val="lt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body" idx="1"/>
          </p:nvPr>
        </p:nvSpPr>
        <p:spPr>
          <a:xfrm>
            <a:off x="311700" y="1152475"/>
            <a:ext cx="8520600" cy="359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FFFFFF"/>
                </a:solidFill>
                <a:latin typeface="Consolas"/>
                <a:ea typeface="Consolas"/>
                <a:cs typeface="Consolas"/>
                <a:sym typeface="Consolas"/>
              </a:rPr>
              <a:t>import tensorflow as tf</a:t>
            </a:r>
            <a:endParaRPr sz="1200">
              <a:solidFill>
                <a:srgbClr val="FFFFFF"/>
              </a:solidFill>
              <a:latin typeface="Consolas"/>
              <a:ea typeface="Consolas"/>
              <a:cs typeface="Consolas"/>
              <a:sym typeface="Consolas"/>
            </a:endParaRPr>
          </a:p>
          <a:p>
            <a:pPr marL="0" lvl="0" indent="0" rtl="0">
              <a:spcBef>
                <a:spcPts val="1600"/>
              </a:spcBef>
              <a:spcAft>
                <a:spcPts val="0"/>
              </a:spcAft>
              <a:buNone/>
            </a:pPr>
            <a:r>
              <a:rPr lang="en" sz="1200">
                <a:solidFill>
                  <a:srgbClr val="FFFFFF"/>
                </a:solidFill>
                <a:latin typeface="Consolas"/>
                <a:ea typeface="Consolas"/>
                <a:cs typeface="Consolas"/>
                <a:sym typeface="Consolas"/>
              </a:rPr>
              <a:t>a = tf.constant(2)</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b = tf.constant(3)</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x = tf.add(a, b)</a:t>
            </a:r>
            <a:endParaRPr sz="1200">
              <a:solidFill>
                <a:srgbClr val="FFFFFF"/>
              </a:solidFill>
              <a:latin typeface="Consolas"/>
              <a:ea typeface="Consolas"/>
              <a:cs typeface="Consolas"/>
              <a:sym typeface="Consolas"/>
            </a:endParaRPr>
          </a:p>
          <a:p>
            <a:pPr marL="0" lvl="0" indent="0" rtl="0">
              <a:spcBef>
                <a:spcPts val="1600"/>
              </a:spcBef>
              <a:spcAft>
                <a:spcPts val="1600"/>
              </a:spcAft>
              <a:buNone/>
            </a:pPr>
            <a:r>
              <a:rPr lang="en" sz="1200">
                <a:solidFill>
                  <a:schemeClr val="dk1"/>
                </a:solidFill>
                <a:highlight>
                  <a:schemeClr val="accent3"/>
                </a:highlight>
                <a:latin typeface="Consolas"/>
                <a:ea typeface="Consolas"/>
                <a:cs typeface="Consolas"/>
                <a:sym typeface="Consolas"/>
              </a:rPr>
              <a:t>writer = tf.summary.FileWriter('./graphs', tf.get_default_graph())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tf.Session() as sess:</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chemeClr val="dk1"/>
                </a:solidFill>
                <a:highlight>
                  <a:schemeClr val="accent3"/>
                </a:highlight>
                <a:latin typeface="Consolas"/>
                <a:ea typeface="Consolas"/>
                <a:cs typeface="Consolas"/>
                <a:sym typeface="Consolas"/>
              </a:rPr>
              <a:t># writer = tf.summary.FileWriter('./graphs', sess.graph) </a:t>
            </a:r>
            <a:br>
              <a:rPr lang="en" sz="1200">
                <a:solidFill>
                  <a:srgbClr val="FFFFFF"/>
                </a:solidFill>
                <a:highlight>
                  <a:schemeClr val="accent3"/>
                </a:highlight>
                <a:latin typeface="Consolas"/>
                <a:ea typeface="Consolas"/>
                <a:cs typeface="Consolas"/>
                <a:sym typeface="Consolas"/>
              </a:rPr>
            </a:br>
            <a:r>
              <a:rPr lang="en" sz="1200">
                <a:solidFill>
                  <a:srgbClr val="FFFFFF"/>
                </a:solidFill>
                <a:highlight>
                  <a:schemeClr val="accent3"/>
                </a:highlight>
                <a:latin typeface="Consolas"/>
                <a:ea typeface="Consolas"/>
                <a:cs typeface="Consolas"/>
                <a:sym typeface="Consolas"/>
              </a:rPr>
              <a:t>	</a:t>
            </a:r>
            <a:r>
              <a:rPr lang="en" sz="1200">
                <a:solidFill>
                  <a:srgbClr val="FFFFFF"/>
                </a:solidFill>
                <a:latin typeface="Consolas"/>
                <a:ea typeface="Consolas"/>
                <a:cs typeface="Consolas"/>
                <a:sym typeface="Consolas"/>
              </a:rPr>
              <a:t>print(sess.run(x))</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writer.close() # close the writer when you’re done using it</a:t>
            </a:r>
            <a:endParaRPr sz="1200">
              <a:solidFill>
                <a:srgbClr val="FFFFFF"/>
              </a:solidFill>
              <a:latin typeface="Consolas"/>
              <a:ea typeface="Consolas"/>
              <a:cs typeface="Consolas"/>
              <a:sym typeface="Consolas"/>
            </a:endParaRPr>
          </a:p>
        </p:txBody>
      </p:sp>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Visualize it with TensorBoard</a:t>
            </a:r>
            <a:endParaRPr b="1">
              <a:latin typeface="Georgia"/>
              <a:ea typeface="Georgia"/>
              <a:cs typeface="Georgia"/>
              <a:sym typeface="Georgia"/>
            </a:endParaRPr>
          </a:p>
        </p:txBody>
      </p:sp>
      <p:sp>
        <p:nvSpPr>
          <p:cNvPr id="145" name="Shape 1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50</a:t>
            </a:fld>
            <a:endParaRPr/>
          </a:p>
        </p:txBody>
      </p:sp>
      <p:sp>
        <p:nvSpPr>
          <p:cNvPr id="146" name="Shape 146"/>
          <p:cNvSpPr txBox="1"/>
          <p:nvPr/>
        </p:nvSpPr>
        <p:spPr>
          <a:xfrm>
            <a:off x="5128500" y="1771000"/>
            <a:ext cx="3577500" cy="575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latin typeface="Times New Roman"/>
                <a:ea typeface="Times New Roman"/>
                <a:cs typeface="Times New Roman"/>
                <a:sym typeface="Times New Roman"/>
              </a:rPr>
              <a:t>Create the summary writer after graph definition and before running your session</a:t>
            </a:r>
            <a:endParaRPr>
              <a:solidFill>
                <a:srgbClr val="FFFFFF"/>
              </a:solidFill>
              <a:latin typeface="Times New Roman"/>
              <a:ea typeface="Times New Roman"/>
              <a:cs typeface="Times New Roman"/>
              <a:sym typeface="Times New Roman"/>
            </a:endParaRPr>
          </a:p>
        </p:txBody>
      </p:sp>
      <p:sp>
        <p:nvSpPr>
          <p:cNvPr id="147" name="Shape 147"/>
          <p:cNvSpPr txBox="1"/>
          <p:nvPr/>
        </p:nvSpPr>
        <p:spPr>
          <a:xfrm>
            <a:off x="5443650" y="3734675"/>
            <a:ext cx="3577500" cy="575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latin typeface="Times New Roman"/>
                <a:ea typeface="Times New Roman"/>
                <a:cs typeface="Times New Roman"/>
                <a:sym typeface="Times New Roman"/>
              </a:rPr>
              <a:t> ‘graphs’ or any location where you want to keep your event files</a:t>
            </a:r>
            <a:endParaRPr>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222801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body" idx="1"/>
          </p:nvPr>
        </p:nvSpPr>
        <p:spPr>
          <a:xfrm>
            <a:off x="311700" y="1152475"/>
            <a:ext cx="8520600" cy="3593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latin typeface="Georgia"/>
                <a:ea typeface="Georgia"/>
                <a:cs typeface="Georgia"/>
                <a:sym typeface="Georgia"/>
              </a:rPr>
              <a:t>Go to terminal, run:</a:t>
            </a:r>
            <a:endParaRPr sz="1400">
              <a:latin typeface="Georgia"/>
              <a:ea typeface="Georgia"/>
              <a:cs typeface="Georgia"/>
              <a:sym typeface="Georgia"/>
            </a:endParaRPr>
          </a:p>
          <a:p>
            <a:pPr marL="0" lvl="0" indent="0">
              <a:spcBef>
                <a:spcPts val="1600"/>
              </a:spcBef>
              <a:spcAft>
                <a:spcPts val="0"/>
              </a:spcAft>
              <a:buNone/>
            </a:pPr>
            <a:r>
              <a:rPr lang="en" sz="1400">
                <a:solidFill>
                  <a:srgbClr val="FFFFFF"/>
                </a:solidFill>
                <a:latin typeface="Consolas"/>
                <a:ea typeface="Consolas"/>
                <a:cs typeface="Consolas"/>
                <a:sym typeface="Consolas"/>
              </a:rPr>
              <a:t>$ python3 [yourprogram].py</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tensorboard --logdir="</a:t>
            </a:r>
            <a:r>
              <a:rPr lang="en" sz="1400">
                <a:solidFill>
                  <a:schemeClr val="dk1"/>
                </a:solidFill>
                <a:latin typeface="Consolas"/>
                <a:ea typeface="Consolas"/>
                <a:cs typeface="Consolas"/>
                <a:sym typeface="Consolas"/>
              </a:rPr>
              <a:t>./graphs</a:t>
            </a:r>
            <a:r>
              <a:rPr lang="en" sz="1400">
                <a:solidFill>
                  <a:srgbClr val="FFFFFF"/>
                </a:solidFill>
                <a:latin typeface="Consolas"/>
                <a:ea typeface="Consolas"/>
                <a:cs typeface="Consolas"/>
                <a:sym typeface="Consolas"/>
              </a:rPr>
              <a:t>" --port 6006</a:t>
            </a:r>
            <a:endParaRPr sz="1400">
              <a:solidFill>
                <a:srgbClr val="FFFFFF"/>
              </a:solidFill>
              <a:latin typeface="Consolas"/>
              <a:ea typeface="Consolas"/>
              <a:cs typeface="Consolas"/>
              <a:sym typeface="Consolas"/>
            </a:endParaRPr>
          </a:p>
          <a:p>
            <a:pPr marL="0" lvl="0" indent="0">
              <a:spcBef>
                <a:spcPts val="1600"/>
              </a:spcBef>
              <a:spcAft>
                <a:spcPts val="0"/>
              </a:spcAft>
              <a:buNone/>
            </a:pPr>
            <a:r>
              <a:rPr lang="en" sz="1400">
                <a:latin typeface="Georgia"/>
                <a:ea typeface="Georgia"/>
                <a:cs typeface="Georgia"/>
                <a:sym typeface="Georgia"/>
              </a:rPr>
              <a:t>Then open your browser and go to</a:t>
            </a:r>
            <a:r>
              <a:rPr lang="en" sz="1400">
                <a:latin typeface="Consolas"/>
                <a:ea typeface="Consolas"/>
                <a:cs typeface="Consolas"/>
                <a:sym typeface="Consolas"/>
              </a:rPr>
              <a:t>: </a:t>
            </a:r>
            <a:r>
              <a:rPr lang="en" sz="1400">
                <a:solidFill>
                  <a:srgbClr val="FFFFFF"/>
                </a:solidFill>
                <a:latin typeface="Consolas"/>
                <a:ea typeface="Consolas"/>
                <a:cs typeface="Consolas"/>
                <a:sym typeface="Consolas"/>
              </a:rPr>
              <a:t>http://localhost:6006/</a:t>
            </a:r>
            <a:endParaRPr sz="1400">
              <a:solidFill>
                <a:srgbClr val="FFFFFF"/>
              </a:solidFill>
              <a:latin typeface="Consolas"/>
              <a:ea typeface="Consolas"/>
              <a:cs typeface="Consolas"/>
              <a:sym typeface="Consolas"/>
            </a:endParaRPr>
          </a:p>
          <a:p>
            <a:pPr marL="0" lvl="0" indent="0" rtl="0">
              <a:spcBef>
                <a:spcPts val="1600"/>
              </a:spcBef>
              <a:spcAft>
                <a:spcPts val="1600"/>
              </a:spcAft>
              <a:buNone/>
            </a:pPr>
            <a:endParaRPr sz="1400">
              <a:latin typeface="Georgia"/>
              <a:ea typeface="Georgia"/>
              <a:cs typeface="Georgia"/>
              <a:sym typeface="Georgia"/>
            </a:endParaRPr>
          </a:p>
        </p:txBody>
      </p:sp>
      <p:sp>
        <p:nvSpPr>
          <p:cNvPr id="153" name="Shape 1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Run it</a:t>
            </a:r>
            <a:endParaRPr b="1">
              <a:latin typeface="Georgia"/>
              <a:ea typeface="Georgia"/>
              <a:cs typeface="Georgia"/>
              <a:sym typeface="Georgia"/>
            </a:endParaRPr>
          </a:p>
        </p:txBody>
      </p:sp>
      <p:sp>
        <p:nvSpPr>
          <p:cNvPr id="154" name="Shape 1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51</a:t>
            </a:fld>
            <a:endParaRPr/>
          </a:p>
        </p:txBody>
      </p:sp>
      <p:sp>
        <p:nvSpPr>
          <p:cNvPr id="155" name="Shape 155"/>
          <p:cNvSpPr txBox="1"/>
          <p:nvPr/>
        </p:nvSpPr>
        <p:spPr>
          <a:xfrm>
            <a:off x="5254800" y="1840975"/>
            <a:ext cx="3577500" cy="575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latin typeface="Times New Roman"/>
                <a:ea typeface="Times New Roman"/>
                <a:cs typeface="Times New Roman"/>
                <a:sym typeface="Times New Roman"/>
              </a:rPr>
              <a:t>6006 or any port you want</a:t>
            </a:r>
            <a:endParaRPr>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534722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52</a:t>
            </a:fld>
            <a:endParaRPr/>
          </a:p>
        </p:txBody>
      </p:sp>
      <p:pic>
        <p:nvPicPr>
          <p:cNvPr id="161" name="Shape 161"/>
          <p:cNvPicPr preferRelativeResize="0"/>
          <p:nvPr/>
        </p:nvPicPr>
        <p:blipFill>
          <a:blip r:embed="rId3">
            <a:alphaModFix/>
          </a:blip>
          <a:stretch>
            <a:fillRect/>
          </a:stretch>
        </p:blipFill>
        <p:spPr>
          <a:xfrm>
            <a:off x="0" y="0"/>
            <a:ext cx="8764418" cy="5143501"/>
          </a:xfrm>
          <a:prstGeom prst="rect">
            <a:avLst/>
          </a:prstGeom>
          <a:noFill/>
          <a:ln>
            <a:noFill/>
          </a:ln>
        </p:spPr>
      </p:pic>
    </p:spTree>
    <p:extLst>
      <p:ext uri="{BB962C8B-B14F-4D97-AF65-F5344CB8AC3E}">
        <p14:creationId xmlns:p14="http://schemas.microsoft.com/office/powerpoint/2010/main" val="2302357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311700" y="1152475"/>
            <a:ext cx="8520600" cy="359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rgbClr val="FFFFFF"/>
                </a:solidFill>
                <a:latin typeface="Consolas"/>
                <a:ea typeface="Consolas"/>
                <a:cs typeface="Consolas"/>
                <a:sym typeface="Consolas"/>
              </a:rPr>
              <a:t>import tensorflow as tf</a:t>
            </a:r>
            <a:endParaRPr sz="1400">
              <a:solidFill>
                <a:srgbClr val="FFFFFF"/>
              </a:solidFill>
              <a:latin typeface="Consolas"/>
              <a:ea typeface="Consolas"/>
              <a:cs typeface="Consolas"/>
              <a:sym typeface="Consolas"/>
            </a:endParaRPr>
          </a:p>
          <a:p>
            <a:pPr marL="0" lvl="0" indent="0" rtl="0">
              <a:spcBef>
                <a:spcPts val="1600"/>
              </a:spcBef>
              <a:spcAft>
                <a:spcPts val="1600"/>
              </a:spcAft>
              <a:buNone/>
            </a:pPr>
            <a:r>
              <a:rPr lang="en" sz="1400">
                <a:solidFill>
                  <a:srgbClr val="FFFFFF"/>
                </a:solidFill>
                <a:latin typeface="Consolas"/>
                <a:ea typeface="Consolas"/>
                <a:cs typeface="Consolas"/>
                <a:sym typeface="Consolas"/>
              </a:rPr>
              <a:t>a = tf.constant(2)</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b = tf.constant(3)</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x = tf.add(a, b)</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writer = tf.summary.FileWriter('./graphs', tf.get_default_graph())</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writer.close()</a:t>
            </a:r>
            <a:endParaRPr sz="1400">
              <a:solidFill>
                <a:srgbClr val="FFFFFF"/>
              </a:solidFill>
              <a:latin typeface="Consolas"/>
              <a:ea typeface="Consolas"/>
              <a:cs typeface="Consolas"/>
              <a:sym typeface="Consolas"/>
            </a:endParaRPr>
          </a:p>
        </p:txBody>
      </p:sp>
      <p:sp>
        <p:nvSpPr>
          <p:cNvPr id="167" name="Shape 1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Visualize it with TensorBoard</a:t>
            </a:r>
            <a:endParaRPr b="1">
              <a:latin typeface="Georgia"/>
              <a:ea typeface="Georgia"/>
              <a:cs typeface="Georgia"/>
              <a:sym typeface="Georgia"/>
            </a:endParaRPr>
          </a:p>
        </p:txBody>
      </p:sp>
      <p:pic>
        <p:nvPicPr>
          <p:cNvPr id="168" name="Shape 168"/>
          <p:cNvPicPr preferRelativeResize="0"/>
          <p:nvPr/>
        </p:nvPicPr>
        <p:blipFill>
          <a:blip r:embed="rId3">
            <a:alphaModFix/>
          </a:blip>
          <a:stretch>
            <a:fillRect/>
          </a:stretch>
        </p:blipFill>
        <p:spPr>
          <a:xfrm>
            <a:off x="2663675" y="3091400"/>
            <a:ext cx="3694700" cy="1290425"/>
          </a:xfrm>
          <a:prstGeom prst="rect">
            <a:avLst/>
          </a:prstGeom>
          <a:noFill/>
          <a:ln>
            <a:noFill/>
          </a:ln>
        </p:spPr>
      </p:pic>
      <p:sp>
        <p:nvSpPr>
          <p:cNvPr id="169" name="Shape 1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53</a:t>
            </a:fld>
            <a:endParaRPr/>
          </a:p>
        </p:txBody>
      </p:sp>
    </p:spTree>
    <p:extLst>
      <p:ext uri="{BB962C8B-B14F-4D97-AF65-F5344CB8AC3E}">
        <p14:creationId xmlns:p14="http://schemas.microsoft.com/office/powerpoint/2010/main" val="452193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body" idx="1"/>
          </p:nvPr>
        </p:nvSpPr>
        <p:spPr>
          <a:xfrm>
            <a:off x="311700" y="1152475"/>
            <a:ext cx="8520600" cy="3593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solidFill>
                  <a:schemeClr val="dk1"/>
                </a:solidFill>
                <a:latin typeface="Consolas"/>
                <a:ea typeface="Consolas"/>
                <a:cs typeface="Consolas"/>
                <a:sym typeface="Consolas"/>
              </a:rPr>
              <a:t>import tensorflow as tf</a:t>
            </a:r>
            <a:endParaRPr sz="1400">
              <a:solidFill>
                <a:schemeClr val="dk1"/>
              </a:solidFill>
              <a:latin typeface="Consolas"/>
              <a:ea typeface="Consolas"/>
              <a:cs typeface="Consolas"/>
              <a:sym typeface="Consolas"/>
            </a:endParaRPr>
          </a:p>
          <a:p>
            <a:pPr marL="0" lvl="0" indent="0">
              <a:spcBef>
                <a:spcPts val="1600"/>
              </a:spcBef>
              <a:spcAft>
                <a:spcPts val="0"/>
              </a:spcAft>
              <a:buNone/>
            </a:pPr>
            <a:r>
              <a:rPr lang="en" sz="1400">
                <a:solidFill>
                  <a:schemeClr val="dk1"/>
                </a:solidFill>
                <a:latin typeface="Consolas"/>
                <a:ea typeface="Consolas"/>
                <a:cs typeface="Consolas"/>
                <a:sym typeface="Consolas"/>
              </a:rPr>
              <a:t>a = tf.constant(2)</a:t>
            </a:r>
            <a:br>
              <a:rPr lang="en" sz="1400">
                <a:solidFill>
                  <a:schemeClr val="dk1"/>
                </a:solidFill>
                <a:latin typeface="Consolas"/>
                <a:ea typeface="Consolas"/>
                <a:cs typeface="Consolas"/>
                <a:sym typeface="Consolas"/>
              </a:rPr>
            </a:br>
            <a:r>
              <a:rPr lang="en" sz="1400">
                <a:solidFill>
                  <a:schemeClr val="dk1"/>
                </a:solidFill>
                <a:latin typeface="Consolas"/>
                <a:ea typeface="Consolas"/>
                <a:cs typeface="Consolas"/>
                <a:sym typeface="Consolas"/>
              </a:rPr>
              <a:t>b = tf.constant(3)</a:t>
            </a:r>
            <a:br>
              <a:rPr lang="en" sz="1400">
                <a:solidFill>
                  <a:schemeClr val="dk1"/>
                </a:solidFill>
                <a:latin typeface="Consolas"/>
                <a:ea typeface="Consolas"/>
                <a:cs typeface="Consolas"/>
                <a:sym typeface="Consolas"/>
              </a:rPr>
            </a:br>
            <a:r>
              <a:rPr lang="en" sz="1400">
                <a:solidFill>
                  <a:schemeClr val="dk1"/>
                </a:solidFill>
                <a:latin typeface="Consolas"/>
                <a:ea typeface="Consolas"/>
                <a:cs typeface="Consolas"/>
                <a:sym typeface="Consolas"/>
              </a:rPr>
              <a:t>x = tf.add(a, b)</a:t>
            </a:r>
            <a:br>
              <a:rPr lang="en" sz="1400">
                <a:solidFill>
                  <a:schemeClr val="dk1"/>
                </a:solidFill>
                <a:latin typeface="Consolas"/>
                <a:ea typeface="Consolas"/>
                <a:cs typeface="Consolas"/>
                <a:sym typeface="Consolas"/>
              </a:rPr>
            </a:br>
            <a:r>
              <a:rPr lang="en" sz="1400">
                <a:solidFill>
                  <a:schemeClr val="dk1"/>
                </a:solidFill>
                <a:latin typeface="Consolas"/>
                <a:ea typeface="Consolas"/>
                <a:cs typeface="Consolas"/>
                <a:sym typeface="Consolas"/>
              </a:rPr>
              <a:t>writer = tf.summary.FileWriter('./graphs', tf.get_default_graph())</a:t>
            </a:r>
            <a:br>
              <a:rPr lang="en" sz="1400">
                <a:solidFill>
                  <a:schemeClr val="dk1"/>
                </a:solidFill>
                <a:latin typeface="Consolas"/>
                <a:ea typeface="Consolas"/>
                <a:cs typeface="Consolas"/>
                <a:sym typeface="Consolas"/>
              </a:rPr>
            </a:br>
            <a:r>
              <a:rPr lang="en" sz="1400">
                <a:solidFill>
                  <a:schemeClr val="dk1"/>
                </a:solidFill>
                <a:latin typeface="Consolas"/>
                <a:ea typeface="Consolas"/>
                <a:cs typeface="Consolas"/>
                <a:sym typeface="Consolas"/>
              </a:rPr>
              <a:t>writer.close()</a:t>
            </a:r>
            <a:endParaRPr sz="1400">
              <a:solidFill>
                <a:schemeClr val="dk1"/>
              </a:solidFill>
              <a:latin typeface="Consolas"/>
              <a:ea typeface="Consolas"/>
              <a:cs typeface="Consolas"/>
              <a:sym typeface="Consolas"/>
            </a:endParaRPr>
          </a:p>
          <a:p>
            <a:pPr marL="0" lvl="0" indent="0" rtl="0">
              <a:spcBef>
                <a:spcPts val="1600"/>
              </a:spcBef>
              <a:spcAft>
                <a:spcPts val="1600"/>
              </a:spcAft>
              <a:buNone/>
            </a:pPr>
            <a:endParaRPr sz="1400">
              <a:solidFill>
                <a:srgbClr val="FFFFFF"/>
              </a:solidFill>
              <a:latin typeface="Consolas"/>
              <a:ea typeface="Consolas"/>
              <a:cs typeface="Consolas"/>
              <a:sym typeface="Consolas"/>
            </a:endParaRPr>
          </a:p>
        </p:txBody>
      </p:sp>
      <p:sp>
        <p:nvSpPr>
          <p:cNvPr id="175" name="Shape 1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Visualize it with TensorBoard</a:t>
            </a:r>
            <a:endParaRPr b="1">
              <a:latin typeface="Georgia"/>
              <a:ea typeface="Georgia"/>
              <a:cs typeface="Georgia"/>
              <a:sym typeface="Georgia"/>
            </a:endParaRPr>
          </a:p>
        </p:txBody>
      </p:sp>
      <p:sp>
        <p:nvSpPr>
          <p:cNvPr id="176" name="Shape 176"/>
          <p:cNvSpPr txBox="1"/>
          <p:nvPr/>
        </p:nvSpPr>
        <p:spPr>
          <a:xfrm>
            <a:off x="2601600" y="4338625"/>
            <a:ext cx="5103600" cy="657238"/>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u="sng" dirty="0">
                <a:solidFill>
                  <a:srgbClr val="FFFFFF"/>
                </a:solidFill>
                <a:latin typeface="Times New Roman"/>
                <a:ea typeface="Times New Roman"/>
                <a:cs typeface="Times New Roman"/>
                <a:sym typeface="Times New Roman"/>
              </a:rPr>
              <a:t>Question</a:t>
            </a:r>
            <a:r>
              <a:rPr lang="en" dirty="0">
                <a:solidFill>
                  <a:srgbClr val="FFFFFF"/>
                </a:solidFill>
                <a:latin typeface="Times New Roman"/>
                <a:ea typeface="Times New Roman"/>
                <a:cs typeface="Times New Roman"/>
                <a:sym typeface="Times New Roman"/>
              </a:rPr>
              <a:t>:</a:t>
            </a:r>
            <a:endParaRPr dirty="0">
              <a:solidFill>
                <a:srgbClr val="FFFFFF"/>
              </a:solidFill>
              <a:latin typeface="Times New Roman"/>
              <a:ea typeface="Times New Roman"/>
              <a:cs typeface="Times New Roman"/>
              <a:sym typeface="Times New Roman"/>
            </a:endParaRPr>
          </a:p>
          <a:p>
            <a:pPr marL="0" lvl="0" indent="0" rtl="0">
              <a:spcBef>
                <a:spcPts val="0"/>
              </a:spcBef>
              <a:spcAft>
                <a:spcPts val="0"/>
              </a:spcAft>
              <a:buNone/>
            </a:pPr>
            <a:r>
              <a:rPr lang="en" dirty="0">
                <a:solidFill>
                  <a:srgbClr val="FFFFFF"/>
                </a:solidFill>
                <a:latin typeface="Times New Roman"/>
                <a:ea typeface="Times New Roman"/>
                <a:cs typeface="Times New Roman"/>
                <a:sym typeface="Times New Roman"/>
              </a:rPr>
              <a:t>How to change Const, Const_1 to the names we give the variables?</a:t>
            </a:r>
            <a:endParaRPr dirty="0">
              <a:solidFill>
                <a:srgbClr val="FFFFFF"/>
              </a:solidFill>
              <a:latin typeface="Times New Roman"/>
              <a:ea typeface="Times New Roman"/>
              <a:cs typeface="Times New Roman"/>
              <a:sym typeface="Times New Roman"/>
            </a:endParaRPr>
          </a:p>
        </p:txBody>
      </p:sp>
      <p:sp>
        <p:nvSpPr>
          <p:cNvPr id="177" name="Shape 1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54</a:t>
            </a:fld>
            <a:endParaRPr/>
          </a:p>
        </p:txBody>
      </p:sp>
      <p:pic>
        <p:nvPicPr>
          <p:cNvPr id="178" name="Shape 178"/>
          <p:cNvPicPr preferRelativeResize="0"/>
          <p:nvPr/>
        </p:nvPicPr>
        <p:blipFill>
          <a:blip r:embed="rId3">
            <a:alphaModFix/>
          </a:blip>
          <a:stretch>
            <a:fillRect/>
          </a:stretch>
        </p:blipFill>
        <p:spPr>
          <a:xfrm>
            <a:off x="2663675" y="3091400"/>
            <a:ext cx="3694700" cy="1290425"/>
          </a:xfrm>
          <a:prstGeom prst="rect">
            <a:avLst/>
          </a:prstGeom>
          <a:noFill/>
          <a:ln>
            <a:noFill/>
          </a:ln>
        </p:spPr>
      </p:pic>
    </p:spTree>
    <p:extLst>
      <p:ext uri="{BB962C8B-B14F-4D97-AF65-F5344CB8AC3E}">
        <p14:creationId xmlns:p14="http://schemas.microsoft.com/office/powerpoint/2010/main" val="25831667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311700" y="1152475"/>
            <a:ext cx="8520600" cy="359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dirty="0">
                <a:solidFill>
                  <a:srgbClr val="FFFFFF"/>
                </a:solidFill>
                <a:latin typeface="Consolas"/>
                <a:ea typeface="Consolas"/>
                <a:cs typeface="Consolas"/>
                <a:sym typeface="Consolas"/>
              </a:rPr>
              <a:t>import tensorflow as tf</a:t>
            </a:r>
            <a:endParaRPr sz="1400" dirty="0">
              <a:solidFill>
                <a:srgbClr val="FFFFFF"/>
              </a:solidFill>
              <a:latin typeface="Consolas"/>
              <a:ea typeface="Consolas"/>
              <a:cs typeface="Consolas"/>
              <a:sym typeface="Consolas"/>
            </a:endParaRPr>
          </a:p>
          <a:p>
            <a:pPr marL="0" lvl="0" indent="0">
              <a:spcBef>
                <a:spcPts val="1600"/>
              </a:spcBef>
              <a:spcAft>
                <a:spcPts val="0"/>
              </a:spcAft>
              <a:buNone/>
            </a:pPr>
            <a:r>
              <a:rPr lang="en" sz="1400" dirty="0">
                <a:solidFill>
                  <a:srgbClr val="FFFFFF"/>
                </a:solidFill>
                <a:latin typeface="Consolas"/>
                <a:ea typeface="Consolas"/>
                <a:cs typeface="Consolas"/>
                <a:sym typeface="Consolas"/>
              </a:rPr>
              <a:t>a = tf.constant(2, </a:t>
            </a:r>
            <a:r>
              <a:rPr lang="en" sz="1400" b="1" dirty="0">
                <a:solidFill>
                  <a:srgbClr val="FFFFFF"/>
                </a:solidFill>
                <a:highlight>
                  <a:schemeClr val="accent3"/>
                </a:highlight>
                <a:latin typeface="Consolas"/>
                <a:ea typeface="Consolas"/>
                <a:cs typeface="Consolas"/>
                <a:sym typeface="Consolas"/>
              </a:rPr>
              <a:t>name=</a:t>
            </a:r>
            <a:r>
              <a:rPr lang="en" sz="1400" dirty="0">
                <a:solidFill>
                  <a:schemeClr val="dk1"/>
                </a:solidFill>
                <a:highlight>
                  <a:schemeClr val="accent3"/>
                </a:highlight>
                <a:latin typeface="Consolas"/>
                <a:ea typeface="Consolas"/>
                <a:cs typeface="Consolas"/>
                <a:sym typeface="Consolas"/>
              </a:rPr>
              <a:t>'</a:t>
            </a:r>
            <a:r>
              <a:rPr lang="en" sz="1400" b="1" dirty="0">
                <a:solidFill>
                  <a:srgbClr val="FFFFFF"/>
                </a:solidFill>
                <a:highlight>
                  <a:schemeClr val="accent3"/>
                </a:highlight>
                <a:latin typeface="Consolas"/>
                <a:ea typeface="Consolas"/>
                <a:cs typeface="Consolas"/>
                <a:sym typeface="Consolas"/>
              </a:rPr>
              <a:t>a</a:t>
            </a:r>
            <a:r>
              <a:rPr lang="en" sz="1400" dirty="0">
                <a:solidFill>
                  <a:schemeClr val="dk1"/>
                </a:solidFill>
                <a:highlight>
                  <a:schemeClr val="accent3"/>
                </a:highlight>
                <a:latin typeface="Consolas"/>
                <a:ea typeface="Consolas"/>
                <a:cs typeface="Consolas"/>
                <a:sym typeface="Consolas"/>
              </a:rPr>
              <a:t>'</a:t>
            </a:r>
            <a:r>
              <a:rPr lang="en" sz="1400" dirty="0">
                <a:solidFill>
                  <a:srgbClr val="FFFFFF"/>
                </a:solidFill>
                <a:latin typeface="Consolas"/>
                <a:ea typeface="Consolas"/>
                <a:cs typeface="Consolas"/>
                <a:sym typeface="Consolas"/>
              </a:rPr>
              <a:t>)</a:t>
            </a:r>
            <a:br>
              <a:rPr lang="en" sz="1400" dirty="0">
                <a:solidFill>
                  <a:srgbClr val="FFFFFF"/>
                </a:solidFill>
                <a:latin typeface="Consolas"/>
                <a:ea typeface="Consolas"/>
                <a:cs typeface="Consolas"/>
                <a:sym typeface="Consolas"/>
              </a:rPr>
            </a:br>
            <a:r>
              <a:rPr lang="en" sz="1400" dirty="0">
                <a:solidFill>
                  <a:srgbClr val="FFFFFF"/>
                </a:solidFill>
                <a:latin typeface="Consolas"/>
                <a:ea typeface="Consolas"/>
                <a:cs typeface="Consolas"/>
                <a:sym typeface="Consolas"/>
              </a:rPr>
              <a:t>b = tf.constant(3, </a:t>
            </a:r>
            <a:r>
              <a:rPr lang="en" sz="1400" b="1" dirty="0">
                <a:solidFill>
                  <a:srgbClr val="FFFFFF"/>
                </a:solidFill>
                <a:highlight>
                  <a:schemeClr val="accent3"/>
                </a:highlight>
                <a:latin typeface="Consolas"/>
                <a:ea typeface="Consolas"/>
                <a:cs typeface="Consolas"/>
                <a:sym typeface="Consolas"/>
              </a:rPr>
              <a:t>name=</a:t>
            </a:r>
            <a:r>
              <a:rPr lang="en" sz="1400" dirty="0">
                <a:solidFill>
                  <a:schemeClr val="dk1"/>
                </a:solidFill>
                <a:highlight>
                  <a:schemeClr val="accent3"/>
                </a:highlight>
                <a:latin typeface="Consolas"/>
                <a:ea typeface="Consolas"/>
                <a:cs typeface="Consolas"/>
                <a:sym typeface="Consolas"/>
              </a:rPr>
              <a:t>'</a:t>
            </a:r>
            <a:r>
              <a:rPr lang="en" sz="1400" b="1" dirty="0">
                <a:solidFill>
                  <a:srgbClr val="FFFFFF"/>
                </a:solidFill>
                <a:highlight>
                  <a:schemeClr val="accent3"/>
                </a:highlight>
                <a:latin typeface="Consolas"/>
                <a:ea typeface="Consolas"/>
                <a:cs typeface="Consolas"/>
                <a:sym typeface="Consolas"/>
              </a:rPr>
              <a:t>b</a:t>
            </a:r>
            <a:r>
              <a:rPr lang="en" sz="1400" dirty="0">
                <a:solidFill>
                  <a:schemeClr val="dk1"/>
                </a:solidFill>
                <a:highlight>
                  <a:schemeClr val="accent3"/>
                </a:highlight>
                <a:latin typeface="Consolas"/>
                <a:ea typeface="Consolas"/>
                <a:cs typeface="Consolas"/>
                <a:sym typeface="Consolas"/>
              </a:rPr>
              <a:t>'</a:t>
            </a:r>
            <a:r>
              <a:rPr lang="en" sz="1400" dirty="0">
                <a:solidFill>
                  <a:srgbClr val="FFFFFF"/>
                </a:solidFill>
                <a:latin typeface="Consolas"/>
                <a:ea typeface="Consolas"/>
                <a:cs typeface="Consolas"/>
                <a:sym typeface="Consolas"/>
              </a:rPr>
              <a:t>)</a:t>
            </a:r>
            <a:br>
              <a:rPr lang="en" sz="1400" dirty="0">
                <a:solidFill>
                  <a:srgbClr val="FFFFFF"/>
                </a:solidFill>
                <a:latin typeface="Consolas"/>
                <a:ea typeface="Consolas"/>
                <a:cs typeface="Consolas"/>
                <a:sym typeface="Consolas"/>
              </a:rPr>
            </a:br>
            <a:r>
              <a:rPr lang="en" sz="1400" dirty="0">
                <a:solidFill>
                  <a:srgbClr val="FFFFFF"/>
                </a:solidFill>
                <a:latin typeface="Consolas"/>
                <a:ea typeface="Consolas"/>
                <a:cs typeface="Consolas"/>
                <a:sym typeface="Consolas"/>
              </a:rPr>
              <a:t>x = tf.add(a, b, </a:t>
            </a:r>
            <a:r>
              <a:rPr lang="en" sz="1400" b="1" dirty="0">
                <a:solidFill>
                  <a:srgbClr val="FFFFFF"/>
                </a:solidFill>
                <a:highlight>
                  <a:schemeClr val="accent3"/>
                </a:highlight>
                <a:latin typeface="Consolas"/>
                <a:ea typeface="Consolas"/>
                <a:cs typeface="Consolas"/>
                <a:sym typeface="Consolas"/>
              </a:rPr>
              <a:t>name=</a:t>
            </a:r>
            <a:r>
              <a:rPr lang="en" sz="1400" dirty="0">
                <a:solidFill>
                  <a:schemeClr val="dk1"/>
                </a:solidFill>
                <a:highlight>
                  <a:schemeClr val="accent3"/>
                </a:highlight>
                <a:latin typeface="Consolas"/>
                <a:ea typeface="Consolas"/>
                <a:cs typeface="Consolas"/>
                <a:sym typeface="Consolas"/>
              </a:rPr>
              <a:t>'</a:t>
            </a:r>
            <a:r>
              <a:rPr lang="en" sz="1400" b="1" dirty="0">
                <a:solidFill>
                  <a:srgbClr val="FFFFFF"/>
                </a:solidFill>
                <a:highlight>
                  <a:schemeClr val="accent3"/>
                </a:highlight>
                <a:latin typeface="Consolas"/>
                <a:ea typeface="Consolas"/>
                <a:cs typeface="Consolas"/>
                <a:sym typeface="Consolas"/>
              </a:rPr>
              <a:t>add</a:t>
            </a:r>
            <a:r>
              <a:rPr lang="en" sz="1400" dirty="0">
                <a:solidFill>
                  <a:schemeClr val="dk1"/>
                </a:solidFill>
                <a:highlight>
                  <a:schemeClr val="accent3"/>
                </a:highlight>
                <a:latin typeface="Consolas"/>
                <a:ea typeface="Consolas"/>
                <a:cs typeface="Consolas"/>
                <a:sym typeface="Consolas"/>
              </a:rPr>
              <a:t>'</a:t>
            </a:r>
            <a:r>
              <a:rPr lang="en" sz="1400" dirty="0">
                <a:solidFill>
                  <a:srgbClr val="FFFFFF"/>
                </a:solidFill>
                <a:latin typeface="Consolas"/>
                <a:ea typeface="Consolas"/>
                <a:cs typeface="Consolas"/>
                <a:sym typeface="Consolas"/>
              </a:rPr>
              <a:t>)</a:t>
            </a:r>
            <a:endParaRPr sz="1400" dirty="0">
              <a:solidFill>
                <a:srgbClr val="FFFFFF"/>
              </a:solidFill>
              <a:latin typeface="Consolas"/>
              <a:ea typeface="Consolas"/>
              <a:cs typeface="Consolas"/>
              <a:sym typeface="Consolas"/>
            </a:endParaRPr>
          </a:p>
          <a:p>
            <a:pPr marL="0" lvl="0" indent="0" rtl="0">
              <a:spcBef>
                <a:spcPts val="1600"/>
              </a:spcBef>
              <a:spcAft>
                <a:spcPts val="1600"/>
              </a:spcAft>
              <a:buNone/>
            </a:pPr>
            <a:r>
              <a:rPr lang="en" sz="1400" dirty="0">
                <a:solidFill>
                  <a:srgbClr val="FFFFFF"/>
                </a:solidFill>
                <a:latin typeface="Consolas"/>
                <a:ea typeface="Consolas"/>
                <a:cs typeface="Consolas"/>
                <a:sym typeface="Consolas"/>
              </a:rPr>
              <a:t>writer = tf.summary.FileWriter('./graphs', tf.get_default_graph())</a:t>
            </a:r>
            <a:br>
              <a:rPr lang="en" sz="1400" dirty="0">
                <a:solidFill>
                  <a:srgbClr val="FFFFFF"/>
                </a:solidFill>
                <a:latin typeface="Consolas"/>
                <a:ea typeface="Consolas"/>
                <a:cs typeface="Consolas"/>
                <a:sym typeface="Consolas"/>
              </a:rPr>
            </a:br>
            <a:r>
              <a:rPr lang="en" sz="1400" dirty="0">
                <a:solidFill>
                  <a:srgbClr val="FFFFFF"/>
                </a:solidFill>
                <a:latin typeface="Consolas"/>
                <a:ea typeface="Consolas"/>
                <a:cs typeface="Consolas"/>
                <a:sym typeface="Consolas"/>
              </a:rPr>
              <a:t>with tf.Session() as sess:</a:t>
            </a:r>
            <a:br>
              <a:rPr lang="en" sz="1400" dirty="0">
                <a:solidFill>
                  <a:srgbClr val="FFFFFF"/>
                </a:solidFill>
                <a:latin typeface="Consolas"/>
                <a:ea typeface="Consolas"/>
                <a:cs typeface="Consolas"/>
                <a:sym typeface="Consolas"/>
              </a:rPr>
            </a:br>
            <a:r>
              <a:rPr lang="en" sz="1400" dirty="0">
                <a:solidFill>
                  <a:srgbClr val="FFFFFF"/>
                </a:solidFill>
                <a:latin typeface="Consolas"/>
                <a:ea typeface="Consolas"/>
                <a:cs typeface="Consolas"/>
                <a:sym typeface="Consolas"/>
              </a:rPr>
              <a:t>	print(sess.run(x)) # &gt;&gt; 5</a:t>
            </a:r>
            <a:endParaRPr sz="1400" dirty="0">
              <a:solidFill>
                <a:srgbClr val="FFFFFF"/>
              </a:solidFill>
              <a:latin typeface="Consolas"/>
              <a:ea typeface="Consolas"/>
              <a:cs typeface="Consolas"/>
              <a:sym typeface="Consolas"/>
            </a:endParaRPr>
          </a:p>
        </p:txBody>
      </p:sp>
      <p:sp>
        <p:nvSpPr>
          <p:cNvPr id="184" name="Shape 1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Explicitly name them</a:t>
            </a:r>
            <a:endParaRPr b="1">
              <a:latin typeface="Georgia"/>
              <a:ea typeface="Georgia"/>
              <a:cs typeface="Georgia"/>
              <a:sym typeface="Georgia"/>
            </a:endParaRPr>
          </a:p>
        </p:txBody>
      </p:sp>
      <p:sp>
        <p:nvSpPr>
          <p:cNvPr id="185" name="Shape 1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55</a:t>
            </a:fld>
            <a:endParaRPr/>
          </a:p>
        </p:txBody>
      </p:sp>
    </p:spTree>
    <p:extLst>
      <p:ext uri="{BB962C8B-B14F-4D97-AF65-F5344CB8AC3E}">
        <p14:creationId xmlns:p14="http://schemas.microsoft.com/office/powerpoint/2010/main" val="36904432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311700" y="1152475"/>
            <a:ext cx="8520600" cy="3593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solidFill>
                  <a:schemeClr val="dk1"/>
                </a:solidFill>
                <a:latin typeface="Consolas"/>
                <a:ea typeface="Consolas"/>
                <a:cs typeface="Consolas"/>
                <a:sym typeface="Consolas"/>
              </a:rPr>
              <a:t>import tensorflow as tf</a:t>
            </a:r>
            <a:endParaRPr sz="1400">
              <a:solidFill>
                <a:schemeClr val="dk1"/>
              </a:solidFill>
              <a:latin typeface="Consolas"/>
              <a:ea typeface="Consolas"/>
              <a:cs typeface="Consolas"/>
              <a:sym typeface="Consolas"/>
            </a:endParaRPr>
          </a:p>
          <a:p>
            <a:pPr marL="0" lvl="0" indent="0">
              <a:spcBef>
                <a:spcPts val="1600"/>
              </a:spcBef>
              <a:spcAft>
                <a:spcPts val="0"/>
              </a:spcAft>
              <a:buNone/>
            </a:pPr>
            <a:r>
              <a:rPr lang="en" sz="1400">
                <a:solidFill>
                  <a:schemeClr val="dk1"/>
                </a:solidFill>
                <a:latin typeface="Consolas"/>
                <a:ea typeface="Consolas"/>
                <a:cs typeface="Consolas"/>
                <a:sym typeface="Consolas"/>
              </a:rPr>
              <a:t>a = tf.constant(2, </a:t>
            </a:r>
            <a:r>
              <a:rPr lang="en" sz="1400" b="1">
                <a:solidFill>
                  <a:schemeClr val="dk1"/>
                </a:solidFill>
                <a:highlight>
                  <a:schemeClr val="accent3"/>
                </a:highlight>
                <a:latin typeface="Consolas"/>
                <a:ea typeface="Consolas"/>
                <a:cs typeface="Consolas"/>
                <a:sym typeface="Consolas"/>
              </a:rPr>
              <a:t>name=</a:t>
            </a:r>
            <a:r>
              <a:rPr lang="en" sz="1400">
                <a:solidFill>
                  <a:schemeClr val="dk1"/>
                </a:solidFill>
                <a:highlight>
                  <a:schemeClr val="accent3"/>
                </a:highlight>
                <a:latin typeface="Consolas"/>
                <a:ea typeface="Consolas"/>
                <a:cs typeface="Consolas"/>
                <a:sym typeface="Consolas"/>
              </a:rPr>
              <a:t>'</a:t>
            </a:r>
            <a:r>
              <a:rPr lang="en" sz="1400" b="1">
                <a:solidFill>
                  <a:schemeClr val="dk1"/>
                </a:solidFill>
                <a:highlight>
                  <a:schemeClr val="accent3"/>
                </a:highlight>
                <a:latin typeface="Consolas"/>
                <a:ea typeface="Consolas"/>
                <a:cs typeface="Consolas"/>
                <a:sym typeface="Consolas"/>
              </a:rPr>
              <a:t>a</a:t>
            </a:r>
            <a:r>
              <a:rPr lang="en" sz="1400">
                <a:solidFill>
                  <a:schemeClr val="dk1"/>
                </a:solidFill>
                <a:highlight>
                  <a:schemeClr val="accent3"/>
                </a:highlight>
                <a:latin typeface="Consolas"/>
                <a:ea typeface="Consolas"/>
                <a:cs typeface="Consolas"/>
                <a:sym typeface="Consolas"/>
              </a:rPr>
              <a:t>'</a:t>
            </a:r>
            <a:r>
              <a:rPr lang="en" sz="1400">
                <a:solidFill>
                  <a:schemeClr val="dk1"/>
                </a:solidFill>
                <a:latin typeface="Consolas"/>
                <a:ea typeface="Consolas"/>
                <a:cs typeface="Consolas"/>
                <a:sym typeface="Consolas"/>
              </a:rPr>
              <a:t>)</a:t>
            </a:r>
            <a:br>
              <a:rPr lang="en" sz="1400">
                <a:solidFill>
                  <a:schemeClr val="dk1"/>
                </a:solidFill>
                <a:latin typeface="Consolas"/>
                <a:ea typeface="Consolas"/>
                <a:cs typeface="Consolas"/>
                <a:sym typeface="Consolas"/>
              </a:rPr>
            </a:br>
            <a:r>
              <a:rPr lang="en" sz="1400">
                <a:solidFill>
                  <a:schemeClr val="dk1"/>
                </a:solidFill>
                <a:latin typeface="Consolas"/>
                <a:ea typeface="Consolas"/>
                <a:cs typeface="Consolas"/>
                <a:sym typeface="Consolas"/>
              </a:rPr>
              <a:t>b = tf.constant(3, </a:t>
            </a:r>
            <a:r>
              <a:rPr lang="en" sz="1400" b="1">
                <a:solidFill>
                  <a:schemeClr val="dk1"/>
                </a:solidFill>
                <a:highlight>
                  <a:schemeClr val="accent3"/>
                </a:highlight>
                <a:latin typeface="Consolas"/>
                <a:ea typeface="Consolas"/>
                <a:cs typeface="Consolas"/>
                <a:sym typeface="Consolas"/>
              </a:rPr>
              <a:t>name=</a:t>
            </a:r>
            <a:r>
              <a:rPr lang="en" sz="1400">
                <a:solidFill>
                  <a:schemeClr val="dk1"/>
                </a:solidFill>
                <a:highlight>
                  <a:schemeClr val="accent3"/>
                </a:highlight>
                <a:latin typeface="Consolas"/>
                <a:ea typeface="Consolas"/>
                <a:cs typeface="Consolas"/>
                <a:sym typeface="Consolas"/>
              </a:rPr>
              <a:t>'</a:t>
            </a:r>
            <a:r>
              <a:rPr lang="en" sz="1400" b="1">
                <a:solidFill>
                  <a:schemeClr val="dk1"/>
                </a:solidFill>
                <a:highlight>
                  <a:schemeClr val="accent3"/>
                </a:highlight>
                <a:latin typeface="Consolas"/>
                <a:ea typeface="Consolas"/>
                <a:cs typeface="Consolas"/>
                <a:sym typeface="Consolas"/>
              </a:rPr>
              <a:t>b</a:t>
            </a:r>
            <a:r>
              <a:rPr lang="en" sz="1400">
                <a:solidFill>
                  <a:schemeClr val="dk1"/>
                </a:solidFill>
                <a:highlight>
                  <a:schemeClr val="accent3"/>
                </a:highlight>
                <a:latin typeface="Consolas"/>
                <a:ea typeface="Consolas"/>
                <a:cs typeface="Consolas"/>
                <a:sym typeface="Consolas"/>
              </a:rPr>
              <a:t>'</a:t>
            </a:r>
            <a:r>
              <a:rPr lang="en" sz="1400">
                <a:solidFill>
                  <a:schemeClr val="dk1"/>
                </a:solidFill>
                <a:latin typeface="Consolas"/>
                <a:ea typeface="Consolas"/>
                <a:cs typeface="Consolas"/>
                <a:sym typeface="Consolas"/>
              </a:rPr>
              <a:t>)</a:t>
            </a:r>
            <a:br>
              <a:rPr lang="en" sz="1400">
                <a:solidFill>
                  <a:schemeClr val="dk1"/>
                </a:solidFill>
                <a:latin typeface="Consolas"/>
                <a:ea typeface="Consolas"/>
                <a:cs typeface="Consolas"/>
                <a:sym typeface="Consolas"/>
              </a:rPr>
            </a:br>
            <a:r>
              <a:rPr lang="en" sz="1400">
                <a:solidFill>
                  <a:schemeClr val="dk1"/>
                </a:solidFill>
                <a:latin typeface="Consolas"/>
                <a:ea typeface="Consolas"/>
                <a:cs typeface="Consolas"/>
                <a:sym typeface="Consolas"/>
              </a:rPr>
              <a:t>x = tf.add(a, b, </a:t>
            </a:r>
            <a:r>
              <a:rPr lang="en" sz="1400" b="1">
                <a:solidFill>
                  <a:schemeClr val="dk1"/>
                </a:solidFill>
                <a:highlight>
                  <a:schemeClr val="accent3"/>
                </a:highlight>
                <a:latin typeface="Consolas"/>
                <a:ea typeface="Consolas"/>
                <a:cs typeface="Consolas"/>
                <a:sym typeface="Consolas"/>
              </a:rPr>
              <a:t>name=</a:t>
            </a:r>
            <a:r>
              <a:rPr lang="en" sz="1400">
                <a:solidFill>
                  <a:schemeClr val="dk1"/>
                </a:solidFill>
                <a:highlight>
                  <a:schemeClr val="accent3"/>
                </a:highlight>
                <a:latin typeface="Consolas"/>
                <a:ea typeface="Consolas"/>
                <a:cs typeface="Consolas"/>
                <a:sym typeface="Consolas"/>
              </a:rPr>
              <a:t>'</a:t>
            </a:r>
            <a:r>
              <a:rPr lang="en" sz="1400" b="1">
                <a:solidFill>
                  <a:schemeClr val="dk1"/>
                </a:solidFill>
                <a:highlight>
                  <a:schemeClr val="accent3"/>
                </a:highlight>
                <a:latin typeface="Consolas"/>
                <a:ea typeface="Consolas"/>
                <a:cs typeface="Consolas"/>
                <a:sym typeface="Consolas"/>
              </a:rPr>
              <a:t>add</a:t>
            </a:r>
            <a:r>
              <a:rPr lang="en" sz="1400">
                <a:solidFill>
                  <a:schemeClr val="dk1"/>
                </a:solidFill>
                <a:highlight>
                  <a:schemeClr val="accent3"/>
                </a:highlight>
                <a:latin typeface="Consolas"/>
                <a:ea typeface="Consolas"/>
                <a:cs typeface="Consolas"/>
                <a:sym typeface="Consolas"/>
              </a:rPr>
              <a:t>'</a:t>
            </a:r>
            <a:r>
              <a:rPr lang="en"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marL="0" lvl="0" indent="0">
              <a:spcBef>
                <a:spcPts val="1600"/>
              </a:spcBef>
              <a:spcAft>
                <a:spcPts val="0"/>
              </a:spcAft>
              <a:buNone/>
            </a:pPr>
            <a:r>
              <a:rPr lang="en" sz="1400">
                <a:solidFill>
                  <a:schemeClr val="dk1"/>
                </a:solidFill>
                <a:latin typeface="Consolas"/>
                <a:ea typeface="Consolas"/>
                <a:cs typeface="Consolas"/>
                <a:sym typeface="Consolas"/>
              </a:rPr>
              <a:t>writer = tf.summary.FileWriter('./graphs', tf.get_default_graph())</a:t>
            </a:r>
            <a:br>
              <a:rPr lang="en" sz="1400">
                <a:solidFill>
                  <a:schemeClr val="dk1"/>
                </a:solidFill>
                <a:latin typeface="Consolas"/>
                <a:ea typeface="Consolas"/>
                <a:cs typeface="Consolas"/>
                <a:sym typeface="Consolas"/>
              </a:rPr>
            </a:br>
            <a:r>
              <a:rPr lang="en" sz="1400">
                <a:solidFill>
                  <a:schemeClr val="dk1"/>
                </a:solidFill>
                <a:latin typeface="Consolas"/>
                <a:ea typeface="Consolas"/>
                <a:cs typeface="Consolas"/>
                <a:sym typeface="Consolas"/>
              </a:rPr>
              <a:t>with tf.Session() as sess:</a:t>
            </a:r>
            <a:br>
              <a:rPr lang="en" sz="1400">
                <a:solidFill>
                  <a:schemeClr val="dk1"/>
                </a:solidFill>
                <a:latin typeface="Consolas"/>
                <a:ea typeface="Consolas"/>
                <a:cs typeface="Consolas"/>
                <a:sym typeface="Consolas"/>
              </a:rPr>
            </a:br>
            <a:r>
              <a:rPr lang="en" sz="1400">
                <a:solidFill>
                  <a:schemeClr val="dk1"/>
                </a:solidFill>
                <a:latin typeface="Consolas"/>
                <a:ea typeface="Consolas"/>
                <a:cs typeface="Consolas"/>
                <a:sym typeface="Consolas"/>
              </a:rPr>
              <a:t>	print(sess.run(x)) # &gt;&gt; 5</a:t>
            </a:r>
            <a:endParaRPr sz="1400">
              <a:solidFill>
                <a:schemeClr val="dk1"/>
              </a:solidFill>
              <a:latin typeface="Consolas"/>
              <a:ea typeface="Consolas"/>
              <a:cs typeface="Consolas"/>
              <a:sym typeface="Consolas"/>
            </a:endParaRPr>
          </a:p>
          <a:p>
            <a:pPr marL="0" lvl="0" indent="0" rtl="0">
              <a:spcBef>
                <a:spcPts val="1600"/>
              </a:spcBef>
              <a:spcAft>
                <a:spcPts val="1600"/>
              </a:spcAft>
              <a:buNone/>
            </a:pPr>
            <a:endParaRPr sz="1400">
              <a:solidFill>
                <a:srgbClr val="FFFFFF"/>
              </a:solidFill>
              <a:latin typeface="Georgia"/>
              <a:ea typeface="Georgia"/>
              <a:cs typeface="Georgia"/>
              <a:sym typeface="Georgia"/>
            </a:endParaRPr>
          </a:p>
        </p:txBody>
      </p:sp>
      <p:sp>
        <p:nvSpPr>
          <p:cNvPr id="191" name="Shape 1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Explicitly name them</a:t>
            </a:r>
            <a:endParaRPr b="1">
              <a:latin typeface="Georgia"/>
              <a:ea typeface="Georgia"/>
              <a:cs typeface="Georgia"/>
              <a:sym typeface="Georgia"/>
            </a:endParaRPr>
          </a:p>
        </p:txBody>
      </p:sp>
      <p:pic>
        <p:nvPicPr>
          <p:cNvPr id="192" name="Shape 192"/>
          <p:cNvPicPr preferRelativeResize="0"/>
          <p:nvPr/>
        </p:nvPicPr>
        <p:blipFill>
          <a:blip r:embed="rId3">
            <a:alphaModFix/>
          </a:blip>
          <a:stretch>
            <a:fillRect/>
          </a:stretch>
        </p:blipFill>
        <p:spPr>
          <a:xfrm>
            <a:off x="4889352" y="1152475"/>
            <a:ext cx="3104700" cy="1414375"/>
          </a:xfrm>
          <a:prstGeom prst="rect">
            <a:avLst/>
          </a:prstGeom>
          <a:noFill/>
          <a:ln>
            <a:noFill/>
          </a:ln>
        </p:spPr>
      </p:pic>
      <p:sp>
        <p:nvSpPr>
          <p:cNvPr id="193" name="Shape 1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56</a:t>
            </a:fld>
            <a:endParaRPr/>
          </a:p>
        </p:txBody>
      </p:sp>
    </p:spTree>
    <p:extLst>
      <p:ext uri="{BB962C8B-B14F-4D97-AF65-F5344CB8AC3E}">
        <p14:creationId xmlns:p14="http://schemas.microsoft.com/office/powerpoint/2010/main" val="30969644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397800" y="1521050"/>
            <a:ext cx="8520600" cy="135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TensorBoard can do much more than just visualizing your graphs.</a:t>
            </a:r>
            <a:endParaRPr b="1">
              <a:latin typeface="Georgia"/>
              <a:ea typeface="Georgia"/>
              <a:cs typeface="Georgia"/>
              <a:sym typeface="Georgia"/>
            </a:endParaRPr>
          </a:p>
          <a:p>
            <a:pPr marL="0" lvl="0" indent="0" algn="ctr" rtl="0">
              <a:spcBef>
                <a:spcPts val="0"/>
              </a:spcBef>
              <a:spcAft>
                <a:spcPts val="0"/>
              </a:spcAft>
              <a:buNone/>
            </a:pPr>
            <a:r>
              <a:rPr lang="en" b="1">
                <a:latin typeface="Georgia"/>
                <a:ea typeface="Georgia"/>
                <a:cs typeface="Georgia"/>
                <a:sym typeface="Georgia"/>
              </a:rPr>
              <a:t>Learn to use TensorBoard </a:t>
            </a:r>
            <a:endParaRPr b="1">
              <a:latin typeface="Georgia"/>
              <a:ea typeface="Georgia"/>
              <a:cs typeface="Georgia"/>
              <a:sym typeface="Georgia"/>
            </a:endParaRPr>
          </a:p>
          <a:p>
            <a:pPr marL="0" lvl="0" indent="0" algn="ctr" rtl="0">
              <a:spcBef>
                <a:spcPts val="0"/>
              </a:spcBef>
              <a:spcAft>
                <a:spcPts val="0"/>
              </a:spcAft>
              <a:buNone/>
            </a:pPr>
            <a:r>
              <a:rPr lang="en" b="1">
                <a:latin typeface="Georgia"/>
                <a:ea typeface="Georgia"/>
                <a:cs typeface="Georgia"/>
                <a:sym typeface="Georgia"/>
              </a:rPr>
              <a:t>well and often!</a:t>
            </a:r>
            <a:endParaRPr b="1">
              <a:latin typeface="Georgia"/>
              <a:ea typeface="Georgia"/>
              <a:cs typeface="Georgia"/>
              <a:sym typeface="Georgia"/>
            </a:endParaRPr>
          </a:p>
        </p:txBody>
      </p:sp>
      <p:sp>
        <p:nvSpPr>
          <p:cNvPr id="199" name="Shape 1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57</a:t>
            </a:fld>
            <a:endParaRPr/>
          </a:p>
        </p:txBody>
      </p:sp>
    </p:spTree>
    <p:extLst>
      <p:ext uri="{BB962C8B-B14F-4D97-AF65-F5344CB8AC3E}">
        <p14:creationId xmlns:p14="http://schemas.microsoft.com/office/powerpoint/2010/main" val="35142886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ctrTitle"/>
          </p:nvPr>
        </p:nvSpPr>
        <p:spPr>
          <a:xfrm>
            <a:off x="687375" y="2058524"/>
            <a:ext cx="8145000" cy="1661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Georgia"/>
                <a:ea typeface="Georgia"/>
                <a:cs typeface="Georgia"/>
                <a:sym typeface="Georgia"/>
              </a:rPr>
              <a:t>Constants, Sequences, Variables, Ops</a:t>
            </a:r>
            <a:endParaRPr>
              <a:latin typeface="Georgia"/>
              <a:ea typeface="Georgia"/>
              <a:cs typeface="Georgia"/>
              <a:sym typeface="Georgia"/>
            </a:endParaRPr>
          </a:p>
        </p:txBody>
      </p:sp>
      <p:sp>
        <p:nvSpPr>
          <p:cNvPr id="205" name="Shape 2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58</a:t>
            </a:fld>
            <a:endParaRPr/>
          </a:p>
        </p:txBody>
      </p:sp>
      <p:pic>
        <p:nvPicPr>
          <p:cNvPr id="206" name="Shape 206"/>
          <p:cNvPicPr preferRelativeResize="0"/>
          <p:nvPr/>
        </p:nvPicPr>
        <p:blipFill>
          <a:blip r:embed="rId3">
            <a:alphaModFix/>
          </a:blip>
          <a:stretch>
            <a:fillRect/>
          </a:stretch>
        </p:blipFill>
        <p:spPr>
          <a:xfrm>
            <a:off x="3876375" y="407650"/>
            <a:ext cx="1163700" cy="1468975"/>
          </a:xfrm>
          <a:prstGeom prst="rect">
            <a:avLst/>
          </a:prstGeom>
          <a:noFill/>
          <a:ln>
            <a:noFill/>
          </a:ln>
        </p:spPr>
      </p:pic>
    </p:spTree>
    <p:extLst>
      <p:ext uri="{BB962C8B-B14F-4D97-AF65-F5344CB8AC3E}">
        <p14:creationId xmlns:p14="http://schemas.microsoft.com/office/powerpoint/2010/main" val="24380985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311700" y="1152475"/>
            <a:ext cx="8520600" cy="359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FFFFFF"/>
                </a:solidFill>
                <a:latin typeface="Consolas"/>
                <a:ea typeface="Consolas"/>
                <a:cs typeface="Consolas"/>
                <a:sym typeface="Consolas"/>
              </a:rPr>
              <a:t>import tensorflow as tf</a:t>
            </a:r>
            <a:endParaRPr sz="1200">
              <a:solidFill>
                <a:srgbClr val="FFFFFF"/>
              </a:solidFill>
              <a:latin typeface="Consolas"/>
              <a:ea typeface="Consolas"/>
              <a:cs typeface="Consolas"/>
              <a:sym typeface="Consolas"/>
            </a:endParaRPr>
          </a:p>
          <a:p>
            <a:pPr marL="0" lvl="0" indent="0" rtl="0">
              <a:spcBef>
                <a:spcPts val="1600"/>
              </a:spcBef>
              <a:spcAft>
                <a:spcPts val="0"/>
              </a:spcAft>
              <a:buNone/>
            </a:pPr>
            <a:r>
              <a:rPr lang="en" sz="1200">
                <a:solidFill>
                  <a:srgbClr val="FFFFFF"/>
                </a:solidFill>
                <a:latin typeface="Consolas"/>
                <a:ea typeface="Consolas"/>
                <a:cs typeface="Consolas"/>
                <a:sym typeface="Consolas"/>
              </a:rPr>
              <a:t>a = tf.constant([2, 2], name=</a:t>
            </a:r>
            <a:r>
              <a:rPr lang="en" sz="1400">
                <a:solidFill>
                  <a:srgbClr val="FFFFFF"/>
                </a:solidFill>
                <a:latin typeface="Times New Roman"/>
                <a:ea typeface="Times New Roman"/>
                <a:cs typeface="Times New Roman"/>
                <a:sym typeface="Times New Roman"/>
              </a:rPr>
              <a:t>'</a:t>
            </a:r>
            <a:r>
              <a:rPr lang="en" sz="1200">
                <a:solidFill>
                  <a:srgbClr val="FFFFFF"/>
                </a:solidFill>
                <a:latin typeface="Consolas"/>
                <a:ea typeface="Consolas"/>
                <a:cs typeface="Consolas"/>
                <a:sym typeface="Consolas"/>
              </a:rPr>
              <a:t>a</a:t>
            </a:r>
            <a:r>
              <a:rPr lang="en" sz="1400">
                <a:solidFill>
                  <a:srgbClr val="FFFFFF"/>
                </a:solidFill>
                <a:latin typeface="Times New Roman"/>
                <a:ea typeface="Times New Roman"/>
                <a:cs typeface="Times New Roman"/>
                <a:sym typeface="Times New Roman"/>
              </a:rPr>
              <a:t>'</a:t>
            </a:r>
            <a:r>
              <a:rPr lang="en" sz="1200">
                <a:solidFill>
                  <a:srgbClr val="FFFFFF"/>
                </a:solidFill>
                <a:latin typeface="Consolas"/>
                <a:ea typeface="Consolas"/>
                <a:cs typeface="Consolas"/>
                <a:sym typeface="Consolas"/>
              </a:rPr>
              <a: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b = tf.constant([[0, 1], [2, 3]], name=</a:t>
            </a:r>
            <a:r>
              <a:rPr lang="en" sz="1400">
                <a:solidFill>
                  <a:srgbClr val="FFFFFF"/>
                </a:solidFill>
                <a:latin typeface="Times New Roman"/>
                <a:ea typeface="Times New Roman"/>
                <a:cs typeface="Times New Roman"/>
                <a:sym typeface="Times New Roman"/>
              </a:rPr>
              <a:t>'</a:t>
            </a:r>
            <a:r>
              <a:rPr lang="en" sz="1200">
                <a:solidFill>
                  <a:srgbClr val="FFFFFF"/>
                </a:solidFill>
                <a:latin typeface="Consolas"/>
                <a:ea typeface="Consolas"/>
                <a:cs typeface="Consolas"/>
                <a:sym typeface="Consolas"/>
              </a:rPr>
              <a:t>b</a:t>
            </a:r>
            <a:r>
              <a:rPr lang="en" sz="1400">
                <a:solidFill>
                  <a:srgbClr val="FFFFFF"/>
                </a:solidFill>
                <a:latin typeface="Times New Roman"/>
                <a:ea typeface="Times New Roman"/>
                <a:cs typeface="Times New Roman"/>
                <a:sym typeface="Times New Roman"/>
              </a:rPr>
              <a:t>'</a:t>
            </a:r>
            <a:r>
              <a:rPr lang="en" sz="1200">
                <a:solidFill>
                  <a:srgbClr val="FFFFFF"/>
                </a:solidFill>
                <a:latin typeface="Consolas"/>
                <a:ea typeface="Consolas"/>
                <a:cs typeface="Consolas"/>
                <a:sym typeface="Consolas"/>
              </a:rPr>
              <a:t>)</a:t>
            </a:r>
            <a:endParaRPr sz="1400">
              <a:solidFill>
                <a:srgbClr val="FFFFFF"/>
              </a:solidFill>
              <a:latin typeface="Consolas"/>
              <a:ea typeface="Consolas"/>
              <a:cs typeface="Consolas"/>
              <a:sym typeface="Consolas"/>
            </a:endParaRPr>
          </a:p>
          <a:p>
            <a:pPr marL="0" lvl="0" indent="0" rtl="0">
              <a:spcBef>
                <a:spcPts val="1600"/>
              </a:spcBef>
              <a:spcAft>
                <a:spcPts val="1600"/>
              </a:spcAft>
              <a:buNone/>
            </a:pPr>
            <a:endParaRPr sz="1200">
              <a:solidFill>
                <a:srgbClr val="FFFFFF"/>
              </a:solidFill>
              <a:latin typeface="Consolas"/>
              <a:ea typeface="Consolas"/>
              <a:cs typeface="Consolas"/>
              <a:sym typeface="Consolas"/>
            </a:endParaRPr>
          </a:p>
        </p:txBody>
      </p:sp>
      <p:sp>
        <p:nvSpPr>
          <p:cNvPr id="212" name="Shape 2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Constants</a:t>
            </a:r>
            <a:endParaRPr b="1">
              <a:latin typeface="Georgia"/>
              <a:ea typeface="Georgia"/>
              <a:cs typeface="Georgia"/>
              <a:sym typeface="Georgia"/>
            </a:endParaRPr>
          </a:p>
        </p:txBody>
      </p:sp>
      <p:sp>
        <p:nvSpPr>
          <p:cNvPr id="213" name="Shape 2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59</a:t>
            </a:fld>
            <a:endParaRPr/>
          </a:p>
        </p:txBody>
      </p:sp>
      <p:sp>
        <p:nvSpPr>
          <p:cNvPr id="214" name="Shape 214"/>
          <p:cNvSpPr txBox="1"/>
          <p:nvPr/>
        </p:nvSpPr>
        <p:spPr>
          <a:xfrm>
            <a:off x="5751150" y="1585975"/>
            <a:ext cx="2829300" cy="1747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600">
                <a:solidFill>
                  <a:srgbClr val="FFFFFF"/>
                </a:solidFill>
                <a:latin typeface="Consolas"/>
                <a:ea typeface="Consolas"/>
                <a:cs typeface="Consolas"/>
                <a:sym typeface="Consolas"/>
              </a:rPr>
              <a:t>tf.constant(</a:t>
            </a:r>
            <a:endParaRPr sz="1600">
              <a:solidFill>
                <a:srgbClr val="FFFFFF"/>
              </a:solidFill>
              <a:latin typeface="Consolas"/>
              <a:ea typeface="Consolas"/>
              <a:cs typeface="Consolas"/>
              <a:sym typeface="Consolas"/>
            </a:endParaRPr>
          </a:p>
          <a:p>
            <a:pPr marL="0" lvl="0" indent="0">
              <a:spcBef>
                <a:spcPts val="0"/>
              </a:spcBef>
              <a:spcAft>
                <a:spcPts val="0"/>
              </a:spcAft>
              <a:buNone/>
            </a:pPr>
            <a:r>
              <a:rPr lang="en" sz="1600">
                <a:solidFill>
                  <a:srgbClr val="FFFFFF"/>
                </a:solidFill>
                <a:latin typeface="Consolas"/>
                <a:ea typeface="Consolas"/>
                <a:cs typeface="Consolas"/>
                <a:sym typeface="Consolas"/>
              </a:rPr>
              <a:t>    value,</a:t>
            </a:r>
            <a:endParaRPr sz="1600">
              <a:solidFill>
                <a:srgbClr val="FFFFFF"/>
              </a:solidFill>
              <a:latin typeface="Consolas"/>
              <a:ea typeface="Consolas"/>
              <a:cs typeface="Consolas"/>
              <a:sym typeface="Consolas"/>
            </a:endParaRPr>
          </a:p>
          <a:p>
            <a:pPr marL="0" lvl="0" indent="0">
              <a:spcBef>
                <a:spcPts val="0"/>
              </a:spcBef>
              <a:spcAft>
                <a:spcPts val="0"/>
              </a:spcAft>
              <a:buNone/>
            </a:pPr>
            <a:r>
              <a:rPr lang="en" sz="1600">
                <a:solidFill>
                  <a:srgbClr val="FFFFFF"/>
                </a:solidFill>
                <a:latin typeface="Consolas"/>
                <a:ea typeface="Consolas"/>
                <a:cs typeface="Consolas"/>
                <a:sym typeface="Consolas"/>
              </a:rPr>
              <a:t>    dtype=None,</a:t>
            </a:r>
            <a:endParaRPr sz="1600">
              <a:solidFill>
                <a:srgbClr val="FFFFFF"/>
              </a:solidFill>
              <a:latin typeface="Consolas"/>
              <a:ea typeface="Consolas"/>
              <a:cs typeface="Consolas"/>
              <a:sym typeface="Consolas"/>
            </a:endParaRPr>
          </a:p>
          <a:p>
            <a:pPr marL="0" lvl="0" indent="0">
              <a:spcBef>
                <a:spcPts val="0"/>
              </a:spcBef>
              <a:spcAft>
                <a:spcPts val="0"/>
              </a:spcAft>
              <a:buNone/>
            </a:pPr>
            <a:r>
              <a:rPr lang="en" sz="1600">
                <a:solidFill>
                  <a:srgbClr val="FFFFFF"/>
                </a:solidFill>
                <a:latin typeface="Consolas"/>
                <a:ea typeface="Consolas"/>
                <a:cs typeface="Consolas"/>
                <a:sym typeface="Consolas"/>
              </a:rPr>
              <a:t>    shape=None,</a:t>
            </a:r>
            <a:endParaRPr sz="1600">
              <a:solidFill>
                <a:srgbClr val="FFFFFF"/>
              </a:solidFill>
              <a:latin typeface="Consolas"/>
              <a:ea typeface="Consolas"/>
              <a:cs typeface="Consolas"/>
              <a:sym typeface="Consolas"/>
            </a:endParaRPr>
          </a:p>
          <a:p>
            <a:pPr marL="0" lvl="0" indent="0">
              <a:spcBef>
                <a:spcPts val="0"/>
              </a:spcBef>
              <a:spcAft>
                <a:spcPts val="0"/>
              </a:spcAft>
              <a:buNone/>
            </a:pPr>
            <a:r>
              <a:rPr lang="en" sz="1600">
                <a:solidFill>
                  <a:srgbClr val="FFFFFF"/>
                </a:solidFill>
                <a:latin typeface="Consolas"/>
                <a:ea typeface="Consolas"/>
                <a:cs typeface="Consolas"/>
                <a:sym typeface="Consolas"/>
              </a:rPr>
              <a:t>    name='Const',</a:t>
            </a:r>
            <a:endParaRPr sz="1600">
              <a:solidFill>
                <a:srgbClr val="FFFFFF"/>
              </a:solidFill>
              <a:latin typeface="Consolas"/>
              <a:ea typeface="Consolas"/>
              <a:cs typeface="Consolas"/>
              <a:sym typeface="Consolas"/>
            </a:endParaRPr>
          </a:p>
          <a:p>
            <a:pPr marL="0" lvl="0" indent="0" rtl="0">
              <a:spcBef>
                <a:spcPts val="0"/>
              </a:spcBef>
              <a:spcAft>
                <a:spcPts val="0"/>
              </a:spcAft>
              <a:buNone/>
            </a:pPr>
            <a:r>
              <a:rPr lang="en" sz="1600">
                <a:solidFill>
                  <a:srgbClr val="FFFFFF"/>
                </a:solidFill>
                <a:latin typeface="Consolas"/>
                <a:ea typeface="Consolas"/>
                <a:cs typeface="Consolas"/>
                <a:sym typeface="Consolas"/>
              </a:rPr>
              <a:t>    verify_shape=False</a:t>
            </a:r>
            <a:endParaRPr sz="1600">
              <a:solidFill>
                <a:srgbClr val="FFFFFF"/>
              </a:solidFill>
              <a:latin typeface="Consolas"/>
              <a:ea typeface="Consolas"/>
              <a:cs typeface="Consolas"/>
              <a:sym typeface="Consolas"/>
            </a:endParaRPr>
          </a:p>
          <a:p>
            <a:pPr marL="0" lvl="0" indent="0" rtl="0">
              <a:spcBef>
                <a:spcPts val="0"/>
              </a:spcBef>
              <a:spcAft>
                <a:spcPts val="0"/>
              </a:spcAft>
              <a:buNone/>
            </a:pP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1563184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ctrTitle"/>
          </p:nvPr>
        </p:nvSpPr>
        <p:spPr>
          <a:xfrm>
            <a:off x="687375" y="2058528"/>
            <a:ext cx="8145000" cy="1240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Georgia"/>
                <a:ea typeface="Georgia"/>
                <a:cs typeface="Georgia"/>
                <a:sym typeface="Georgia"/>
              </a:rPr>
              <a:t>Graphs and Sessions</a:t>
            </a:r>
            <a:endParaRPr>
              <a:latin typeface="Georgia"/>
              <a:ea typeface="Georgia"/>
              <a:cs typeface="Georgia"/>
              <a:sym typeface="Georgia"/>
            </a:endParaRPr>
          </a:p>
        </p:txBody>
      </p:sp>
      <p:sp>
        <p:nvSpPr>
          <p:cNvPr id="254" name="Shape 2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6</a:t>
            </a:fld>
            <a:endParaRPr>
              <a:solidFill>
                <a:schemeClr val="lt2"/>
              </a:solidFill>
            </a:endParaRPr>
          </a:p>
        </p:txBody>
      </p:sp>
      <p:pic>
        <p:nvPicPr>
          <p:cNvPr id="255" name="Shape 255"/>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311700" y="1152475"/>
            <a:ext cx="8520600" cy="3593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200">
                <a:solidFill>
                  <a:schemeClr val="dk1"/>
                </a:solidFill>
                <a:latin typeface="Consolas"/>
                <a:ea typeface="Consolas"/>
                <a:cs typeface="Consolas"/>
                <a:sym typeface="Consolas"/>
              </a:rPr>
              <a:t>import tensorflow as tf</a:t>
            </a:r>
            <a:endParaRPr sz="1200">
              <a:solidFill>
                <a:schemeClr val="dk1"/>
              </a:solidFill>
              <a:latin typeface="Consolas"/>
              <a:ea typeface="Consolas"/>
              <a:cs typeface="Consolas"/>
              <a:sym typeface="Consolas"/>
            </a:endParaRPr>
          </a:p>
          <a:p>
            <a:pPr marL="0" lvl="0" indent="0">
              <a:spcBef>
                <a:spcPts val="1600"/>
              </a:spcBef>
              <a:spcAft>
                <a:spcPts val="0"/>
              </a:spcAft>
              <a:buNone/>
            </a:pPr>
            <a:r>
              <a:rPr lang="en" sz="1200">
                <a:solidFill>
                  <a:schemeClr val="dk1"/>
                </a:solidFill>
                <a:latin typeface="Consolas"/>
                <a:ea typeface="Consolas"/>
                <a:cs typeface="Consolas"/>
                <a:sym typeface="Consolas"/>
              </a:rPr>
              <a:t>a = tf.constant([2, 2], name=</a:t>
            </a:r>
            <a:r>
              <a:rPr lang="en" sz="1400">
                <a:solidFill>
                  <a:schemeClr val="dk1"/>
                </a:solidFill>
                <a:latin typeface="Times New Roman"/>
                <a:ea typeface="Times New Roman"/>
                <a:cs typeface="Times New Roman"/>
                <a:sym typeface="Times New Roman"/>
              </a:rPr>
              <a:t>'</a:t>
            </a:r>
            <a:r>
              <a:rPr lang="en" sz="1200">
                <a:solidFill>
                  <a:schemeClr val="dk1"/>
                </a:solidFill>
                <a:latin typeface="Consolas"/>
                <a:ea typeface="Consolas"/>
                <a:cs typeface="Consolas"/>
                <a:sym typeface="Consolas"/>
              </a:rPr>
              <a:t>a</a:t>
            </a:r>
            <a:r>
              <a:rPr lang="en" sz="1400">
                <a:solidFill>
                  <a:schemeClr val="dk1"/>
                </a:solidFill>
                <a:latin typeface="Times New Roman"/>
                <a:ea typeface="Times New Roman"/>
                <a:cs typeface="Times New Roman"/>
                <a:sym typeface="Times New Roman"/>
              </a:rPr>
              <a:t>'</a:t>
            </a:r>
            <a:r>
              <a:rPr lang="en" sz="1200">
                <a:solidFill>
                  <a:schemeClr val="dk1"/>
                </a:solidFill>
                <a:latin typeface="Consolas"/>
                <a:ea typeface="Consolas"/>
                <a:cs typeface="Consolas"/>
                <a:sym typeface="Consolas"/>
              </a:rPr>
              <a:t>)</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b = tf.constant([[0, 1], [2, 3]], name=</a:t>
            </a:r>
            <a:r>
              <a:rPr lang="en" sz="1400">
                <a:solidFill>
                  <a:schemeClr val="dk1"/>
                </a:solidFill>
                <a:latin typeface="Times New Roman"/>
                <a:ea typeface="Times New Roman"/>
                <a:cs typeface="Times New Roman"/>
                <a:sym typeface="Times New Roman"/>
              </a:rPr>
              <a:t>'</a:t>
            </a:r>
            <a:r>
              <a:rPr lang="en" sz="1200">
                <a:solidFill>
                  <a:schemeClr val="dk1"/>
                </a:solidFill>
                <a:latin typeface="Consolas"/>
                <a:ea typeface="Consolas"/>
                <a:cs typeface="Consolas"/>
                <a:sym typeface="Consolas"/>
              </a:rPr>
              <a:t>b</a:t>
            </a:r>
            <a:r>
              <a:rPr lang="en" sz="1400">
                <a:solidFill>
                  <a:schemeClr val="dk1"/>
                </a:solidFill>
                <a:latin typeface="Times New Roman"/>
                <a:ea typeface="Times New Roman"/>
                <a:cs typeface="Times New Roman"/>
                <a:sym typeface="Times New Roman"/>
              </a:rPr>
              <a:t>'</a:t>
            </a:r>
            <a:r>
              <a:rPr lang="en" sz="1200">
                <a:solidFill>
                  <a:schemeClr val="dk1"/>
                </a:solidFill>
                <a:latin typeface="Consolas"/>
                <a:ea typeface="Consolas"/>
                <a:cs typeface="Consolas"/>
                <a:sym typeface="Consolas"/>
              </a:rPr>
              <a:t>)</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x = tf.multiply(a, b, name='mul')</a:t>
            </a:r>
            <a:endParaRPr sz="1200">
              <a:solidFill>
                <a:schemeClr val="dk1"/>
              </a:solidFill>
              <a:latin typeface="Consolas"/>
              <a:ea typeface="Consolas"/>
              <a:cs typeface="Consolas"/>
              <a:sym typeface="Consolas"/>
            </a:endParaRPr>
          </a:p>
          <a:p>
            <a:pPr marL="0" lvl="0" indent="0" rtl="0">
              <a:spcBef>
                <a:spcPts val="1600"/>
              </a:spcBef>
              <a:spcAft>
                <a:spcPts val="0"/>
              </a:spcAft>
              <a:buNone/>
            </a:pP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print(sess.run(x))</a:t>
            </a:r>
            <a:endParaRPr sz="1200">
              <a:solidFill>
                <a:srgbClr val="FFFFFF"/>
              </a:solidFill>
              <a:latin typeface="Consolas"/>
              <a:ea typeface="Consolas"/>
              <a:cs typeface="Consolas"/>
              <a:sym typeface="Consolas"/>
            </a:endParaRPr>
          </a:p>
          <a:p>
            <a:pPr marL="0" lvl="0" indent="0" rtl="0">
              <a:spcBef>
                <a:spcPts val="1600"/>
              </a:spcBef>
              <a:spcAft>
                <a:spcPts val="0"/>
              </a:spcAft>
              <a:buNone/>
            </a:pPr>
            <a:r>
              <a:rPr lang="en" sz="1400">
                <a:solidFill>
                  <a:srgbClr val="FFFFFF"/>
                </a:solidFill>
                <a:latin typeface="Consolas"/>
                <a:ea typeface="Consolas"/>
                <a:cs typeface="Consolas"/>
                <a:sym typeface="Consolas"/>
              </a:rPr>
              <a:t>#  &gt;&gt;  [[0 2]</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[4 6]]</a:t>
            </a:r>
            <a:endParaRPr sz="1400">
              <a:solidFill>
                <a:srgbClr val="FFFFFF"/>
              </a:solidFill>
              <a:latin typeface="Consolas"/>
              <a:ea typeface="Consolas"/>
              <a:cs typeface="Consolas"/>
              <a:sym typeface="Consolas"/>
            </a:endParaRPr>
          </a:p>
          <a:p>
            <a:pPr marL="0" lvl="0" indent="0" rtl="0">
              <a:spcBef>
                <a:spcPts val="0"/>
              </a:spcBef>
              <a:spcAft>
                <a:spcPts val="1600"/>
              </a:spcAft>
              <a:buNone/>
            </a:pPr>
            <a:endParaRPr sz="1200">
              <a:solidFill>
                <a:srgbClr val="FFFFFF"/>
              </a:solidFill>
              <a:latin typeface="Consolas"/>
              <a:ea typeface="Consolas"/>
              <a:cs typeface="Consolas"/>
              <a:sym typeface="Consolas"/>
            </a:endParaRPr>
          </a:p>
        </p:txBody>
      </p:sp>
      <p:sp>
        <p:nvSpPr>
          <p:cNvPr id="220" name="Shape 2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Constants</a:t>
            </a:r>
            <a:endParaRPr b="1">
              <a:latin typeface="Georgia"/>
              <a:ea typeface="Georgia"/>
              <a:cs typeface="Georgia"/>
              <a:sym typeface="Georgia"/>
            </a:endParaRPr>
          </a:p>
        </p:txBody>
      </p:sp>
      <p:sp>
        <p:nvSpPr>
          <p:cNvPr id="221" name="Shape 2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60</a:t>
            </a:fld>
            <a:endParaRPr/>
          </a:p>
        </p:txBody>
      </p:sp>
      <p:sp>
        <p:nvSpPr>
          <p:cNvPr id="222" name="Shape 222"/>
          <p:cNvSpPr txBox="1"/>
          <p:nvPr/>
        </p:nvSpPr>
        <p:spPr>
          <a:xfrm>
            <a:off x="4624500" y="2161150"/>
            <a:ext cx="2496600" cy="576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latin typeface="Times New Roman"/>
                <a:ea typeface="Times New Roman"/>
                <a:cs typeface="Times New Roman"/>
                <a:sym typeface="Times New Roman"/>
              </a:rPr>
              <a:t>Broadcasting similar to NumPy</a:t>
            </a:r>
            <a:endParaRPr>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9191012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Tensors filled with a specific value</a:t>
            </a:r>
            <a:endParaRPr b="1">
              <a:latin typeface="Georgia"/>
              <a:ea typeface="Georgia"/>
              <a:cs typeface="Georgia"/>
              <a:sym typeface="Georgia"/>
            </a:endParaRPr>
          </a:p>
        </p:txBody>
      </p:sp>
      <p:sp>
        <p:nvSpPr>
          <p:cNvPr id="228" name="Shape 228"/>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solidFill>
                  <a:srgbClr val="FFFFFF"/>
                </a:solidFill>
                <a:latin typeface="Consolas"/>
                <a:ea typeface="Consolas"/>
                <a:cs typeface="Consolas"/>
                <a:sym typeface="Consolas"/>
              </a:rPr>
              <a:t>tf.zeros(shape, dtype=tf.float32, name=None)</a:t>
            </a:r>
            <a:endParaRPr sz="1400">
              <a:solidFill>
                <a:srgbClr val="FFFFFF"/>
              </a:solidFill>
              <a:latin typeface="Consolas"/>
              <a:ea typeface="Consolas"/>
              <a:cs typeface="Consolas"/>
              <a:sym typeface="Consolas"/>
            </a:endParaRPr>
          </a:p>
          <a:p>
            <a:pPr marL="0" lvl="0" indent="0">
              <a:spcBef>
                <a:spcPts val="1600"/>
              </a:spcBef>
              <a:spcAft>
                <a:spcPts val="0"/>
              </a:spcAft>
              <a:buNone/>
            </a:pPr>
            <a:r>
              <a:rPr lang="en" sz="1400">
                <a:latin typeface="Georgia"/>
                <a:ea typeface="Georgia"/>
                <a:cs typeface="Georgia"/>
                <a:sym typeface="Georgia"/>
              </a:rPr>
              <a:t>creates a tensor of shape and all elements will be zeros</a:t>
            </a:r>
            <a:endParaRPr sz="1400">
              <a:latin typeface="Georgia"/>
              <a:ea typeface="Georgia"/>
              <a:cs typeface="Georgia"/>
              <a:sym typeface="Georgia"/>
            </a:endParaRPr>
          </a:p>
          <a:p>
            <a:pPr marL="0" lvl="0" indent="0">
              <a:spcBef>
                <a:spcPts val="1600"/>
              </a:spcBef>
              <a:spcAft>
                <a:spcPts val="0"/>
              </a:spcAft>
              <a:buNone/>
            </a:pPr>
            <a:endParaRPr sz="1400">
              <a:latin typeface="Georgia"/>
              <a:ea typeface="Georgia"/>
              <a:cs typeface="Georgia"/>
              <a:sym typeface="Georgia"/>
            </a:endParaRPr>
          </a:p>
          <a:p>
            <a:pPr marL="0" lvl="0" indent="0">
              <a:spcBef>
                <a:spcPts val="1600"/>
              </a:spcBef>
              <a:spcAft>
                <a:spcPts val="0"/>
              </a:spcAft>
              <a:buNone/>
            </a:pPr>
            <a:r>
              <a:rPr lang="en" sz="1400">
                <a:solidFill>
                  <a:srgbClr val="FFFFFF"/>
                </a:solidFill>
                <a:latin typeface="Consolas"/>
                <a:ea typeface="Consolas"/>
                <a:cs typeface="Consolas"/>
                <a:sym typeface="Consolas"/>
              </a:rPr>
              <a:t>tf.zeros([2, 3], tf.int32) ==&gt; [[0, 0, 0], [0, 0, 0]]</a:t>
            </a:r>
            <a:endParaRPr sz="1400">
              <a:solidFill>
                <a:srgbClr val="FFFFFF"/>
              </a:solidFill>
              <a:latin typeface="Consolas"/>
              <a:ea typeface="Consolas"/>
              <a:cs typeface="Consolas"/>
              <a:sym typeface="Consolas"/>
            </a:endParaRPr>
          </a:p>
          <a:p>
            <a:pPr marL="0" lvl="0" indent="0">
              <a:spcBef>
                <a:spcPts val="1600"/>
              </a:spcBef>
              <a:spcAft>
                <a:spcPts val="0"/>
              </a:spcAft>
              <a:buNone/>
            </a:pPr>
            <a:endParaRPr sz="1400">
              <a:latin typeface="Georgia"/>
              <a:ea typeface="Georgia"/>
              <a:cs typeface="Georgia"/>
              <a:sym typeface="Georgia"/>
            </a:endParaRPr>
          </a:p>
          <a:p>
            <a:pPr marL="0" lvl="0" indent="0" rtl="0">
              <a:spcBef>
                <a:spcPts val="1600"/>
              </a:spcBef>
              <a:spcAft>
                <a:spcPts val="1600"/>
              </a:spcAft>
              <a:buNone/>
            </a:pPr>
            <a:endParaRPr sz="1400">
              <a:latin typeface="Georgia"/>
              <a:ea typeface="Georgia"/>
              <a:cs typeface="Georgia"/>
              <a:sym typeface="Georgia"/>
            </a:endParaRPr>
          </a:p>
        </p:txBody>
      </p:sp>
      <p:sp>
        <p:nvSpPr>
          <p:cNvPr id="229" name="Shape 229"/>
          <p:cNvSpPr txBox="1"/>
          <p:nvPr/>
        </p:nvSpPr>
        <p:spPr>
          <a:xfrm>
            <a:off x="5959125" y="1987375"/>
            <a:ext cx="2496600" cy="576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latin typeface="Times New Roman"/>
                <a:ea typeface="Times New Roman"/>
                <a:cs typeface="Times New Roman"/>
                <a:sym typeface="Times New Roman"/>
              </a:rPr>
              <a:t>Similar to numpy.zeros</a:t>
            </a:r>
            <a:endParaRPr>
              <a:solidFill>
                <a:srgbClr val="FFFFFF"/>
              </a:solidFill>
              <a:latin typeface="Times New Roman"/>
              <a:ea typeface="Times New Roman"/>
              <a:cs typeface="Times New Roman"/>
              <a:sym typeface="Times New Roman"/>
            </a:endParaRPr>
          </a:p>
        </p:txBody>
      </p:sp>
      <p:sp>
        <p:nvSpPr>
          <p:cNvPr id="230" name="Shape 2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61</a:t>
            </a:fld>
            <a:endParaRPr/>
          </a:p>
        </p:txBody>
      </p:sp>
    </p:spTree>
    <p:extLst>
      <p:ext uri="{BB962C8B-B14F-4D97-AF65-F5344CB8AC3E}">
        <p14:creationId xmlns:p14="http://schemas.microsoft.com/office/powerpoint/2010/main" val="37514761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Tensors filled with a specific value</a:t>
            </a:r>
            <a:endParaRPr b="1">
              <a:latin typeface="Georgia"/>
              <a:ea typeface="Georgia"/>
              <a:cs typeface="Georgia"/>
              <a:sym typeface="Georgia"/>
            </a:endParaRPr>
          </a:p>
        </p:txBody>
      </p:sp>
      <p:sp>
        <p:nvSpPr>
          <p:cNvPr id="236" name="Shape 236"/>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solidFill>
                  <a:srgbClr val="FFFFFF"/>
                </a:solidFill>
                <a:latin typeface="Consolas"/>
                <a:ea typeface="Consolas"/>
                <a:cs typeface="Consolas"/>
                <a:sym typeface="Consolas"/>
              </a:rPr>
              <a:t>tf.zeros_like(input_tensor, dtype=None, name=None, optimize=True)</a:t>
            </a:r>
            <a:endParaRPr sz="1400">
              <a:solidFill>
                <a:srgbClr val="FFFFFF"/>
              </a:solidFill>
              <a:latin typeface="Consolas"/>
              <a:ea typeface="Consolas"/>
              <a:cs typeface="Consolas"/>
              <a:sym typeface="Consolas"/>
            </a:endParaRPr>
          </a:p>
          <a:p>
            <a:pPr marL="0" lvl="0" indent="0">
              <a:spcBef>
                <a:spcPts val="1600"/>
              </a:spcBef>
              <a:spcAft>
                <a:spcPts val="0"/>
              </a:spcAft>
              <a:buNone/>
            </a:pPr>
            <a:r>
              <a:rPr lang="en" sz="1400">
                <a:latin typeface="Georgia"/>
                <a:ea typeface="Georgia"/>
                <a:cs typeface="Georgia"/>
                <a:sym typeface="Georgia"/>
              </a:rPr>
              <a:t>creates a tensor of shape and type (unless type is specified) as the input_tensor but all elements are zeros.</a:t>
            </a:r>
            <a:endParaRPr sz="1400">
              <a:latin typeface="Georgia"/>
              <a:ea typeface="Georgia"/>
              <a:cs typeface="Georgia"/>
              <a:sym typeface="Georgia"/>
            </a:endParaRPr>
          </a:p>
          <a:p>
            <a:pPr marL="0" lvl="0" indent="0">
              <a:spcBef>
                <a:spcPts val="1600"/>
              </a:spcBef>
              <a:spcAft>
                <a:spcPts val="0"/>
              </a:spcAft>
              <a:buNone/>
            </a:pPr>
            <a:endParaRPr sz="1400">
              <a:latin typeface="Georgia"/>
              <a:ea typeface="Georgia"/>
              <a:cs typeface="Georgia"/>
              <a:sym typeface="Georgia"/>
            </a:endParaRPr>
          </a:p>
          <a:p>
            <a:pPr marL="0" lvl="0" indent="0">
              <a:spcBef>
                <a:spcPts val="1600"/>
              </a:spcBef>
              <a:spcAft>
                <a:spcPts val="0"/>
              </a:spcAft>
              <a:buNone/>
            </a:pPr>
            <a:r>
              <a:rPr lang="en" sz="1400">
                <a:solidFill>
                  <a:srgbClr val="FFFFFF"/>
                </a:solidFill>
                <a:latin typeface="Consolas"/>
                <a:ea typeface="Consolas"/>
                <a:cs typeface="Consolas"/>
                <a:sym typeface="Consolas"/>
              </a:rPr>
              <a:t># input_tensor is [[0, 1], [2, 3], [4, 5]]</a:t>
            </a:r>
            <a:endParaRPr sz="1400">
              <a:solidFill>
                <a:srgbClr val="FFFFFF"/>
              </a:solidFill>
              <a:latin typeface="Consolas"/>
              <a:ea typeface="Consolas"/>
              <a:cs typeface="Consolas"/>
              <a:sym typeface="Consolas"/>
            </a:endParaRPr>
          </a:p>
          <a:p>
            <a:pPr marL="0" lvl="0" indent="0">
              <a:spcBef>
                <a:spcPts val="1600"/>
              </a:spcBef>
              <a:spcAft>
                <a:spcPts val="0"/>
              </a:spcAft>
              <a:buNone/>
            </a:pPr>
            <a:r>
              <a:rPr lang="en" sz="1400">
                <a:solidFill>
                  <a:srgbClr val="FFFFFF"/>
                </a:solidFill>
                <a:latin typeface="Consolas"/>
                <a:ea typeface="Consolas"/>
                <a:cs typeface="Consolas"/>
                <a:sym typeface="Consolas"/>
              </a:rPr>
              <a:t>tf.zeros_like(input_tensor) ==&gt; [[0, 0], [0, 0], [0, 0]]</a:t>
            </a:r>
            <a:endParaRPr sz="1400">
              <a:solidFill>
                <a:srgbClr val="FFFFFF"/>
              </a:solidFill>
              <a:latin typeface="Consolas"/>
              <a:ea typeface="Consolas"/>
              <a:cs typeface="Consolas"/>
              <a:sym typeface="Consolas"/>
            </a:endParaRPr>
          </a:p>
          <a:p>
            <a:pPr marL="0" lvl="0" indent="0" rtl="0">
              <a:spcBef>
                <a:spcPts val="1600"/>
              </a:spcBef>
              <a:spcAft>
                <a:spcPts val="0"/>
              </a:spcAft>
              <a:buNone/>
            </a:pPr>
            <a:endParaRPr sz="1400">
              <a:latin typeface="Georgia"/>
              <a:ea typeface="Georgia"/>
              <a:cs typeface="Georgia"/>
              <a:sym typeface="Georgia"/>
            </a:endParaRPr>
          </a:p>
          <a:p>
            <a:pPr marL="0" lvl="0" indent="0" rtl="0">
              <a:spcBef>
                <a:spcPts val="1600"/>
              </a:spcBef>
              <a:spcAft>
                <a:spcPts val="0"/>
              </a:spcAft>
              <a:buNone/>
            </a:pPr>
            <a:endParaRPr sz="1400">
              <a:latin typeface="Georgia"/>
              <a:ea typeface="Georgia"/>
              <a:cs typeface="Georgia"/>
              <a:sym typeface="Georgia"/>
            </a:endParaRPr>
          </a:p>
          <a:p>
            <a:pPr marL="0" lvl="0" indent="0" rtl="0">
              <a:spcBef>
                <a:spcPts val="1600"/>
              </a:spcBef>
              <a:spcAft>
                <a:spcPts val="1600"/>
              </a:spcAft>
              <a:buNone/>
            </a:pPr>
            <a:endParaRPr sz="1400">
              <a:latin typeface="Georgia"/>
              <a:ea typeface="Georgia"/>
              <a:cs typeface="Georgia"/>
              <a:sym typeface="Georgia"/>
            </a:endParaRPr>
          </a:p>
        </p:txBody>
      </p:sp>
      <p:sp>
        <p:nvSpPr>
          <p:cNvPr id="237" name="Shape 237"/>
          <p:cNvSpPr txBox="1"/>
          <p:nvPr/>
        </p:nvSpPr>
        <p:spPr>
          <a:xfrm>
            <a:off x="5936200" y="2283750"/>
            <a:ext cx="2496600" cy="576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latin typeface="Times New Roman"/>
                <a:ea typeface="Times New Roman"/>
                <a:cs typeface="Times New Roman"/>
                <a:sym typeface="Times New Roman"/>
              </a:rPr>
              <a:t>Similar to numpy.zeros_like</a:t>
            </a:r>
            <a:endParaRPr>
              <a:solidFill>
                <a:srgbClr val="FFFFFF"/>
              </a:solidFill>
              <a:latin typeface="Times New Roman"/>
              <a:ea typeface="Times New Roman"/>
              <a:cs typeface="Times New Roman"/>
              <a:sym typeface="Times New Roman"/>
            </a:endParaRPr>
          </a:p>
        </p:txBody>
      </p:sp>
      <p:sp>
        <p:nvSpPr>
          <p:cNvPr id="238" name="Shape 2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62</a:t>
            </a:fld>
            <a:endParaRPr/>
          </a:p>
        </p:txBody>
      </p:sp>
    </p:spTree>
    <p:extLst>
      <p:ext uri="{BB962C8B-B14F-4D97-AF65-F5344CB8AC3E}">
        <p14:creationId xmlns:p14="http://schemas.microsoft.com/office/powerpoint/2010/main" val="20734565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Tensors filled with a specific value</a:t>
            </a:r>
            <a:endParaRPr b="1">
              <a:latin typeface="Georgia"/>
              <a:ea typeface="Georgia"/>
              <a:cs typeface="Georgia"/>
              <a:sym typeface="Georgia"/>
            </a:endParaRPr>
          </a:p>
        </p:txBody>
      </p:sp>
      <p:sp>
        <p:nvSpPr>
          <p:cNvPr id="244" name="Shape 244"/>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solidFill>
                  <a:srgbClr val="FFFFFF"/>
                </a:solidFill>
                <a:latin typeface="Consolas"/>
                <a:ea typeface="Consolas"/>
                <a:cs typeface="Consolas"/>
                <a:sym typeface="Consolas"/>
              </a:rPr>
              <a:t>tf.ones(shape, dtype=tf.float32, name=None)</a:t>
            </a:r>
            <a:endParaRPr sz="1400">
              <a:solidFill>
                <a:srgbClr val="FFFFFF"/>
              </a:solidFill>
              <a:latin typeface="Consolas"/>
              <a:ea typeface="Consolas"/>
              <a:cs typeface="Consolas"/>
              <a:sym typeface="Consolas"/>
            </a:endParaRPr>
          </a:p>
          <a:p>
            <a:pPr marL="0" lvl="0" indent="0" rtl="0">
              <a:spcBef>
                <a:spcPts val="1600"/>
              </a:spcBef>
              <a:spcAft>
                <a:spcPts val="0"/>
              </a:spcAft>
              <a:buNone/>
            </a:pPr>
            <a:r>
              <a:rPr lang="en" sz="1400">
                <a:solidFill>
                  <a:srgbClr val="FFFFFF"/>
                </a:solidFill>
                <a:latin typeface="Consolas"/>
                <a:ea typeface="Consolas"/>
                <a:cs typeface="Consolas"/>
                <a:sym typeface="Consolas"/>
              </a:rPr>
              <a:t>tf.ones_like(input_tensor, dtype=None, name=None, optimize=True)</a:t>
            </a:r>
            <a:endParaRPr sz="1400">
              <a:solidFill>
                <a:srgbClr val="FFFFFF"/>
              </a:solidFill>
              <a:latin typeface="Consolas"/>
              <a:ea typeface="Consolas"/>
              <a:cs typeface="Consolas"/>
              <a:sym typeface="Consolas"/>
            </a:endParaRPr>
          </a:p>
          <a:p>
            <a:pPr marL="0" lvl="0" indent="0" rtl="0">
              <a:spcBef>
                <a:spcPts val="1600"/>
              </a:spcBef>
              <a:spcAft>
                <a:spcPts val="0"/>
              </a:spcAft>
              <a:buNone/>
            </a:pPr>
            <a:endParaRPr sz="1400">
              <a:latin typeface="Georgia"/>
              <a:ea typeface="Georgia"/>
              <a:cs typeface="Georgia"/>
              <a:sym typeface="Georgia"/>
            </a:endParaRPr>
          </a:p>
          <a:p>
            <a:pPr marL="0" lvl="0" indent="0" rtl="0">
              <a:spcBef>
                <a:spcPts val="1600"/>
              </a:spcBef>
              <a:spcAft>
                <a:spcPts val="1600"/>
              </a:spcAft>
              <a:buNone/>
            </a:pPr>
            <a:endParaRPr sz="1400">
              <a:latin typeface="Georgia"/>
              <a:ea typeface="Georgia"/>
              <a:cs typeface="Georgia"/>
              <a:sym typeface="Georgia"/>
            </a:endParaRPr>
          </a:p>
        </p:txBody>
      </p:sp>
      <p:sp>
        <p:nvSpPr>
          <p:cNvPr id="245" name="Shape 245"/>
          <p:cNvSpPr txBox="1"/>
          <p:nvPr/>
        </p:nvSpPr>
        <p:spPr>
          <a:xfrm>
            <a:off x="6373775" y="2502125"/>
            <a:ext cx="2042400" cy="576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latin typeface="Times New Roman"/>
                <a:ea typeface="Times New Roman"/>
                <a:cs typeface="Times New Roman"/>
                <a:sym typeface="Times New Roman"/>
              </a:rPr>
              <a:t>Similar to numpy.ones, numpy.ones_like</a:t>
            </a:r>
            <a:endParaRPr>
              <a:solidFill>
                <a:srgbClr val="FFFFFF"/>
              </a:solidFill>
              <a:latin typeface="Times New Roman"/>
              <a:ea typeface="Times New Roman"/>
              <a:cs typeface="Times New Roman"/>
              <a:sym typeface="Times New Roman"/>
            </a:endParaRPr>
          </a:p>
        </p:txBody>
      </p:sp>
      <p:sp>
        <p:nvSpPr>
          <p:cNvPr id="246" name="Shape 2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63</a:t>
            </a:fld>
            <a:endParaRPr/>
          </a:p>
        </p:txBody>
      </p:sp>
    </p:spTree>
    <p:extLst>
      <p:ext uri="{BB962C8B-B14F-4D97-AF65-F5344CB8AC3E}">
        <p14:creationId xmlns:p14="http://schemas.microsoft.com/office/powerpoint/2010/main" val="19607081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Tensors filled with a specific value</a:t>
            </a:r>
            <a:endParaRPr b="1">
              <a:latin typeface="Georgia"/>
              <a:ea typeface="Georgia"/>
              <a:cs typeface="Georgia"/>
              <a:sym typeface="Georgia"/>
            </a:endParaRPr>
          </a:p>
        </p:txBody>
      </p:sp>
      <p:sp>
        <p:nvSpPr>
          <p:cNvPr id="252" name="Shape 252"/>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solidFill>
                  <a:srgbClr val="FFFFFF"/>
                </a:solidFill>
                <a:latin typeface="Consolas"/>
                <a:ea typeface="Consolas"/>
                <a:cs typeface="Consolas"/>
                <a:sym typeface="Consolas"/>
              </a:rPr>
              <a:t>tf.fill(dims, value, name=None) </a:t>
            </a:r>
            <a:endParaRPr sz="1400">
              <a:solidFill>
                <a:srgbClr val="FFFFFF"/>
              </a:solidFill>
              <a:latin typeface="Consolas"/>
              <a:ea typeface="Consolas"/>
              <a:cs typeface="Consolas"/>
              <a:sym typeface="Consolas"/>
            </a:endParaRPr>
          </a:p>
          <a:p>
            <a:pPr marL="0" lvl="0" indent="0">
              <a:spcBef>
                <a:spcPts val="1600"/>
              </a:spcBef>
              <a:spcAft>
                <a:spcPts val="0"/>
              </a:spcAft>
              <a:buNone/>
            </a:pPr>
            <a:r>
              <a:rPr lang="en" sz="1400">
                <a:latin typeface="Georgia"/>
                <a:ea typeface="Georgia"/>
                <a:cs typeface="Georgia"/>
                <a:sym typeface="Georgia"/>
              </a:rPr>
              <a:t>creates a tensor filled with a scalar value.</a:t>
            </a:r>
            <a:endParaRPr sz="1400">
              <a:latin typeface="Georgia"/>
              <a:ea typeface="Georgia"/>
              <a:cs typeface="Georgia"/>
              <a:sym typeface="Georgia"/>
            </a:endParaRPr>
          </a:p>
          <a:p>
            <a:pPr marL="0" lvl="0" indent="0">
              <a:spcBef>
                <a:spcPts val="1600"/>
              </a:spcBef>
              <a:spcAft>
                <a:spcPts val="0"/>
              </a:spcAft>
              <a:buNone/>
            </a:pPr>
            <a:endParaRPr sz="1400">
              <a:latin typeface="Georgia"/>
              <a:ea typeface="Georgia"/>
              <a:cs typeface="Georgia"/>
              <a:sym typeface="Georgia"/>
            </a:endParaRPr>
          </a:p>
          <a:p>
            <a:pPr marL="0" lvl="0" indent="0">
              <a:spcBef>
                <a:spcPts val="1600"/>
              </a:spcBef>
              <a:spcAft>
                <a:spcPts val="0"/>
              </a:spcAft>
              <a:buNone/>
            </a:pPr>
            <a:r>
              <a:rPr lang="en" sz="1400">
                <a:solidFill>
                  <a:srgbClr val="FFFFFF"/>
                </a:solidFill>
                <a:latin typeface="Consolas"/>
                <a:ea typeface="Consolas"/>
                <a:cs typeface="Consolas"/>
                <a:sym typeface="Consolas"/>
              </a:rPr>
              <a:t>tf.fill([2, 3], 8) ==&gt; [[8, 8, 8], [8, 8, 8]]</a:t>
            </a:r>
            <a:endParaRPr sz="1400">
              <a:solidFill>
                <a:srgbClr val="FFFFFF"/>
              </a:solidFill>
              <a:latin typeface="Consolas"/>
              <a:ea typeface="Consolas"/>
              <a:cs typeface="Consolas"/>
              <a:sym typeface="Consolas"/>
            </a:endParaRPr>
          </a:p>
          <a:p>
            <a:pPr marL="0" lvl="0" indent="0">
              <a:spcBef>
                <a:spcPts val="1600"/>
              </a:spcBef>
              <a:spcAft>
                <a:spcPts val="0"/>
              </a:spcAft>
              <a:buNone/>
            </a:pPr>
            <a:endParaRPr sz="1400">
              <a:latin typeface="Georgia"/>
              <a:ea typeface="Georgia"/>
              <a:cs typeface="Georgia"/>
              <a:sym typeface="Georgia"/>
            </a:endParaRPr>
          </a:p>
          <a:p>
            <a:pPr marL="0" lvl="0" indent="0" rtl="0">
              <a:spcBef>
                <a:spcPts val="1600"/>
              </a:spcBef>
              <a:spcAft>
                <a:spcPts val="0"/>
              </a:spcAft>
              <a:buNone/>
            </a:pPr>
            <a:endParaRPr sz="1400">
              <a:latin typeface="Georgia"/>
              <a:ea typeface="Georgia"/>
              <a:cs typeface="Georgia"/>
              <a:sym typeface="Georgia"/>
            </a:endParaRPr>
          </a:p>
          <a:p>
            <a:pPr marL="0" lvl="0" indent="0" rtl="0">
              <a:spcBef>
                <a:spcPts val="1600"/>
              </a:spcBef>
              <a:spcAft>
                <a:spcPts val="0"/>
              </a:spcAft>
              <a:buNone/>
            </a:pPr>
            <a:endParaRPr sz="1400">
              <a:latin typeface="Georgia"/>
              <a:ea typeface="Georgia"/>
              <a:cs typeface="Georgia"/>
              <a:sym typeface="Georgia"/>
            </a:endParaRPr>
          </a:p>
          <a:p>
            <a:pPr marL="0" lvl="0" indent="0" rtl="0">
              <a:spcBef>
                <a:spcPts val="1600"/>
              </a:spcBef>
              <a:spcAft>
                <a:spcPts val="1600"/>
              </a:spcAft>
              <a:buNone/>
            </a:pPr>
            <a:endParaRPr sz="1400">
              <a:latin typeface="Georgia"/>
              <a:ea typeface="Georgia"/>
              <a:cs typeface="Georgia"/>
              <a:sym typeface="Georgia"/>
            </a:endParaRPr>
          </a:p>
        </p:txBody>
      </p:sp>
      <p:sp>
        <p:nvSpPr>
          <p:cNvPr id="253" name="Shape 253"/>
          <p:cNvSpPr txBox="1"/>
          <p:nvPr/>
        </p:nvSpPr>
        <p:spPr>
          <a:xfrm>
            <a:off x="5480825" y="1924625"/>
            <a:ext cx="3079200" cy="1476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latin typeface="Times New Roman"/>
                <a:ea typeface="Times New Roman"/>
                <a:cs typeface="Times New Roman"/>
                <a:sym typeface="Times New Roman"/>
              </a:rPr>
              <a:t>Similar to NumPy.full</a:t>
            </a:r>
            <a:endParaRPr>
              <a:solidFill>
                <a:srgbClr val="FFFFFF"/>
              </a:solidFill>
              <a:latin typeface="Times New Roman"/>
              <a:ea typeface="Times New Roman"/>
              <a:cs typeface="Times New Roman"/>
              <a:sym typeface="Times New Roman"/>
            </a:endParaRPr>
          </a:p>
        </p:txBody>
      </p:sp>
      <p:sp>
        <p:nvSpPr>
          <p:cNvPr id="254" name="Shape 2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64</a:t>
            </a:fld>
            <a:endParaRPr/>
          </a:p>
        </p:txBody>
      </p:sp>
    </p:spTree>
    <p:extLst>
      <p:ext uri="{BB962C8B-B14F-4D97-AF65-F5344CB8AC3E}">
        <p14:creationId xmlns:p14="http://schemas.microsoft.com/office/powerpoint/2010/main" val="33208566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Constants as sequences</a:t>
            </a:r>
            <a:endParaRPr b="1">
              <a:latin typeface="Georgia"/>
              <a:ea typeface="Georgia"/>
              <a:cs typeface="Georgia"/>
              <a:sym typeface="Georgia"/>
            </a:endParaRPr>
          </a:p>
        </p:txBody>
      </p:sp>
      <p:sp>
        <p:nvSpPr>
          <p:cNvPr id="260" name="Shape 260"/>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a:solidFill>
                  <a:srgbClr val="FFFFFF"/>
                </a:solidFill>
                <a:latin typeface="Consolas"/>
                <a:ea typeface="Consolas"/>
                <a:cs typeface="Consolas"/>
                <a:sym typeface="Consolas"/>
              </a:rPr>
              <a:t>tf.lin_space(start, stop, num, name=None) </a:t>
            </a:r>
            <a:br>
              <a:rPr lang="en" b="1">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tf.lin_space(10.0, 13.0, 4) ==&gt; [10. 11. 12. 13.]</a:t>
            </a:r>
            <a:endParaRPr sz="1400">
              <a:solidFill>
                <a:srgbClr val="FFFFFF"/>
              </a:solidFill>
              <a:latin typeface="Consolas"/>
              <a:ea typeface="Consolas"/>
              <a:cs typeface="Consolas"/>
              <a:sym typeface="Consolas"/>
            </a:endParaRPr>
          </a:p>
          <a:p>
            <a:pPr marL="0" lvl="0" indent="0">
              <a:spcBef>
                <a:spcPts val="1600"/>
              </a:spcBef>
              <a:spcAft>
                <a:spcPts val="0"/>
              </a:spcAft>
              <a:buNone/>
            </a:pPr>
            <a:endParaRPr sz="1400">
              <a:solidFill>
                <a:srgbClr val="FFFFFF"/>
              </a:solidFill>
              <a:latin typeface="Consolas"/>
              <a:ea typeface="Consolas"/>
              <a:cs typeface="Consolas"/>
              <a:sym typeface="Consolas"/>
            </a:endParaRPr>
          </a:p>
          <a:p>
            <a:pPr marL="0" lvl="0" indent="0" rtl="0">
              <a:spcBef>
                <a:spcPts val="1600"/>
              </a:spcBef>
              <a:spcAft>
                <a:spcPts val="1600"/>
              </a:spcAft>
              <a:buNone/>
            </a:pPr>
            <a:r>
              <a:rPr lang="en" b="1">
                <a:solidFill>
                  <a:srgbClr val="FFFFFF"/>
                </a:solidFill>
                <a:latin typeface="Consolas"/>
                <a:ea typeface="Consolas"/>
                <a:cs typeface="Consolas"/>
                <a:sym typeface="Consolas"/>
              </a:rPr>
              <a:t>tf.range(start, limit=None, delta=1, dtype=None, name='range')</a:t>
            </a:r>
            <a:br>
              <a:rPr lang="en">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tf.range(3, 18, 3) ==&gt; [3 6 9 12 15]</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tf.range(5) ==&gt; [0 1 2 3 4]</a:t>
            </a:r>
            <a:endParaRPr sz="1400">
              <a:solidFill>
                <a:srgbClr val="FFFFFF"/>
              </a:solidFill>
              <a:latin typeface="Consolas"/>
              <a:ea typeface="Consolas"/>
              <a:cs typeface="Consolas"/>
              <a:sym typeface="Consolas"/>
            </a:endParaRPr>
          </a:p>
        </p:txBody>
      </p:sp>
      <p:sp>
        <p:nvSpPr>
          <p:cNvPr id="261" name="Shape 261"/>
          <p:cNvSpPr txBox="1"/>
          <p:nvPr/>
        </p:nvSpPr>
        <p:spPr>
          <a:xfrm>
            <a:off x="5415900" y="1152475"/>
            <a:ext cx="3362700" cy="46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FFFFFF"/>
              </a:solidFill>
              <a:latin typeface="Times New Roman"/>
              <a:ea typeface="Times New Roman"/>
              <a:cs typeface="Times New Roman"/>
              <a:sym typeface="Times New Roman"/>
            </a:endParaRPr>
          </a:p>
        </p:txBody>
      </p:sp>
      <p:sp>
        <p:nvSpPr>
          <p:cNvPr id="262" name="Shape 262"/>
          <p:cNvSpPr txBox="1"/>
          <p:nvPr/>
        </p:nvSpPr>
        <p:spPr>
          <a:xfrm>
            <a:off x="4525325" y="3191150"/>
            <a:ext cx="3865800" cy="1302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latin typeface="Times New Roman"/>
                <a:ea typeface="Times New Roman"/>
                <a:cs typeface="Times New Roman"/>
                <a:sym typeface="Times New Roman"/>
              </a:rPr>
              <a:t>NOT THE SAME AS NUMPY SEQUENCES</a:t>
            </a:r>
            <a:endParaRPr>
              <a:solidFill>
                <a:srgbClr val="FFFFFF"/>
              </a:solidFill>
              <a:latin typeface="Times New Roman"/>
              <a:ea typeface="Times New Roman"/>
              <a:cs typeface="Times New Roman"/>
              <a:sym typeface="Times New Roman"/>
            </a:endParaRPr>
          </a:p>
          <a:p>
            <a:pPr marL="0" lvl="0" indent="0">
              <a:spcBef>
                <a:spcPts val="0"/>
              </a:spcBef>
              <a:spcAft>
                <a:spcPts val="0"/>
              </a:spcAft>
              <a:buNone/>
            </a:pPr>
            <a:endParaRPr>
              <a:solidFill>
                <a:srgbClr val="FFFFFF"/>
              </a:solidFill>
              <a:latin typeface="Times New Roman"/>
              <a:ea typeface="Times New Roman"/>
              <a:cs typeface="Times New Roman"/>
              <a:sym typeface="Times New Roman"/>
            </a:endParaRPr>
          </a:p>
          <a:p>
            <a:pPr marL="0" lvl="0" indent="0">
              <a:spcBef>
                <a:spcPts val="0"/>
              </a:spcBef>
              <a:spcAft>
                <a:spcPts val="0"/>
              </a:spcAft>
              <a:buNone/>
            </a:pPr>
            <a:r>
              <a:rPr lang="en">
                <a:solidFill>
                  <a:srgbClr val="FFFFFF"/>
                </a:solidFill>
                <a:latin typeface="Times New Roman"/>
                <a:ea typeface="Times New Roman"/>
                <a:cs typeface="Times New Roman"/>
                <a:sym typeface="Times New Roman"/>
              </a:rPr>
              <a:t>Tensor objects are not iterable</a:t>
            </a:r>
            <a:endParaRPr>
              <a:solidFill>
                <a:srgbClr val="FFFFFF"/>
              </a:solidFill>
              <a:latin typeface="Times New Roman"/>
              <a:ea typeface="Times New Roman"/>
              <a:cs typeface="Times New Roman"/>
              <a:sym typeface="Times New Roman"/>
            </a:endParaRPr>
          </a:p>
          <a:p>
            <a:pPr marL="0" lvl="0" indent="0">
              <a:spcBef>
                <a:spcPts val="0"/>
              </a:spcBef>
              <a:spcAft>
                <a:spcPts val="0"/>
              </a:spcAft>
              <a:buNone/>
            </a:pPr>
            <a:endParaRPr>
              <a:solidFill>
                <a:srgbClr val="FFFFFF"/>
              </a:solidFill>
              <a:latin typeface="Times New Roman"/>
              <a:ea typeface="Times New Roman"/>
              <a:cs typeface="Times New Roman"/>
              <a:sym typeface="Times New Roman"/>
            </a:endParaRPr>
          </a:p>
          <a:p>
            <a:pPr marL="0" lvl="0" indent="0" rtl="0">
              <a:spcBef>
                <a:spcPts val="0"/>
              </a:spcBef>
              <a:spcAft>
                <a:spcPts val="0"/>
              </a:spcAft>
              <a:buNone/>
            </a:pPr>
            <a:r>
              <a:rPr lang="en">
                <a:solidFill>
                  <a:srgbClr val="FFFFFF"/>
                </a:solidFill>
                <a:latin typeface="Consolas"/>
                <a:ea typeface="Consolas"/>
                <a:cs typeface="Consolas"/>
                <a:sym typeface="Consolas"/>
              </a:rPr>
              <a:t>for _ in tf.range(4): # TypeError</a:t>
            </a:r>
            <a:endParaRPr>
              <a:solidFill>
                <a:srgbClr val="FFFFFF"/>
              </a:solidFill>
              <a:latin typeface="Consolas"/>
              <a:ea typeface="Consolas"/>
              <a:cs typeface="Consolas"/>
              <a:sym typeface="Consolas"/>
            </a:endParaRPr>
          </a:p>
        </p:txBody>
      </p:sp>
      <p:sp>
        <p:nvSpPr>
          <p:cNvPr id="263" name="Shape 2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65</a:t>
            </a:fld>
            <a:endParaRPr/>
          </a:p>
        </p:txBody>
      </p:sp>
    </p:spTree>
    <p:extLst>
      <p:ext uri="{BB962C8B-B14F-4D97-AF65-F5344CB8AC3E}">
        <p14:creationId xmlns:p14="http://schemas.microsoft.com/office/powerpoint/2010/main" val="20346197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Randomly Generated Constants</a:t>
            </a:r>
            <a:endParaRPr b="1">
              <a:latin typeface="Georgia"/>
              <a:ea typeface="Georgia"/>
              <a:cs typeface="Georgia"/>
              <a:sym typeface="Georgia"/>
            </a:endParaRPr>
          </a:p>
        </p:txBody>
      </p:sp>
      <p:sp>
        <p:nvSpPr>
          <p:cNvPr id="269" name="Shape 269"/>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749300" rtl="0">
              <a:spcBef>
                <a:spcPts val="0"/>
              </a:spcBef>
              <a:spcAft>
                <a:spcPts val="0"/>
              </a:spcAft>
              <a:buNone/>
            </a:pPr>
            <a:endParaRPr sz="1400">
              <a:solidFill>
                <a:srgbClr val="FFFFFF"/>
              </a:solidFill>
              <a:latin typeface="Consolas"/>
              <a:ea typeface="Consolas"/>
              <a:cs typeface="Consolas"/>
              <a:sym typeface="Consolas"/>
            </a:endParaRPr>
          </a:p>
          <a:p>
            <a:pPr marL="0" lvl="0" indent="749300" rtl="0">
              <a:spcBef>
                <a:spcPts val="0"/>
              </a:spcBef>
              <a:spcAft>
                <a:spcPts val="0"/>
              </a:spcAft>
              <a:buNone/>
            </a:pP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tf.random_normal</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tf.truncated_normal</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tf.random_uniform</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tf.random_shuffle</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tf.random_crop</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tf.multinomial</a:t>
            </a:r>
            <a:endParaRPr sz="1400">
              <a:solidFill>
                <a:srgbClr val="FFFFFF"/>
              </a:solidFill>
              <a:latin typeface="Consolas"/>
              <a:ea typeface="Consolas"/>
              <a:cs typeface="Consolas"/>
              <a:sym typeface="Consolas"/>
            </a:endParaRPr>
          </a:p>
          <a:p>
            <a:pPr marL="0" lvl="0" indent="0" rtl="0">
              <a:spcBef>
                <a:spcPts val="0"/>
              </a:spcBef>
              <a:spcAft>
                <a:spcPts val="0"/>
              </a:spcAft>
              <a:buNone/>
            </a:pPr>
            <a:r>
              <a:rPr lang="en" sz="1400">
                <a:solidFill>
                  <a:srgbClr val="FFFFFF"/>
                </a:solidFill>
                <a:latin typeface="Consolas"/>
                <a:ea typeface="Consolas"/>
                <a:cs typeface="Consolas"/>
                <a:sym typeface="Consolas"/>
              </a:rPr>
              <a:t>tf.random_gamma</a:t>
            </a:r>
            <a:endParaRPr sz="1400" b="1">
              <a:solidFill>
                <a:srgbClr val="FFFFFF"/>
              </a:solidFill>
              <a:latin typeface="Consolas"/>
              <a:ea typeface="Consolas"/>
              <a:cs typeface="Consolas"/>
              <a:sym typeface="Consolas"/>
            </a:endParaRPr>
          </a:p>
        </p:txBody>
      </p:sp>
      <p:sp>
        <p:nvSpPr>
          <p:cNvPr id="270" name="Shape 2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66</a:t>
            </a:fld>
            <a:endParaRPr/>
          </a:p>
        </p:txBody>
      </p:sp>
    </p:spTree>
    <p:extLst>
      <p:ext uri="{BB962C8B-B14F-4D97-AF65-F5344CB8AC3E}">
        <p14:creationId xmlns:p14="http://schemas.microsoft.com/office/powerpoint/2010/main" val="17583938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Randomly Generated Constants</a:t>
            </a:r>
            <a:endParaRPr b="1">
              <a:latin typeface="Georgia"/>
              <a:ea typeface="Georgia"/>
              <a:cs typeface="Georgia"/>
              <a:sym typeface="Georgia"/>
            </a:endParaRPr>
          </a:p>
        </p:txBody>
      </p:sp>
      <p:sp>
        <p:nvSpPr>
          <p:cNvPr id="276" name="Shape 276"/>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400" b="1">
              <a:solidFill>
                <a:schemeClr val="dk1"/>
              </a:solidFill>
              <a:latin typeface="Consolas"/>
              <a:ea typeface="Consolas"/>
              <a:cs typeface="Consolas"/>
              <a:sym typeface="Consolas"/>
            </a:endParaRPr>
          </a:p>
          <a:p>
            <a:pPr marL="0" lvl="0" indent="0" algn="ctr" rtl="0">
              <a:spcBef>
                <a:spcPts val="1600"/>
              </a:spcBef>
              <a:spcAft>
                <a:spcPts val="0"/>
              </a:spcAft>
              <a:buNone/>
            </a:pPr>
            <a:endParaRPr sz="1400" b="1">
              <a:solidFill>
                <a:schemeClr val="dk1"/>
              </a:solidFill>
              <a:latin typeface="Consolas"/>
              <a:ea typeface="Consolas"/>
              <a:cs typeface="Consolas"/>
              <a:sym typeface="Consolas"/>
            </a:endParaRPr>
          </a:p>
          <a:p>
            <a:pPr marL="0" lvl="0" indent="0" algn="ctr" rtl="0">
              <a:spcBef>
                <a:spcPts val="1600"/>
              </a:spcBef>
              <a:spcAft>
                <a:spcPts val="0"/>
              </a:spcAft>
              <a:buNone/>
            </a:pPr>
            <a:endParaRPr sz="1400" b="1">
              <a:solidFill>
                <a:schemeClr val="dk1"/>
              </a:solidFill>
              <a:latin typeface="Consolas"/>
              <a:ea typeface="Consolas"/>
              <a:cs typeface="Consolas"/>
              <a:sym typeface="Consolas"/>
            </a:endParaRPr>
          </a:p>
          <a:p>
            <a:pPr marL="0" lvl="0" indent="0" algn="ctr" rtl="0">
              <a:spcBef>
                <a:spcPts val="1600"/>
              </a:spcBef>
              <a:spcAft>
                <a:spcPts val="1600"/>
              </a:spcAft>
              <a:buNone/>
            </a:pPr>
            <a:r>
              <a:rPr lang="en" b="1">
                <a:solidFill>
                  <a:schemeClr val="dk1"/>
                </a:solidFill>
                <a:latin typeface="Consolas"/>
                <a:ea typeface="Consolas"/>
                <a:cs typeface="Consolas"/>
                <a:sym typeface="Consolas"/>
              </a:rPr>
              <a:t>tf.set_random_seed(seed)</a:t>
            </a:r>
            <a:endParaRPr b="1">
              <a:solidFill>
                <a:srgbClr val="FFFFFF"/>
              </a:solidFill>
              <a:latin typeface="Consolas"/>
              <a:ea typeface="Consolas"/>
              <a:cs typeface="Consolas"/>
              <a:sym typeface="Consolas"/>
            </a:endParaRPr>
          </a:p>
        </p:txBody>
      </p:sp>
      <p:sp>
        <p:nvSpPr>
          <p:cNvPr id="277" name="Shape 2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67</a:t>
            </a:fld>
            <a:endParaRPr/>
          </a:p>
        </p:txBody>
      </p:sp>
    </p:spTree>
    <p:extLst>
      <p:ext uri="{BB962C8B-B14F-4D97-AF65-F5344CB8AC3E}">
        <p14:creationId xmlns:p14="http://schemas.microsoft.com/office/powerpoint/2010/main" val="28064865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Operations</a:t>
            </a:r>
            <a:endParaRPr b="1">
              <a:latin typeface="Georgia"/>
              <a:ea typeface="Georgia"/>
              <a:cs typeface="Georgia"/>
              <a:sym typeface="Georgia"/>
            </a:endParaRPr>
          </a:p>
        </p:txBody>
      </p:sp>
      <p:pic>
        <p:nvPicPr>
          <p:cNvPr id="283" name="Shape 283"/>
          <p:cNvPicPr preferRelativeResize="0"/>
          <p:nvPr/>
        </p:nvPicPr>
        <p:blipFill>
          <a:blip r:embed="rId3">
            <a:alphaModFix/>
          </a:blip>
          <a:stretch>
            <a:fillRect/>
          </a:stretch>
        </p:blipFill>
        <p:spPr>
          <a:xfrm>
            <a:off x="0" y="1313598"/>
            <a:ext cx="9144001" cy="2747705"/>
          </a:xfrm>
          <a:prstGeom prst="rect">
            <a:avLst/>
          </a:prstGeom>
          <a:noFill/>
          <a:ln>
            <a:noFill/>
          </a:ln>
        </p:spPr>
      </p:pic>
      <p:sp>
        <p:nvSpPr>
          <p:cNvPr id="284" name="Shape 284"/>
          <p:cNvSpPr txBox="1"/>
          <p:nvPr/>
        </p:nvSpPr>
        <p:spPr>
          <a:xfrm>
            <a:off x="0" y="4778400"/>
            <a:ext cx="3578100" cy="365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FFFFFF"/>
                </a:solidFill>
                <a:latin typeface="Times New Roman"/>
                <a:ea typeface="Times New Roman"/>
                <a:cs typeface="Times New Roman"/>
                <a:sym typeface="Times New Roman"/>
              </a:rPr>
              <a:t>Buduma. </a:t>
            </a:r>
            <a:r>
              <a:rPr lang="en" sz="1100" i="1">
                <a:solidFill>
                  <a:srgbClr val="FFFFFF"/>
                </a:solidFill>
                <a:latin typeface="Times New Roman"/>
                <a:ea typeface="Times New Roman"/>
                <a:cs typeface="Times New Roman"/>
                <a:sym typeface="Times New Roman"/>
              </a:rPr>
              <a:t>Fundamentals of Deep Learning</a:t>
            </a:r>
            <a:r>
              <a:rPr lang="en" sz="1100">
                <a:solidFill>
                  <a:srgbClr val="FFFFFF"/>
                </a:solidFill>
                <a:latin typeface="Times New Roman"/>
                <a:ea typeface="Times New Roman"/>
                <a:cs typeface="Times New Roman"/>
                <a:sym typeface="Times New Roman"/>
              </a:rPr>
              <a:t>. O’Reilly, 2017</a:t>
            </a:r>
            <a:endParaRPr sz="1100">
              <a:solidFill>
                <a:srgbClr val="FFFFFF"/>
              </a:solidFill>
              <a:latin typeface="Times New Roman"/>
              <a:ea typeface="Times New Roman"/>
              <a:cs typeface="Times New Roman"/>
              <a:sym typeface="Times New Roman"/>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68</a:t>
            </a:fld>
            <a:endParaRPr/>
          </a:p>
        </p:txBody>
      </p:sp>
    </p:spTree>
    <p:extLst>
      <p:ext uri="{BB962C8B-B14F-4D97-AF65-F5344CB8AC3E}">
        <p14:creationId xmlns:p14="http://schemas.microsoft.com/office/powerpoint/2010/main" val="22244164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Arithmetic Ops</a:t>
            </a:r>
            <a:endParaRPr b="1">
              <a:latin typeface="Georgia"/>
              <a:ea typeface="Georgia"/>
              <a:cs typeface="Georgia"/>
              <a:sym typeface="Georgia"/>
            </a:endParaRPr>
          </a:p>
        </p:txBody>
      </p:sp>
      <p:sp>
        <p:nvSpPr>
          <p:cNvPr id="291" name="Shape 291"/>
          <p:cNvSpPr txBox="1"/>
          <p:nvPr/>
        </p:nvSpPr>
        <p:spPr>
          <a:xfrm>
            <a:off x="4497700" y="1378150"/>
            <a:ext cx="3503100" cy="576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latin typeface="Times New Roman"/>
                <a:ea typeface="Times New Roman"/>
                <a:cs typeface="Times New Roman"/>
                <a:sym typeface="Times New Roman"/>
              </a:rPr>
              <a:t>Pretty standard, quite similar to numpy.</a:t>
            </a:r>
            <a:endParaRPr>
              <a:solidFill>
                <a:srgbClr val="FFFFFF"/>
              </a:solidFill>
              <a:latin typeface="Times New Roman"/>
              <a:ea typeface="Times New Roman"/>
              <a:cs typeface="Times New Roman"/>
              <a:sym typeface="Times New Roman"/>
            </a:endParaRPr>
          </a:p>
        </p:txBody>
      </p:sp>
      <p:sp>
        <p:nvSpPr>
          <p:cNvPr id="292" name="Shape 2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69</a:t>
            </a:fld>
            <a:endParaRPr/>
          </a:p>
        </p:txBody>
      </p:sp>
      <p:pic>
        <p:nvPicPr>
          <p:cNvPr id="293" name="Shape 293"/>
          <p:cNvPicPr preferRelativeResize="0"/>
          <p:nvPr/>
        </p:nvPicPr>
        <p:blipFill>
          <a:blip r:embed="rId3">
            <a:alphaModFix/>
          </a:blip>
          <a:stretch>
            <a:fillRect/>
          </a:stretch>
        </p:blipFill>
        <p:spPr>
          <a:xfrm>
            <a:off x="1168925" y="1129475"/>
            <a:ext cx="2922627" cy="3820976"/>
          </a:xfrm>
          <a:prstGeom prst="rect">
            <a:avLst/>
          </a:prstGeom>
          <a:noFill/>
          <a:ln>
            <a:noFill/>
          </a:ln>
        </p:spPr>
      </p:pic>
    </p:spTree>
    <p:extLst>
      <p:ext uri="{BB962C8B-B14F-4D97-AF65-F5344CB8AC3E}">
        <p14:creationId xmlns:p14="http://schemas.microsoft.com/office/powerpoint/2010/main" val="1968403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Data Flow Graphs</a:t>
            </a:r>
            <a:endParaRPr b="1">
              <a:latin typeface="Georgia"/>
              <a:ea typeface="Georgia"/>
              <a:cs typeface="Georgia"/>
              <a:sym typeface="Georgia"/>
            </a:endParaRPr>
          </a:p>
        </p:txBody>
      </p:sp>
      <p:sp>
        <p:nvSpPr>
          <p:cNvPr id="261" name="Shape 261"/>
          <p:cNvSpPr txBox="1">
            <a:spLocks noGrp="1"/>
          </p:cNvSpPr>
          <p:nvPr>
            <p:ph type="body" idx="1"/>
          </p:nvPr>
        </p:nvSpPr>
        <p:spPr>
          <a:xfrm>
            <a:off x="311700" y="1330250"/>
            <a:ext cx="8520600" cy="236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Georgia"/>
                <a:ea typeface="Georgia"/>
                <a:cs typeface="Georgia"/>
                <a:sym typeface="Georgia"/>
              </a:rPr>
              <a:t>TensorFlow separates definition of computations from their execution</a:t>
            </a:r>
            <a:endParaRPr>
              <a:latin typeface="Georgia"/>
              <a:ea typeface="Georgia"/>
              <a:cs typeface="Georgia"/>
              <a:sym typeface="Georgia"/>
            </a:endParaRPr>
          </a:p>
        </p:txBody>
      </p:sp>
      <p:sp>
        <p:nvSpPr>
          <p:cNvPr id="262" name="Shape 262"/>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pic>
        <p:nvPicPr>
          <p:cNvPr id="263" name="Shape 263"/>
          <p:cNvPicPr preferRelativeResize="0"/>
          <p:nvPr/>
        </p:nvPicPr>
        <p:blipFill>
          <a:blip r:embed="rId3">
            <a:alphaModFix/>
          </a:blip>
          <a:stretch>
            <a:fillRect/>
          </a:stretch>
        </p:blipFill>
        <p:spPr>
          <a:xfrm>
            <a:off x="1774925" y="1914175"/>
            <a:ext cx="5728624" cy="2367300"/>
          </a:xfrm>
          <a:prstGeom prst="rect">
            <a:avLst/>
          </a:prstGeom>
          <a:noFill/>
          <a:ln>
            <a:noFill/>
          </a:ln>
        </p:spPr>
      </p:pic>
      <p:sp>
        <p:nvSpPr>
          <p:cNvPr id="264" name="Shape 264"/>
          <p:cNvSpPr txBox="1">
            <a:spLocks noGrp="1"/>
          </p:cNvSpPr>
          <p:nvPr>
            <p:ph type="body" idx="1"/>
          </p:nvPr>
        </p:nvSpPr>
        <p:spPr>
          <a:xfrm>
            <a:off x="311700" y="4648200"/>
            <a:ext cx="4345800" cy="4647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100">
                <a:latin typeface="Times New Roman"/>
                <a:ea typeface="Times New Roman"/>
                <a:cs typeface="Times New Roman"/>
                <a:sym typeface="Times New Roman"/>
              </a:rPr>
              <a:t>Graph from </a:t>
            </a:r>
            <a:r>
              <a:rPr lang="en" sz="1100" i="1">
                <a:latin typeface="Times New Roman"/>
                <a:ea typeface="Times New Roman"/>
                <a:cs typeface="Times New Roman"/>
                <a:sym typeface="Times New Roman"/>
              </a:rPr>
              <a:t>TensorFlow for Machine Intelligence</a:t>
            </a:r>
            <a:endParaRPr sz="1100" i="1">
              <a:latin typeface="Times New Roman"/>
              <a:ea typeface="Times New Roman"/>
              <a:cs typeface="Times New Roman"/>
              <a:sym typeface="Times New Roman"/>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7</a:t>
            </a:fld>
            <a:endParaRPr>
              <a:solidFill>
                <a:schemeClr val="lt2"/>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Wizard of Div</a:t>
            </a:r>
            <a:endParaRPr b="1">
              <a:latin typeface="Georgia"/>
              <a:ea typeface="Georgia"/>
              <a:cs typeface="Georgia"/>
              <a:sym typeface="Georgia"/>
            </a:endParaRPr>
          </a:p>
        </p:txBody>
      </p:sp>
      <p:sp>
        <p:nvSpPr>
          <p:cNvPr id="299" name="Shape 2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70</a:t>
            </a:fld>
            <a:endParaRPr/>
          </a:p>
        </p:txBody>
      </p:sp>
      <p:sp>
        <p:nvSpPr>
          <p:cNvPr id="300" name="Shape 300"/>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dirty="0">
                <a:solidFill>
                  <a:srgbClr val="FFFFFF"/>
                </a:solidFill>
                <a:latin typeface="Consolas"/>
                <a:ea typeface="Consolas"/>
                <a:cs typeface="Consolas"/>
                <a:sym typeface="Consolas"/>
              </a:rPr>
              <a:t>a = tf.constant([2, 2], name='a')</a:t>
            </a:r>
            <a:endParaRPr sz="1400" dirty="0">
              <a:solidFill>
                <a:srgbClr val="FFFFFF"/>
              </a:solidFill>
              <a:latin typeface="Consolas"/>
              <a:ea typeface="Consolas"/>
              <a:cs typeface="Consolas"/>
              <a:sym typeface="Consolas"/>
            </a:endParaRPr>
          </a:p>
          <a:p>
            <a:pPr marL="0" lvl="0" indent="0" rtl="0">
              <a:spcBef>
                <a:spcPts val="0"/>
              </a:spcBef>
              <a:spcAft>
                <a:spcPts val="0"/>
              </a:spcAft>
              <a:buNone/>
            </a:pPr>
            <a:r>
              <a:rPr lang="en" sz="1400" dirty="0">
                <a:solidFill>
                  <a:srgbClr val="FFFFFF"/>
                </a:solidFill>
                <a:latin typeface="Consolas"/>
                <a:ea typeface="Consolas"/>
                <a:cs typeface="Consolas"/>
                <a:sym typeface="Consolas"/>
              </a:rPr>
              <a:t>b = tf.constant([[0, 1], [2, 3]], name='b')</a:t>
            </a:r>
            <a:endParaRPr sz="1400" dirty="0">
              <a:solidFill>
                <a:srgbClr val="FFFFFF"/>
              </a:solidFill>
              <a:latin typeface="Consolas"/>
              <a:ea typeface="Consolas"/>
              <a:cs typeface="Consolas"/>
              <a:sym typeface="Consolas"/>
            </a:endParaRPr>
          </a:p>
          <a:p>
            <a:pPr marL="0" lvl="0" indent="0" rtl="0">
              <a:spcBef>
                <a:spcPts val="0"/>
              </a:spcBef>
              <a:spcAft>
                <a:spcPts val="0"/>
              </a:spcAft>
              <a:buNone/>
            </a:pPr>
            <a:r>
              <a:rPr lang="en" sz="1400" dirty="0">
                <a:solidFill>
                  <a:srgbClr val="FFFFFF"/>
                </a:solidFill>
                <a:latin typeface="Consolas"/>
                <a:ea typeface="Consolas"/>
                <a:cs typeface="Consolas"/>
                <a:sym typeface="Consolas"/>
              </a:rPr>
              <a:t>with tf.Session() as sess:</a:t>
            </a:r>
            <a:endParaRPr sz="1400" dirty="0">
              <a:solidFill>
                <a:srgbClr val="FFFFFF"/>
              </a:solidFill>
              <a:latin typeface="Consolas"/>
              <a:ea typeface="Consolas"/>
              <a:cs typeface="Consolas"/>
              <a:sym typeface="Consolas"/>
            </a:endParaRPr>
          </a:p>
          <a:p>
            <a:pPr marL="0" lvl="0" indent="0" rtl="0">
              <a:spcBef>
                <a:spcPts val="0"/>
              </a:spcBef>
              <a:spcAft>
                <a:spcPts val="0"/>
              </a:spcAft>
              <a:buNone/>
            </a:pPr>
            <a:r>
              <a:rPr lang="en" sz="1400" dirty="0">
                <a:solidFill>
                  <a:srgbClr val="FFFFFF"/>
                </a:solidFill>
                <a:latin typeface="Consolas"/>
                <a:ea typeface="Consolas"/>
                <a:cs typeface="Consolas"/>
                <a:sym typeface="Consolas"/>
              </a:rPr>
              <a:t>	print(sess.run(tf.div(b, a)))             ⇒ [[0 0] [1 1]]</a:t>
            </a:r>
            <a:endParaRPr sz="1400" dirty="0">
              <a:solidFill>
                <a:srgbClr val="FFFFFF"/>
              </a:solidFill>
              <a:latin typeface="Consolas"/>
              <a:ea typeface="Consolas"/>
              <a:cs typeface="Consolas"/>
              <a:sym typeface="Consolas"/>
            </a:endParaRPr>
          </a:p>
          <a:p>
            <a:pPr marL="0" lvl="0" indent="0" rtl="0">
              <a:spcBef>
                <a:spcPts val="0"/>
              </a:spcBef>
              <a:spcAft>
                <a:spcPts val="0"/>
              </a:spcAft>
              <a:buNone/>
            </a:pPr>
            <a:r>
              <a:rPr lang="en" sz="1400" dirty="0">
                <a:solidFill>
                  <a:srgbClr val="FFFFFF"/>
                </a:solidFill>
                <a:latin typeface="Consolas"/>
                <a:ea typeface="Consolas"/>
                <a:cs typeface="Consolas"/>
                <a:sym typeface="Consolas"/>
              </a:rPr>
              <a:t>	print(sess.run(tf.divide(b, a)))          ⇒ [[0. 0.5] [1. 1.5]]</a:t>
            </a:r>
            <a:endParaRPr sz="1400" dirty="0">
              <a:solidFill>
                <a:srgbClr val="FFFFFF"/>
              </a:solidFill>
              <a:latin typeface="Consolas"/>
              <a:ea typeface="Consolas"/>
              <a:cs typeface="Consolas"/>
              <a:sym typeface="Consolas"/>
            </a:endParaRPr>
          </a:p>
          <a:p>
            <a:pPr marL="0" lvl="0" indent="0" rtl="0">
              <a:spcBef>
                <a:spcPts val="0"/>
              </a:spcBef>
              <a:spcAft>
                <a:spcPts val="0"/>
              </a:spcAft>
              <a:buNone/>
            </a:pPr>
            <a:r>
              <a:rPr lang="en" sz="1400" dirty="0">
                <a:solidFill>
                  <a:srgbClr val="FFFFFF"/>
                </a:solidFill>
                <a:latin typeface="Consolas"/>
                <a:ea typeface="Consolas"/>
                <a:cs typeface="Consolas"/>
                <a:sym typeface="Consolas"/>
              </a:rPr>
              <a:t>	print(sess.run(tf.truediv(b, a)))         ⇒ [[0. 0.5] [1. 1.5]]</a:t>
            </a:r>
            <a:endParaRPr sz="1400" dirty="0">
              <a:solidFill>
                <a:srgbClr val="FFFFFF"/>
              </a:solidFill>
              <a:latin typeface="Consolas"/>
              <a:ea typeface="Consolas"/>
              <a:cs typeface="Consolas"/>
              <a:sym typeface="Consolas"/>
            </a:endParaRPr>
          </a:p>
          <a:p>
            <a:pPr marL="0" lvl="0" indent="0" rtl="0">
              <a:spcBef>
                <a:spcPts val="0"/>
              </a:spcBef>
              <a:spcAft>
                <a:spcPts val="0"/>
              </a:spcAft>
              <a:buNone/>
            </a:pPr>
            <a:r>
              <a:rPr lang="en" sz="1400" dirty="0">
                <a:solidFill>
                  <a:srgbClr val="FFFFFF"/>
                </a:solidFill>
                <a:latin typeface="Consolas"/>
                <a:ea typeface="Consolas"/>
                <a:cs typeface="Consolas"/>
                <a:sym typeface="Consolas"/>
              </a:rPr>
              <a:t>	print(sess.run(tf.floordiv(b, a)))        ⇒ [[0 0] [1 1]]</a:t>
            </a:r>
            <a:endParaRPr sz="1400" dirty="0">
              <a:solidFill>
                <a:srgbClr val="FFFFFF"/>
              </a:solidFill>
              <a:latin typeface="Consolas"/>
              <a:ea typeface="Consolas"/>
              <a:cs typeface="Consolas"/>
              <a:sym typeface="Consolas"/>
            </a:endParaRPr>
          </a:p>
          <a:p>
            <a:pPr marL="0" lvl="0" indent="0" rtl="0">
              <a:spcBef>
                <a:spcPts val="0"/>
              </a:spcBef>
              <a:spcAft>
                <a:spcPts val="0"/>
              </a:spcAft>
              <a:buNone/>
            </a:pPr>
            <a:r>
              <a:rPr lang="en" sz="1400" dirty="0">
                <a:solidFill>
                  <a:srgbClr val="FFFFFF"/>
                </a:solidFill>
                <a:latin typeface="Consolas"/>
                <a:ea typeface="Consolas"/>
                <a:cs typeface="Consolas"/>
                <a:sym typeface="Consolas"/>
              </a:rPr>
              <a:t>	print(sess.run(tf.realdiv(b, a)))         ⇒ # Error: only works for real values</a:t>
            </a:r>
            <a:endParaRPr sz="1400" dirty="0">
              <a:solidFill>
                <a:srgbClr val="FFFFFF"/>
              </a:solidFill>
              <a:latin typeface="Consolas"/>
              <a:ea typeface="Consolas"/>
              <a:cs typeface="Consolas"/>
              <a:sym typeface="Consolas"/>
            </a:endParaRPr>
          </a:p>
          <a:p>
            <a:pPr marL="0" lvl="0" indent="0" rtl="0">
              <a:spcBef>
                <a:spcPts val="0"/>
              </a:spcBef>
              <a:spcAft>
                <a:spcPts val="0"/>
              </a:spcAft>
              <a:buNone/>
            </a:pPr>
            <a:r>
              <a:rPr lang="en" sz="1400" dirty="0">
                <a:solidFill>
                  <a:srgbClr val="FFFFFF"/>
                </a:solidFill>
                <a:latin typeface="Consolas"/>
                <a:ea typeface="Consolas"/>
                <a:cs typeface="Consolas"/>
                <a:sym typeface="Consolas"/>
              </a:rPr>
              <a:t>	print(sess.run(tf.truncatediv(b, a)))     ⇒ [[0 0] [1 1]]</a:t>
            </a:r>
            <a:endParaRPr sz="1400" dirty="0">
              <a:solidFill>
                <a:srgbClr val="FFFFFF"/>
              </a:solidFill>
              <a:latin typeface="Consolas"/>
              <a:ea typeface="Consolas"/>
              <a:cs typeface="Consolas"/>
              <a:sym typeface="Consolas"/>
            </a:endParaRPr>
          </a:p>
          <a:p>
            <a:pPr marL="0" lvl="0" indent="0" rtl="0">
              <a:spcBef>
                <a:spcPts val="0"/>
              </a:spcBef>
              <a:spcAft>
                <a:spcPts val="0"/>
              </a:spcAft>
              <a:buNone/>
            </a:pPr>
            <a:r>
              <a:rPr lang="en" sz="1400" dirty="0">
                <a:solidFill>
                  <a:srgbClr val="FFFFFF"/>
                </a:solidFill>
                <a:latin typeface="Consolas"/>
                <a:ea typeface="Consolas"/>
                <a:cs typeface="Consolas"/>
                <a:sym typeface="Consolas"/>
              </a:rPr>
              <a:t>	print(sess.run(tf.floor_div(b, a)))       ⇒ [[0 0] [1 1]]</a:t>
            </a:r>
            <a:endParaRPr sz="1400" dirty="0">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2880674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311700" y="1017725"/>
            <a:ext cx="8520600" cy="392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200" dirty="0">
                <a:latin typeface="Georgia"/>
                <a:ea typeface="Georgia"/>
                <a:cs typeface="Georgia"/>
                <a:sym typeface="Georgia"/>
              </a:rPr>
              <a:t>TensorFlow takes Python natives types: boolean, numeric (int, float), strings</a:t>
            </a:r>
            <a:endParaRPr sz="1200" dirty="0">
              <a:latin typeface="Georgia"/>
              <a:ea typeface="Georgia"/>
              <a:cs typeface="Georgia"/>
              <a:sym typeface="Georgia"/>
            </a:endParaRPr>
          </a:p>
          <a:p>
            <a:pPr marL="0" lvl="0" indent="0" rtl="0">
              <a:spcBef>
                <a:spcPts val="1600"/>
              </a:spcBef>
              <a:spcAft>
                <a:spcPts val="0"/>
              </a:spcAft>
              <a:buNone/>
            </a:pPr>
            <a:r>
              <a:rPr lang="en" sz="1200" dirty="0">
                <a:solidFill>
                  <a:schemeClr val="dk1"/>
                </a:solidFill>
                <a:latin typeface="Georgia"/>
                <a:ea typeface="Georgia"/>
                <a:cs typeface="Georgia"/>
                <a:sym typeface="Georgia"/>
              </a:rPr>
              <a:t>t_0 = 19 			         			# scalars are treated like 0-d tensors</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tf.zeros_like(t_0)                  			# ==&gt; 0</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tf.ones_like(t_0)                    			# ==&gt; 1</a:t>
            </a:r>
            <a:endParaRPr sz="1200" dirty="0">
              <a:latin typeface="Georgia"/>
              <a:ea typeface="Georgia"/>
              <a:cs typeface="Georgia"/>
              <a:sym typeface="Georgia"/>
            </a:endParaRPr>
          </a:p>
          <a:p>
            <a:pPr marL="0" lvl="0" indent="0" rtl="0">
              <a:spcBef>
                <a:spcPts val="0"/>
              </a:spcBef>
              <a:spcAft>
                <a:spcPts val="1600"/>
              </a:spcAft>
              <a:buNone/>
            </a:pPr>
            <a:endParaRPr sz="1200" dirty="0">
              <a:latin typeface="Georgia"/>
              <a:ea typeface="Georgia"/>
              <a:cs typeface="Georgia"/>
              <a:sym typeface="Georgia"/>
            </a:endParaRPr>
          </a:p>
        </p:txBody>
      </p:sp>
      <p:sp>
        <p:nvSpPr>
          <p:cNvPr id="306" name="Shape 3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TensorFlow Data Types</a:t>
            </a:r>
            <a:endParaRPr b="1">
              <a:latin typeface="Georgia"/>
              <a:ea typeface="Georgia"/>
              <a:cs typeface="Georgia"/>
              <a:sym typeface="Georgia"/>
            </a:endParaRPr>
          </a:p>
        </p:txBody>
      </p:sp>
      <p:sp>
        <p:nvSpPr>
          <p:cNvPr id="307" name="Shape 3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71</a:t>
            </a:fld>
            <a:endParaRPr/>
          </a:p>
        </p:txBody>
      </p:sp>
    </p:spTree>
    <p:extLst>
      <p:ext uri="{BB962C8B-B14F-4D97-AF65-F5344CB8AC3E}">
        <p14:creationId xmlns:p14="http://schemas.microsoft.com/office/powerpoint/2010/main" val="4416440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311700" y="1017725"/>
            <a:ext cx="8520600" cy="392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Georgia"/>
                <a:ea typeface="Georgia"/>
                <a:cs typeface="Georgia"/>
                <a:sym typeface="Georgia"/>
              </a:rPr>
              <a:t>TensorFlow takes Python natives types: boolean, numeric (int, float), strings</a:t>
            </a:r>
            <a:endParaRPr sz="1200" dirty="0">
              <a:latin typeface="Georgia"/>
              <a:ea typeface="Georgia"/>
              <a:cs typeface="Georgia"/>
              <a:sym typeface="Georgia"/>
            </a:endParaRPr>
          </a:p>
          <a:p>
            <a:pPr marL="0" lvl="0" indent="0" rtl="0">
              <a:spcBef>
                <a:spcPts val="1600"/>
              </a:spcBef>
              <a:spcAft>
                <a:spcPts val="0"/>
              </a:spcAft>
              <a:buNone/>
            </a:pPr>
            <a:r>
              <a:rPr lang="en" sz="1200" dirty="0">
                <a:solidFill>
                  <a:schemeClr val="dk1"/>
                </a:solidFill>
                <a:latin typeface="Georgia"/>
                <a:ea typeface="Georgia"/>
                <a:cs typeface="Georgia"/>
                <a:sym typeface="Georgia"/>
              </a:rPr>
              <a:t>t_0 = 19 			         			# scalars are treated like 0-d tensors</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tf.zeros_like(t_0)                  			# ==&gt; 0</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tf.ones_like(t_0)                    			# ==&gt; 1</a:t>
            </a:r>
            <a:endParaRPr sz="1200" dirty="0">
              <a:solidFill>
                <a:schemeClr val="dk1"/>
              </a:solidFill>
              <a:latin typeface="Georgia"/>
              <a:ea typeface="Georgia"/>
              <a:cs typeface="Georgia"/>
              <a:sym typeface="Georgia"/>
            </a:endParaRPr>
          </a:p>
          <a:p>
            <a:pPr marL="0" lvl="0" indent="0" rtl="0">
              <a:spcBef>
                <a:spcPts val="0"/>
              </a:spcBef>
              <a:spcAft>
                <a:spcPts val="0"/>
              </a:spcAft>
              <a:buNone/>
            </a:pP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t_1 = [b"apple", b"peach", b"grape"] 	# 1-d arrays are treated like 1-d tensors</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tf.zeros_like(t_1)                   			# ==&gt; ?????</a:t>
            </a:r>
            <a:endParaRPr sz="1200" dirty="0">
              <a:latin typeface="Georgia"/>
              <a:ea typeface="Georgia"/>
              <a:cs typeface="Georgia"/>
              <a:sym typeface="Georgia"/>
            </a:endParaRPr>
          </a:p>
        </p:txBody>
      </p:sp>
      <p:sp>
        <p:nvSpPr>
          <p:cNvPr id="320" name="Shape 3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TensorFlow Data Types</a:t>
            </a:r>
            <a:endParaRPr b="1">
              <a:latin typeface="Georgia"/>
              <a:ea typeface="Georgia"/>
              <a:cs typeface="Georgia"/>
              <a:sym typeface="Georgia"/>
            </a:endParaRPr>
          </a:p>
        </p:txBody>
      </p:sp>
      <p:sp>
        <p:nvSpPr>
          <p:cNvPr id="321" name="Shape 3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72</a:t>
            </a:fld>
            <a:endParaRPr/>
          </a:p>
        </p:txBody>
      </p:sp>
    </p:spTree>
    <p:extLst>
      <p:ext uri="{BB962C8B-B14F-4D97-AF65-F5344CB8AC3E}">
        <p14:creationId xmlns:p14="http://schemas.microsoft.com/office/powerpoint/2010/main" val="11098910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body" idx="1"/>
          </p:nvPr>
        </p:nvSpPr>
        <p:spPr>
          <a:xfrm>
            <a:off x="311700" y="1017725"/>
            <a:ext cx="8520600" cy="392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Georgia"/>
                <a:ea typeface="Georgia"/>
                <a:cs typeface="Georgia"/>
                <a:sym typeface="Georgia"/>
              </a:rPr>
              <a:t>TensorFlow takes Python natives types: boolean, numeric (int, float), strings</a:t>
            </a:r>
            <a:endParaRPr sz="1200" dirty="0">
              <a:latin typeface="Georgia"/>
              <a:ea typeface="Georgia"/>
              <a:cs typeface="Georgia"/>
              <a:sym typeface="Georgia"/>
            </a:endParaRPr>
          </a:p>
          <a:p>
            <a:pPr marL="0" lvl="0" indent="0" rtl="0">
              <a:spcBef>
                <a:spcPts val="1600"/>
              </a:spcBef>
              <a:spcAft>
                <a:spcPts val="0"/>
              </a:spcAft>
              <a:buNone/>
            </a:pPr>
            <a:r>
              <a:rPr lang="en" sz="1200" dirty="0">
                <a:solidFill>
                  <a:schemeClr val="dk1"/>
                </a:solidFill>
                <a:latin typeface="Georgia"/>
                <a:ea typeface="Georgia"/>
                <a:cs typeface="Georgia"/>
                <a:sym typeface="Georgia"/>
              </a:rPr>
              <a:t>t_0 = 19 			         			# scalars are treated like 0-d tensors</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tf.zeros_like(t_0)                  			# ==&gt; 0</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tf.ones_like(t_0)                    			# ==&gt; 1</a:t>
            </a:r>
            <a:endParaRPr sz="1200" dirty="0">
              <a:solidFill>
                <a:schemeClr val="dk1"/>
              </a:solidFill>
              <a:latin typeface="Georgia"/>
              <a:ea typeface="Georgia"/>
              <a:cs typeface="Georgia"/>
              <a:sym typeface="Georgia"/>
            </a:endParaRPr>
          </a:p>
          <a:p>
            <a:pPr marL="0" lvl="0" indent="0" rtl="0">
              <a:spcBef>
                <a:spcPts val="0"/>
              </a:spcBef>
              <a:spcAft>
                <a:spcPts val="0"/>
              </a:spcAft>
              <a:buNone/>
            </a:pP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t_1 = [b"apple", b"peach", b"grape"] 	# 1-d arrays are treated like 1-d tensors</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tf.zeros_like(t_1)                   			# ==&gt; [b'' b'' b'']</a:t>
            </a:r>
            <a:endParaRPr sz="1200" dirty="0">
              <a:latin typeface="Georgia"/>
              <a:ea typeface="Georgia"/>
              <a:cs typeface="Georgia"/>
              <a:sym typeface="Georgia"/>
            </a:endParaRPr>
          </a:p>
          <a:p>
            <a:pPr marL="0" lvl="0" indent="0" rtl="0">
              <a:spcBef>
                <a:spcPts val="0"/>
              </a:spcBef>
              <a:spcAft>
                <a:spcPts val="1600"/>
              </a:spcAft>
              <a:buNone/>
            </a:pPr>
            <a:endParaRPr sz="1200" dirty="0">
              <a:latin typeface="Georgia"/>
              <a:ea typeface="Georgia"/>
              <a:cs typeface="Georgia"/>
              <a:sym typeface="Georgia"/>
            </a:endParaRPr>
          </a:p>
        </p:txBody>
      </p:sp>
      <p:sp>
        <p:nvSpPr>
          <p:cNvPr id="327" name="Shape 3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TensorFlow Data Types</a:t>
            </a:r>
            <a:endParaRPr b="1">
              <a:latin typeface="Georgia"/>
              <a:ea typeface="Georgia"/>
              <a:cs typeface="Georgia"/>
              <a:sym typeface="Georgia"/>
            </a:endParaRPr>
          </a:p>
        </p:txBody>
      </p:sp>
      <p:sp>
        <p:nvSpPr>
          <p:cNvPr id="328" name="Shape 3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73</a:t>
            </a:fld>
            <a:endParaRPr/>
          </a:p>
        </p:txBody>
      </p:sp>
    </p:spTree>
    <p:extLst>
      <p:ext uri="{BB962C8B-B14F-4D97-AF65-F5344CB8AC3E}">
        <p14:creationId xmlns:p14="http://schemas.microsoft.com/office/powerpoint/2010/main" val="31047168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311700" y="1017725"/>
            <a:ext cx="8520600" cy="392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Georgia"/>
                <a:ea typeface="Georgia"/>
                <a:cs typeface="Georgia"/>
                <a:sym typeface="Georgia"/>
              </a:rPr>
              <a:t>TensorFlow takes Python natives types: boolean, numeric (int, float), strings</a:t>
            </a:r>
            <a:endParaRPr sz="1200" dirty="0">
              <a:latin typeface="Georgia"/>
              <a:ea typeface="Georgia"/>
              <a:cs typeface="Georgia"/>
              <a:sym typeface="Georgia"/>
            </a:endParaRPr>
          </a:p>
          <a:p>
            <a:pPr marL="0" lvl="0" indent="0" rtl="0">
              <a:spcBef>
                <a:spcPts val="1600"/>
              </a:spcBef>
              <a:spcAft>
                <a:spcPts val="0"/>
              </a:spcAft>
              <a:buNone/>
            </a:pPr>
            <a:r>
              <a:rPr lang="en" sz="1200" dirty="0">
                <a:solidFill>
                  <a:schemeClr val="dk1"/>
                </a:solidFill>
                <a:latin typeface="Georgia"/>
                <a:ea typeface="Georgia"/>
                <a:cs typeface="Georgia"/>
                <a:sym typeface="Georgia"/>
              </a:rPr>
              <a:t>t_0 = 19 			         			# scalars are treated like 0-d tensors</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tf.zeros_like(t_0)                  			# ==&gt; 0</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tf.ones_like(t_0)                    			# ==&gt; 1</a:t>
            </a:r>
            <a:endParaRPr sz="1200" dirty="0">
              <a:solidFill>
                <a:schemeClr val="dk1"/>
              </a:solidFill>
              <a:latin typeface="Georgia"/>
              <a:ea typeface="Georgia"/>
              <a:cs typeface="Georgia"/>
              <a:sym typeface="Georgia"/>
            </a:endParaRPr>
          </a:p>
          <a:p>
            <a:pPr marL="0" lvl="0" indent="0" rtl="0">
              <a:spcBef>
                <a:spcPts val="0"/>
              </a:spcBef>
              <a:spcAft>
                <a:spcPts val="0"/>
              </a:spcAft>
              <a:buNone/>
            </a:pP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t_1 = [b"apple", b"peach", b"grape"] 	# 1-d arrays are treated like 1-d tensors</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tf.zeros_like(t_1)                   			# ==&gt; [b'' b'' b'']</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tf.ones_like(t_1)                    			# ==&gt; ?????</a:t>
            </a:r>
            <a:endParaRPr sz="1200" dirty="0">
              <a:latin typeface="Georgia"/>
              <a:ea typeface="Georgia"/>
              <a:cs typeface="Georgia"/>
              <a:sym typeface="Georgia"/>
            </a:endParaRPr>
          </a:p>
          <a:p>
            <a:pPr marL="0" lvl="0" indent="0" rtl="0">
              <a:spcBef>
                <a:spcPts val="0"/>
              </a:spcBef>
              <a:spcAft>
                <a:spcPts val="1600"/>
              </a:spcAft>
              <a:buNone/>
            </a:pPr>
            <a:endParaRPr sz="1200" dirty="0">
              <a:latin typeface="Georgia"/>
              <a:ea typeface="Georgia"/>
              <a:cs typeface="Georgia"/>
              <a:sym typeface="Georgia"/>
            </a:endParaRPr>
          </a:p>
        </p:txBody>
      </p:sp>
      <p:sp>
        <p:nvSpPr>
          <p:cNvPr id="334" name="Shape 3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TensorFlow Data Types</a:t>
            </a:r>
            <a:endParaRPr b="1">
              <a:latin typeface="Georgia"/>
              <a:ea typeface="Georgia"/>
              <a:cs typeface="Georgia"/>
              <a:sym typeface="Georgia"/>
            </a:endParaRPr>
          </a:p>
        </p:txBody>
      </p:sp>
      <p:sp>
        <p:nvSpPr>
          <p:cNvPr id="335" name="Shape 3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74</a:t>
            </a:fld>
            <a:endParaRPr/>
          </a:p>
        </p:txBody>
      </p:sp>
    </p:spTree>
    <p:extLst>
      <p:ext uri="{BB962C8B-B14F-4D97-AF65-F5344CB8AC3E}">
        <p14:creationId xmlns:p14="http://schemas.microsoft.com/office/powerpoint/2010/main" val="23692819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body" idx="1"/>
          </p:nvPr>
        </p:nvSpPr>
        <p:spPr>
          <a:xfrm>
            <a:off x="311700" y="1017725"/>
            <a:ext cx="8520600" cy="392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Georgia"/>
                <a:ea typeface="Georgia"/>
                <a:cs typeface="Georgia"/>
                <a:sym typeface="Georgia"/>
              </a:rPr>
              <a:t>TensorFlow takes Python natives types: boolean, numeric (int, float), strings</a:t>
            </a:r>
            <a:endParaRPr sz="1200" dirty="0">
              <a:latin typeface="Georgia"/>
              <a:ea typeface="Georgia"/>
              <a:cs typeface="Georgia"/>
              <a:sym typeface="Georgia"/>
            </a:endParaRPr>
          </a:p>
          <a:p>
            <a:pPr marL="0" lvl="0" indent="0" rtl="0">
              <a:spcBef>
                <a:spcPts val="1600"/>
              </a:spcBef>
              <a:spcAft>
                <a:spcPts val="0"/>
              </a:spcAft>
              <a:buNone/>
            </a:pPr>
            <a:r>
              <a:rPr lang="en" sz="1200" dirty="0">
                <a:solidFill>
                  <a:schemeClr val="dk1"/>
                </a:solidFill>
                <a:latin typeface="Georgia"/>
                <a:ea typeface="Georgia"/>
                <a:cs typeface="Georgia"/>
                <a:sym typeface="Georgia"/>
              </a:rPr>
              <a:t>t_0 = 19 			         			# scalars are treated like 0-d tensors</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tf.zeros_like(t_0)                  			# ==&gt; 0</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tf.ones_like(t_0)                    			# ==&gt; 1</a:t>
            </a:r>
            <a:endParaRPr sz="1200" dirty="0">
              <a:solidFill>
                <a:schemeClr val="dk1"/>
              </a:solidFill>
              <a:latin typeface="Georgia"/>
              <a:ea typeface="Georgia"/>
              <a:cs typeface="Georgia"/>
              <a:sym typeface="Georgia"/>
            </a:endParaRPr>
          </a:p>
          <a:p>
            <a:pPr marL="0" lvl="0" indent="0" rtl="0">
              <a:spcBef>
                <a:spcPts val="0"/>
              </a:spcBef>
              <a:spcAft>
                <a:spcPts val="0"/>
              </a:spcAft>
              <a:buNone/>
            </a:pP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t_1 = [b"apple", b"peach", b"grape"] 	# 1-d arrays are treated like 1-d tensors</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tf.zeros_like(t_1)                   			# ==&gt; [b'' b'' b'']</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tf.ones_like(t_1)                    			# ==&gt; TypeError: Expected string, got 1 of type 'int' instead.</a:t>
            </a:r>
            <a:endParaRPr sz="1200" dirty="0">
              <a:latin typeface="Georgia"/>
              <a:ea typeface="Georgia"/>
              <a:cs typeface="Georgia"/>
              <a:sym typeface="Georgia"/>
            </a:endParaRPr>
          </a:p>
          <a:p>
            <a:pPr marL="0" lvl="0" indent="0" rtl="0">
              <a:spcBef>
                <a:spcPts val="0"/>
              </a:spcBef>
              <a:spcAft>
                <a:spcPts val="1600"/>
              </a:spcAft>
              <a:buNone/>
            </a:pPr>
            <a:endParaRPr sz="1200" dirty="0">
              <a:latin typeface="Georgia"/>
              <a:ea typeface="Georgia"/>
              <a:cs typeface="Georgia"/>
              <a:sym typeface="Georgia"/>
            </a:endParaRPr>
          </a:p>
        </p:txBody>
      </p:sp>
      <p:sp>
        <p:nvSpPr>
          <p:cNvPr id="341" name="Shape 3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TensorFlow Data Types</a:t>
            </a:r>
            <a:endParaRPr b="1">
              <a:latin typeface="Georgia"/>
              <a:ea typeface="Georgia"/>
              <a:cs typeface="Georgia"/>
              <a:sym typeface="Georgia"/>
            </a:endParaRPr>
          </a:p>
        </p:txBody>
      </p:sp>
      <p:sp>
        <p:nvSpPr>
          <p:cNvPr id="342" name="Shape 3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75</a:t>
            </a:fld>
            <a:endParaRPr/>
          </a:p>
        </p:txBody>
      </p:sp>
    </p:spTree>
    <p:extLst>
      <p:ext uri="{BB962C8B-B14F-4D97-AF65-F5344CB8AC3E}">
        <p14:creationId xmlns:p14="http://schemas.microsoft.com/office/powerpoint/2010/main" val="37300781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311700" y="1017725"/>
            <a:ext cx="8520600" cy="392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Georgia"/>
                <a:ea typeface="Georgia"/>
                <a:cs typeface="Georgia"/>
                <a:sym typeface="Georgia"/>
              </a:rPr>
              <a:t>TensorFlow takes Python natives types: boolean, numeric (int, float), strings</a:t>
            </a:r>
            <a:endParaRPr sz="1200" dirty="0">
              <a:latin typeface="Georgia"/>
              <a:ea typeface="Georgia"/>
              <a:cs typeface="Georgia"/>
              <a:sym typeface="Georgia"/>
            </a:endParaRPr>
          </a:p>
          <a:p>
            <a:pPr marL="0" lvl="0" indent="0" rtl="0">
              <a:spcBef>
                <a:spcPts val="1600"/>
              </a:spcBef>
              <a:spcAft>
                <a:spcPts val="0"/>
              </a:spcAft>
              <a:buNone/>
            </a:pPr>
            <a:r>
              <a:rPr lang="en" sz="1200" dirty="0">
                <a:solidFill>
                  <a:schemeClr val="dk1"/>
                </a:solidFill>
                <a:latin typeface="Georgia"/>
                <a:ea typeface="Georgia"/>
                <a:cs typeface="Georgia"/>
                <a:sym typeface="Georgia"/>
              </a:rPr>
              <a:t>t_0 = 19 			         			# scalars are treated like 0-d tensors</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tf.zeros_like(t_0)                  			# ==&gt; 0</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tf.ones_like(t_0)                    			# ==&gt; 1</a:t>
            </a:r>
            <a:endParaRPr sz="1200" dirty="0">
              <a:solidFill>
                <a:schemeClr val="dk1"/>
              </a:solidFill>
              <a:latin typeface="Georgia"/>
              <a:ea typeface="Georgia"/>
              <a:cs typeface="Georgia"/>
              <a:sym typeface="Georgia"/>
            </a:endParaRPr>
          </a:p>
          <a:p>
            <a:pPr marL="0" lvl="0" indent="0" rtl="0">
              <a:spcBef>
                <a:spcPts val="0"/>
              </a:spcBef>
              <a:spcAft>
                <a:spcPts val="0"/>
              </a:spcAft>
              <a:buNone/>
            </a:pP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t_1 = [b"apple", b"peach", b"grape"] 	# 1-d arrays are treated like 1-d tensors</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tf.zeros_like(t_1)                   			# ==&gt; [b'' b'' b'']</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tf.ones_like(t_1)                    			# ==&gt; TypeError: Expected string, got 1 of type 'int' instead.</a:t>
            </a:r>
            <a:endParaRPr sz="1200" dirty="0">
              <a:solidFill>
                <a:schemeClr val="dk1"/>
              </a:solidFill>
              <a:latin typeface="Georgia"/>
              <a:ea typeface="Georgia"/>
              <a:cs typeface="Georgia"/>
              <a:sym typeface="Georgia"/>
            </a:endParaRPr>
          </a:p>
          <a:p>
            <a:pPr marL="0" lvl="0" indent="0" rtl="0">
              <a:spcBef>
                <a:spcPts val="0"/>
              </a:spcBef>
              <a:spcAft>
                <a:spcPts val="0"/>
              </a:spcAft>
              <a:buNone/>
            </a:pP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t_2 = [[True, False, False],</a:t>
            </a:r>
            <a:endParaRPr sz="1200" dirty="0">
              <a:solidFill>
                <a:schemeClr val="dk1"/>
              </a:solidFill>
              <a:latin typeface="Georgia"/>
              <a:ea typeface="Georgia"/>
              <a:cs typeface="Georgia"/>
              <a:sym typeface="Georgia"/>
            </a:endParaRPr>
          </a:p>
          <a:p>
            <a:pPr marL="457200" lvl="0" indent="0" rtl="0">
              <a:spcBef>
                <a:spcPts val="0"/>
              </a:spcBef>
              <a:spcAft>
                <a:spcPts val="0"/>
              </a:spcAft>
              <a:buNone/>
            </a:pPr>
            <a:r>
              <a:rPr lang="en" sz="1200" dirty="0">
                <a:solidFill>
                  <a:schemeClr val="dk1"/>
                </a:solidFill>
                <a:latin typeface="Georgia"/>
                <a:ea typeface="Georgia"/>
                <a:cs typeface="Georgia"/>
                <a:sym typeface="Georgia"/>
              </a:rPr>
              <a:t>  [False, False, True],</a:t>
            </a:r>
            <a:endParaRPr sz="1200" dirty="0">
              <a:solidFill>
                <a:schemeClr val="dk1"/>
              </a:solidFill>
              <a:latin typeface="Georgia"/>
              <a:ea typeface="Georgia"/>
              <a:cs typeface="Georgia"/>
              <a:sym typeface="Georgia"/>
            </a:endParaRPr>
          </a:p>
          <a:p>
            <a:pPr marL="457200" lvl="0" indent="0" rtl="0">
              <a:spcBef>
                <a:spcPts val="0"/>
              </a:spcBef>
              <a:spcAft>
                <a:spcPts val="0"/>
              </a:spcAft>
              <a:buNone/>
            </a:pPr>
            <a:r>
              <a:rPr lang="en" sz="1200" dirty="0">
                <a:solidFill>
                  <a:schemeClr val="dk1"/>
                </a:solidFill>
                <a:latin typeface="Georgia"/>
                <a:ea typeface="Georgia"/>
                <a:cs typeface="Georgia"/>
                <a:sym typeface="Georgia"/>
              </a:rPr>
              <a:t>  [False, True, False]]         		# 2-d arrays are treated like 2-d tensors</a:t>
            </a:r>
            <a:endParaRPr sz="1200" dirty="0">
              <a:solidFill>
                <a:schemeClr val="dk1"/>
              </a:solidFill>
              <a:latin typeface="Georgia"/>
              <a:ea typeface="Georgia"/>
              <a:cs typeface="Georgia"/>
              <a:sym typeface="Georgia"/>
            </a:endParaRPr>
          </a:p>
          <a:p>
            <a:pPr marL="0" lvl="0" indent="0" rtl="0">
              <a:spcBef>
                <a:spcPts val="0"/>
              </a:spcBef>
              <a:spcAft>
                <a:spcPts val="0"/>
              </a:spcAft>
              <a:buNone/>
            </a:pP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tf.zeros_like(t_2)                   			# ==&gt; ?????</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tf.ones_like(t_2)                    			# ==&gt; ?????</a:t>
            </a:r>
            <a:endParaRPr sz="1200" dirty="0">
              <a:latin typeface="Georgia"/>
              <a:ea typeface="Georgia"/>
              <a:cs typeface="Georgia"/>
              <a:sym typeface="Georgia"/>
            </a:endParaRPr>
          </a:p>
          <a:p>
            <a:pPr marL="0" lvl="0" indent="0" rtl="0">
              <a:spcBef>
                <a:spcPts val="0"/>
              </a:spcBef>
              <a:spcAft>
                <a:spcPts val="1600"/>
              </a:spcAft>
              <a:buNone/>
            </a:pPr>
            <a:endParaRPr sz="1200" dirty="0">
              <a:latin typeface="Georgia"/>
              <a:ea typeface="Georgia"/>
              <a:cs typeface="Georgia"/>
              <a:sym typeface="Georgia"/>
            </a:endParaRPr>
          </a:p>
        </p:txBody>
      </p:sp>
      <p:sp>
        <p:nvSpPr>
          <p:cNvPr id="348" name="Shape 3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TensorFlow Data Types</a:t>
            </a:r>
            <a:endParaRPr b="1">
              <a:latin typeface="Georgia"/>
              <a:ea typeface="Georgia"/>
              <a:cs typeface="Georgia"/>
              <a:sym typeface="Georgia"/>
            </a:endParaRPr>
          </a:p>
        </p:txBody>
      </p:sp>
      <p:sp>
        <p:nvSpPr>
          <p:cNvPr id="349" name="Shape 3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76</a:t>
            </a:fld>
            <a:endParaRPr/>
          </a:p>
        </p:txBody>
      </p:sp>
    </p:spTree>
    <p:extLst>
      <p:ext uri="{BB962C8B-B14F-4D97-AF65-F5344CB8AC3E}">
        <p14:creationId xmlns:p14="http://schemas.microsoft.com/office/powerpoint/2010/main" val="9428525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txBox="1">
            <a:spLocks noGrp="1"/>
          </p:cNvSpPr>
          <p:nvPr>
            <p:ph type="body" idx="1"/>
          </p:nvPr>
        </p:nvSpPr>
        <p:spPr>
          <a:xfrm>
            <a:off x="311700" y="1017725"/>
            <a:ext cx="8520600" cy="392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Georgia"/>
                <a:ea typeface="Georgia"/>
                <a:cs typeface="Georgia"/>
                <a:sym typeface="Georgia"/>
              </a:rPr>
              <a:t>TensorFlow takes Python natives types: boolean, numeric (int, float), strings</a:t>
            </a:r>
            <a:endParaRPr sz="1200" dirty="0">
              <a:latin typeface="Georgia"/>
              <a:ea typeface="Georgia"/>
              <a:cs typeface="Georgia"/>
              <a:sym typeface="Georgia"/>
            </a:endParaRPr>
          </a:p>
          <a:p>
            <a:pPr marL="0" lvl="0" indent="0" rtl="0">
              <a:spcBef>
                <a:spcPts val="1600"/>
              </a:spcBef>
              <a:spcAft>
                <a:spcPts val="0"/>
              </a:spcAft>
              <a:buNone/>
            </a:pPr>
            <a:r>
              <a:rPr lang="en" sz="1200" dirty="0">
                <a:solidFill>
                  <a:schemeClr val="dk1"/>
                </a:solidFill>
                <a:latin typeface="Georgia"/>
                <a:ea typeface="Georgia"/>
                <a:cs typeface="Georgia"/>
                <a:sym typeface="Georgia"/>
              </a:rPr>
              <a:t>t_0 = 19 			         			# scalars are treated like 0-d tensors</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tf.zeros_like(t_0)                  			# ==&gt; 0</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tf.ones_like(t_0)                    			# ==&gt; 1</a:t>
            </a:r>
            <a:endParaRPr sz="1200" dirty="0">
              <a:solidFill>
                <a:schemeClr val="dk1"/>
              </a:solidFill>
              <a:latin typeface="Georgia"/>
              <a:ea typeface="Georgia"/>
              <a:cs typeface="Georgia"/>
              <a:sym typeface="Georgia"/>
            </a:endParaRPr>
          </a:p>
          <a:p>
            <a:pPr marL="0" lvl="0" indent="0" rtl="0">
              <a:spcBef>
                <a:spcPts val="0"/>
              </a:spcBef>
              <a:spcAft>
                <a:spcPts val="0"/>
              </a:spcAft>
              <a:buNone/>
            </a:pP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t_1 = [b"apple", b"peach", b"grape"] 	# 1-d arrays are treated like 1-d tensors</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tf.zeros_like(t_1)                   			# ==&gt; [b'' b'' b'']</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tf.ones_like(t_1)                    			# ==&gt; TypeError: Expected string, got 1 of type 'int' instead.</a:t>
            </a:r>
            <a:endParaRPr sz="1200" dirty="0">
              <a:solidFill>
                <a:schemeClr val="dk1"/>
              </a:solidFill>
              <a:latin typeface="Georgia"/>
              <a:ea typeface="Georgia"/>
              <a:cs typeface="Georgia"/>
              <a:sym typeface="Georgia"/>
            </a:endParaRPr>
          </a:p>
          <a:p>
            <a:pPr marL="0" lvl="0" indent="0" rtl="0">
              <a:spcBef>
                <a:spcPts val="0"/>
              </a:spcBef>
              <a:spcAft>
                <a:spcPts val="0"/>
              </a:spcAft>
              <a:buNone/>
            </a:pP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t_2 = [[True, False, False],</a:t>
            </a:r>
            <a:endParaRPr sz="1200" dirty="0">
              <a:solidFill>
                <a:schemeClr val="dk1"/>
              </a:solidFill>
              <a:latin typeface="Georgia"/>
              <a:ea typeface="Georgia"/>
              <a:cs typeface="Georgia"/>
              <a:sym typeface="Georgia"/>
            </a:endParaRPr>
          </a:p>
          <a:p>
            <a:pPr marL="457200" lvl="0" indent="0" rtl="0">
              <a:spcBef>
                <a:spcPts val="0"/>
              </a:spcBef>
              <a:spcAft>
                <a:spcPts val="0"/>
              </a:spcAft>
              <a:buNone/>
            </a:pPr>
            <a:r>
              <a:rPr lang="en" sz="1200" dirty="0">
                <a:solidFill>
                  <a:schemeClr val="dk1"/>
                </a:solidFill>
                <a:latin typeface="Georgia"/>
                <a:ea typeface="Georgia"/>
                <a:cs typeface="Georgia"/>
                <a:sym typeface="Georgia"/>
              </a:rPr>
              <a:t>  [False, False, True],</a:t>
            </a:r>
            <a:endParaRPr sz="1200" dirty="0">
              <a:solidFill>
                <a:schemeClr val="dk1"/>
              </a:solidFill>
              <a:latin typeface="Georgia"/>
              <a:ea typeface="Georgia"/>
              <a:cs typeface="Georgia"/>
              <a:sym typeface="Georgia"/>
            </a:endParaRPr>
          </a:p>
          <a:p>
            <a:pPr marL="457200" lvl="0" indent="0" rtl="0">
              <a:spcBef>
                <a:spcPts val="0"/>
              </a:spcBef>
              <a:spcAft>
                <a:spcPts val="0"/>
              </a:spcAft>
              <a:buNone/>
            </a:pPr>
            <a:r>
              <a:rPr lang="en" sz="1200" dirty="0">
                <a:solidFill>
                  <a:schemeClr val="dk1"/>
                </a:solidFill>
                <a:latin typeface="Georgia"/>
                <a:ea typeface="Georgia"/>
                <a:cs typeface="Georgia"/>
                <a:sym typeface="Georgia"/>
              </a:rPr>
              <a:t>  [False, True, False]]         		# 2-d arrays are treated like 2-d tensors</a:t>
            </a:r>
            <a:endParaRPr sz="1200" dirty="0">
              <a:solidFill>
                <a:schemeClr val="dk1"/>
              </a:solidFill>
              <a:latin typeface="Georgia"/>
              <a:ea typeface="Georgia"/>
              <a:cs typeface="Georgia"/>
              <a:sym typeface="Georgia"/>
            </a:endParaRPr>
          </a:p>
          <a:p>
            <a:pPr marL="0" lvl="0" indent="0" rtl="0">
              <a:spcBef>
                <a:spcPts val="0"/>
              </a:spcBef>
              <a:spcAft>
                <a:spcPts val="0"/>
              </a:spcAft>
              <a:buNone/>
            </a:pP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tf.zeros_like(t_2)                   			# ==&gt; 3x3 tensor, all elements are False</a:t>
            </a:r>
            <a:endParaRPr sz="1200" dirty="0">
              <a:solidFill>
                <a:schemeClr val="dk1"/>
              </a:solidFill>
              <a:latin typeface="Georgia"/>
              <a:ea typeface="Georgia"/>
              <a:cs typeface="Georgia"/>
              <a:sym typeface="Georgia"/>
            </a:endParaRPr>
          </a:p>
          <a:p>
            <a:pPr marL="0" lvl="0" indent="0" rtl="0">
              <a:spcBef>
                <a:spcPts val="0"/>
              </a:spcBef>
              <a:spcAft>
                <a:spcPts val="0"/>
              </a:spcAft>
              <a:buNone/>
            </a:pPr>
            <a:r>
              <a:rPr lang="en" sz="1200" dirty="0">
                <a:solidFill>
                  <a:schemeClr val="dk1"/>
                </a:solidFill>
                <a:latin typeface="Georgia"/>
                <a:ea typeface="Georgia"/>
                <a:cs typeface="Georgia"/>
                <a:sym typeface="Georgia"/>
              </a:rPr>
              <a:t>tf.ones_like(t_2)                    			# ==&gt; 3x3 tensor, all elements are True</a:t>
            </a:r>
            <a:endParaRPr sz="1200" dirty="0">
              <a:latin typeface="Georgia"/>
              <a:ea typeface="Georgia"/>
              <a:cs typeface="Georgia"/>
              <a:sym typeface="Georgia"/>
            </a:endParaRPr>
          </a:p>
          <a:p>
            <a:pPr marL="0" lvl="0" indent="0" rtl="0">
              <a:spcBef>
                <a:spcPts val="0"/>
              </a:spcBef>
              <a:spcAft>
                <a:spcPts val="1600"/>
              </a:spcAft>
              <a:buNone/>
            </a:pPr>
            <a:endParaRPr sz="1200" dirty="0">
              <a:latin typeface="Georgia"/>
              <a:ea typeface="Georgia"/>
              <a:cs typeface="Georgia"/>
              <a:sym typeface="Georgia"/>
            </a:endParaRPr>
          </a:p>
        </p:txBody>
      </p:sp>
      <p:sp>
        <p:nvSpPr>
          <p:cNvPr id="355" name="Shape 3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TensorFlow Data Types</a:t>
            </a:r>
            <a:endParaRPr b="1">
              <a:latin typeface="Georgia"/>
              <a:ea typeface="Georgia"/>
              <a:cs typeface="Georgia"/>
              <a:sym typeface="Georgia"/>
            </a:endParaRPr>
          </a:p>
        </p:txBody>
      </p:sp>
      <p:sp>
        <p:nvSpPr>
          <p:cNvPr id="356" name="Shape 3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77</a:t>
            </a:fld>
            <a:endParaRPr/>
          </a:p>
        </p:txBody>
      </p:sp>
    </p:spTree>
    <p:extLst>
      <p:ext uri="{BB962C8B-B14F-4D97-AF65-F5344CB8AC3E}">
        <p14:creationId xmlns:p14="http://schemas.microsoft.com/office/powerpoint/2010/main" val="15096043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TensorFlow Data Types</a:t>
            </a:r>
            <a:endParaRPr b="1">
              <a:latin typeface="Georgia"/>
              <a:ea typeface="Georgia"/>
              <a:cs typeface="Georgia"/>
              <a:sym typeface="Georgia"/>
            </a:endParaRPr>
          </a:p>
        </p:txBody>
      </p:sp>
      <p:sp>
        <p:nvSpPr>
          <p:cNvPr id="362" name="Shape 3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78</a:t>
            </a:fld>
            <a:endParaRPr/>
          </a:p>
        </p:txBody>
      </p:sp>
      <p:pic>
        <p:nvPicPr>
          <p:cNvPr id="363" name="Shape 363"/>
          <p:cNvPicPr preferRelativeResize="0"/>
          <p:nvPr/>
        </p:nvPicPr>
        <p:blipFill>
          <a:blip r:embed="rId3">
            <a:alphaModFix/>
          </a:blip>
          <a:stretch>
            <a:fillRect/>
          </a:stretch>
        </p:blipFill>
        <p:spPr>
          <a:xfrm>
            <a:off x="3151050" y="1149875"/>
            <a:ext cx="2381085" cy="3820974"/>
          </a:xfrm>
          <a:prstGeom prst="rect">
            <a:avLst/>
          </a:prstGeom>
          <a:noFill/>
          <a:ln>
            <a:noFill/>
          </a:ln>
        </p:spPr>
      </p:pic>
    </p:spTree>
    <p:extLst>
      <p:ext uri="{BB962C8B-B14F-4D97-AF65-F5344CB8AC3E}">
        <p14:creationId xmlns:p14="http://schemas.microsoft.com/office/powerpoint/2010/main" val="24882906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311700" y="1152475"/>
            <a:ext cx="8520600" cy="3593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200" dirty="0">
                <a:latin typeface="Georgia"/>
                <a:ea typeface="Georgia"/>
                <a:cs typeface="Georgia"/>
                <a:sym typeface="Georgia"/>
              </a:rPr>
              <a:t>TensorFlow integrates seamlessly with NumPy</a:t>
            </a:r>
            <a:endParaRPr sz="1200" dirty="0">
              <a:latin typeface="Georgia"/>
              <a:ea typeface="Georgia"/>
              <a:cs typeface="Georgia"/>
              <a:sym typeface="Georgia"/>
            </a:endParaRPr>
          </a:p>
          <a:p>
            <a:pPr marL="0" lvl="0" indent="0" rtl="0">
              <a:spcBef>
                <a:spcPts val="1600"/>
              </a:spcBef>
              <a:spcAft>
                <a:spcPts val="0"/>
              </a:spcAft>
              <a:buNone/>
            </a:pPr>
            <a:r>
              <a:rPr lang="en" sz="1100" dirty="0">
                <a:solidFill>
                  <a:srgbClr val="FFFFFF"/>
                </a:solidFill>
                <a:latin typeface="Consolas"/>
                <a:ea typeface="Consolas"/>
                <a:cs typeface="Consolas"/>
                <a:sym typeface="Consolas"/>
              </a:rPr>
              <a:t>tf.int32 == np.int32 			# </a:t>
            </a:r>
            <a:r>
              <a:rPr lang="en" sz="1100" dirty="0">
                <a:solidFill>
                  <a:schemeClr val="dk1"/>
                </a:solidFill>
                <a:latin typeface="Consolas"/>
                <a:ea typeface="Consolas"/>
                <a:cs typeface="Consolas"/>
                <a:sym typeface="Consolas"/>
              </a:rPr>
              <a:t>⇒</a:t>
            </a:r>
            <a:r>
              <a:rPr lang="en" sz="1100" dirty="0">
                <a:solidFill>
                  <a:srgbClr val="FFFFFF"/>
                </a:solidFill>
                <a:latin typeface="Consolas"/>
                <a:ea typeface="Consolas"/>
                <a:cs typeface="Consolas"/>
                <a:sym typeface="Consolas"/>
              </a:rPr>
              <a:t> True</a:t>
            </a:r>
            <a:endParaRPr sz="1100" dirty="0">
              <a:solidFill>
                <a:srgbClr val="FFFFFF"/>
              </a:solidFill>
              <a:latin typeface="Consolas"/>
              <a:ea typeface="Consolas"/>
              <a:cs typeface="Consolas"/>
              <a:sym typeface="Consolas"/>
            </a:endParaRPr>
          </a:p>
          <a:p>
            <a:pPr marL="0" lvl="0" indent="0">
              <a:spcBef>
                <a:spcPts val="0"/>
              </a:spcBef>
              <a:spcAft>
                <a:spcPts val="0"/>
              </a:spcAft>
              <a:buNone/>
            </a:pPr>
            <a:endParaRPr sz="1050" dirty="0">
              <a:solidFill>
                <a:srgbClr val="FFFFFF"/>
              </a:solidFill>
              <a:latin typeface="Georgia"/>
              <a:ea typeface="Georgia"/>
              <a:cs typeface="Georgia"/>
              <a:sym typeface="Georgia"/>
            </a:endParaRPr>
          </a:p>
          <a:p>
            <a:pPr marL="0" lvl="0" indent="0" rtl="0">
              <a:spcBef>
                <a:spcPts val="0"/>
              </a:spcBef>
              <a:spcAft>
                <a:spcPts val="0"/>
              </a:spcAft>
              <a:buNone/>
            </a:pPr>
            <a:r>
              <a:rPr lang="en" sz="1200" dirty="0">
                <a:latin typeface="Georgia"/>
                <a:ea typeface="Georgia"/>
                <a:cs typeface="Georgia"/>
                <a:sym typeface="Georgia"/>
              </a:rPr>
              <a:t>Can pass numpy types to TensorFlow ops</a:t>
            </a:r>
            <a:endParaRPr sz="1050" dirty="0">
              <a:solidFill>
                <a:srgbClr val="FFFFFF"/>
              </a:solidFill>
              <a:latin typeface="Georgia"/>
              <a:ea typeface="Georgia"/>
              <a:cs typeface="Georgia"/>
              <a:sym typeface="Georgia"/>
            </a:endParaRPr>
          </a:p>
          <a:p>
            <a:pPr marL="0" lvl="0" indent="0" rtl="0">
              <a:spcBef>
                <a:spcPts val="1600"/>
              </a:spcBef>
              <a:spcAft>
                <a:spcPts val="0"/>
              </a:spcAft>
              <a:buNone/>
            </a:pPr>
            <a:r>
              <a:rPr lang="en" sz="1100" dirty="0">
                <a:solidFill>
                  <a:srgbClr val="FFFFFF"/>
                </a:solidFill>
                <a:latin typeface="Consolas"/>
                <a:ea typeface="Consolas"/>
                <a:cs typeface="Consolas"/>
                <a:sym typeface="Consolas"/>
              </a:rPr>
              <a:t>tf.ones([2, 2], </a:t>
            </a:r>
            <a:r>
              <a:rPr lang="en" sz="1100" b="1" dirty="0">
                <a:solidFill>
                  <a:srgbClr val="FFFFFF"/>
                </a:solidFill>
                <a:latin typeface="Consolas"/>
                <a:ea typeface="Consolas"/>
                <a:cs typeface="Consolas"/>
                <a:sym typeface="Consolas"/>
              </a:rPr>
              <a:t>np.float32</a:t>
            </a:r>
            <a:r>
              <a:rPr lang="en" sz="1100" dirty="0">
                <a:solidFill>
                  <a:srgbClr val="FFFFFF"/>
                </a:solidFill>
                <a:latin typeface="Consolas"/>
                <a:ea typeface="Consolas"/>
                <a:cs typeface="Consolas"/>
                <a:sym typeface="Consolas"/>
              </a:rPr>
              <a:t>) 	# ⇒ [[1.0 1.0], [1.0 1.0]]</a:t>
            </a:r>
            <a:endParaRPr sz="1100" dirty="0">
              <a:solidFill>
                <a:srgbClr val="FFFFFF"/>
              </a:solidFill>
              <a:latin typeface="Consolas"/>
              <a:ea typeface="Consolas"/>
              <a:cs typeface="Consolas"/>
              <a:sym typeface="Consolas"/>
            </a:endParaRPr>
          </a:p>
          <a:p>
            <a:pPr marL="0" lvl="0" indent="0" rtl="0">
              <a:spcBef>
                <a:spcPts val="0"/>
              </a:spcBef>
              <a:spcAft>
                <a:spcPts val="0"/>
              </a:spcAft>
              <a:buNone/>
            </a:pPr>
            <a:endParaRPr sz="1050" dirty="0">
              <a:solidFill>
                <a:srgbClr val="FFFFFF"/>
              </a:solidFill>
              <a:latin typeface="Georgia"/>
              <a:ea typeface="Georgia"/>
              <a:cs typeface="Georgia"/>
              <a:sym typeface="Georgia"/>
            </a:endParaRPr>
          </a:p>
          <a:p>
            <a:pPr marL="0" lvl="0" indent="0">
              <a:spcBef>
                <a:spcPts val="0"/>
              </a:spcBef>
              <a:spcAft>
                <a:spcPts val="0"/>
              </a:spcAft>
              <a:buNone/>
            </a:pPr>
            <a:r>
              <a:rPr lang="en" sz="1200" dirty="0">
                <a:latin typeface="Georgia"/>
                <a:ea typeface="Georgia"/>
                <a:cs typeface="Georgia"/>
                <a:sym typeface="Georgia"/>
              </a:rPr>
              <a:t>For  </a:t>
            </a:r>
            <a:r>
              <a:rPr lang="en" sz="1200" b="1" dirty="0">
                <a:solidFill>
                  <a:srgbClr val="FFFFFF"/>
                </a:solidFill>
                <a:latin typeface="Consolas"/>
                <a:ea typeface="Consolas"/>
                <a:cs typeface="Consolas"/>
                <a:sym typeface="Consolas"/>
              </a:rPr>
              <a:t>tf.Session.run(fetches)</a:t>
            </a:r>
            <a:r>
              <a:rPr lang="en" sz="1200" dirty="0">
                <a:latin typeface="Georgia"/>
                <a:ea typeface="Georgia"/>
                <a:cs typeface="Georgia"/>
                <a:sym typeface="Georgia"/>
              </a:rPr>
              <a:t>: if the requested fetch is a Tensor , output will be a NumPy ndarray.</a:t>
            </a:r>
            <a:endParaRPr sz="1200" dirty="0">
              <a:latin typeface="Georgia"/>
              <a:ea typeface="Georgia"/>
              <a:cs typeface="Georgia"/>
              <a:sym typeface="Georgia"/>
            </a:endParaRPr>
          </a:p>
          <a:p>
            <a:pPr marL="0" lvl="0" indent="0" rtl="0">
              <a:spcBef>
                <a:spcPts val="1600"/>
              </a:spcBef>
              <a:spcAft>
                <a:spcPts val="0"/>
              </a:spcAft>
              <a:buNone/>
            </a:pPr>
            <a:r>
              <a:rPr lang="en" sz="1200" dirty="0">
                <a:solidFill>
                  <a:srgbClr val="FFFFFF"/>
                </a:solidFill>
                <a:latin typeface="Consolas"/>
                <a:ea typeface="Consolas"/>
                <a:cs typeface="Consolas"/>
                <a:sym typeface="Consolas"/>
              </a:rPr>
              <a:t>sess = tf.Session()</a:t>
            </a:r>
            <a:endParaRPr sz="1200" dirty="0">
              <a:solidFill>
                <a:srgbClr val="FFFFFF"/>
              </a:solidFill>
              <a:latin typeface="Consolas"/>
              <a:ea typeface="Consolas"/>
              <a:cs typeface="Consolas"/>
              <a:sym typeface="Consolas"/>
            </a:endParaRPr>
          </a:p>
          <a:p>
            <a:pPr marL="0" lvl="0" indent="0" rtl="0">
              <a:spcBef>
                <a:spcPts val="0"/>
              </a:spcBef>
              <a:spcAft>
                <a:spcPts val="0"/>
              </a:spcAft>
              <a:buNone/>
            </a:pPr>
            <a:r>
              <a:rPr lang="en" sz="1200" dirty="0">
                <a:solidFill>
                  <a:srgbClr val="FFFFFF"/>
                </a:solidFill>
                <a:latin typeface="Consolas"/>
                <a:ea typeface="Consolas"/>
                <a:cs typeface="Consolas"/>
                <a:sym typeface="Consolas"/>
              </a:rPr>
              <a:t>a = tf.zeros([2, 3], np.int32)</a:t>
            </a:r>
            <a:endParaRPr sz="1200" dirty="0">
              <a:solidFill>
                <a:srgbClr val="FFFFFF"/>
              </a:solidFill>
              <a:latin typeface="Consolas"/>
              <a:ea typeface="Consolas"/>
              <a:cs typeface="Consolas"/>
              <a:sym typeface="Consolas"/>
            </a:endParaRPr>
          </a:p>
          <a:p>
            <a:pPr marL="0" lvl="0" indent="0" rtl="0">
              <a:spcBef>
                <a:spcPts val="0"/>
              </a:spcBef>
              <a:spcAft>
                <a:spcPts val="0"/>
              </a:spcAft>
              <a:buNone/>
            </a:pPr>
            <a:r>
              <a:rPr lang="en" sz="1200" dirty="0">
                <a:solidFill>
                  <a:srgbClr val="FFFFFF"/>
                </a:solidFill>
                <a:latin typeface="Consolas"/>
                <a:ea typeface="Consolas"/>
                <a:cs typeface="Consolas"/>
                <a:sym typeface="Consolas"/>
              </a:rPr>
              <a:t>print(type(a))  			# </a:t>
            </a:r>
            <a:r>
              <a:rPr lang="en" sz="1100" dirty="0">
                <a:solidFill>
                  <a:schemeClr val="dk1"/>
                </a:solidFill>
                <a:latin typeface="Consolas"/>
                <a:ea typeface="Consolas"/>
                <a:cs typeface="Consolas"/>
                <a:sym typeface="Consolas"/>
              </a:rPr>
              <a:t>⇒</a:t>
            </a:r>
            <a:r>
              <a:rPr lang="en" sz="1200" dirty="0">
                <a:solidFill>
                  <a:srgbClr val="FFFFFF"/>
                </a:solidFill>
                <a:latin typeface="Consolas"/>
                <a:ea typeface="Consolas"/>
                <a:cs typeface="Consolas"/>
                <a:sym typeface="Consolas"/>
              </a:rPr>
              <a:t> &lt;class 'tensorflow.python.framework.ops.Tensor'&gt;</a:t>
            </a:r>
            <a:endParaRPr sz="1200" dirty="0">
              <a:solidFill>
                <a:srgbClr val="FFFFFF"/>
              </a:solidFill>
              <a:latin typeface="Consolas"/>
              <a:ea typeface="Consolas"/>
              <a:cs typeface="Consolas"/>
              <a:sym typeface="Consolas"/>
            </a:endParaRPr>
          </a:p>
          <a:p>
            <a:pPr marL="0" lvl="0" indent="0" rtl="0">
              <a:spcBef>
                <a:spcPts val="0"/>
              </a:spcBef>
              <a:spcAft>
                <a:spcPts val="0"/>
              </a:spcAft>
              <a:buNone/>
            </a:pPr>
            <a:r>
              <a:rPr lang="en" sz="1200" dirty="0">
                <a:solidFill>
                  <a:srgbClr val="FFFFFF"/>
                </a:solidFill>
                <a:latin typeface="Consolas"/>
                <a:ea typeface="Consolas"/>
                <a:cs typeface="Consolas"/>
                <a:sym typeface="Consolas"/>
              </a:rPr>
              <a:t>a = sess.run(a)</a:t>
            </a:r>
            <a:endParaRPr sz="1200" dirty="0">
              <a:solidFill>
                <a:srgbClr val="FFFFFF"/>
              </a:solidFill>
              <a:latin typeface="Consolas"/>
              <a:ea typeface="Consolas"/>
              <a:cs typeface="Consolas"/>
              <a:sym typeface="Consolas"/>
            </a:endParaRPr>
          </a:p>
          <a:p>
            <a:pPr marL="0" lvl="0" indent="0" rtl="0">
              <a:spcBef>
                <a:spcPts val="0"/>
              </a:spcBef>
              <a:spcAft>
                <a:spcPts val="0"/>
              </a:spcAft>
              <a:buNone/>
            </a:pPr>
            <a:r>
              <a:rPr lang="en" sz="1200" dirty="0">
                <a:solidFill>
                  <a:srgbClr val="FFFFFF"/>
                </a:solidFill>
                <a:latin typeface="Consolas"/>
                <a:ea typeface="Consolas"/>
                <a:cs typeface="Consolas"/>
                <a:sym typeface="Consolas"/>
              </a:rPr>
              <a:t>print(type(a))  			# </a:t>
            </a:r>
            <a:r>
              <a:rPr lang="en" sz="1100" dirty="0">
                <a:solidFill>
                  <a:schemeClr val="dk1"/>
                </a:solidFill>
                <a:latin typeface="Consolas"/>
                <a:ea typeface="Consolas"/>
                <a:cs typeface="Consolas"/>
                <a:sym typeface="Consolas"/>
              </a:rPr>
              <a:t>⇒</a:t>
            </a:r>
            <a:r>
              <a:rPr lang="en" sz="1200" dirty="0">
                <a:solidFill>
                  <a:srgbClr val="FFFFFF"/>
                </a:solidFill>
                <a:latin typeface="Consolas"/>
                <a:ea typeface="Consolas"/>
                <a:cs typeface="Consolas"/>
                <a:sym typeface="Consolas"/>
              </a:rPr>
              <a:t> &lt;class 'numpy.ndarray'&gt;</a:t>
            </a:r>
            <a:endParaRPr sz="1200" dirty="0">
              <a:solidFill>
                <a:srgbClr val="FFFFFF"/>
              </a:solidFill>
              <a:latin typeface="Consolas"/>
              <a:ea typeface="Consolas"/>
              <a:cs typeface="Consolas"/>
              <a:sym typeface="Consolas"/>
            </a:endParaRPr>
          </a:p>
          <a:p>
            <a:pPr marL="0" lvl="0" indent="0" rtl="0">
              <a:spcBef>
                <a:spcPts val="0"/>
              </a:spcBef>
              <a:spcAft>
                <a:spcPts val="1600"/>
              </a:spcAft>
              <a:buNone/>
            </a:pPr>
            <a:endParaRPr sz="1200" dirty="0">
              <a:latin typeface="Georgia"/>
              <a:ea typeface="Georgia"/>
              <a:cs typeface="Georgia"/>
              <a:sym typeface="Georgia"/>
            </a:endParaRPr>
          </a:p>
        </p:txBody>
      </p:sp>
      <p:sp>
        <p:nvSpPr>
          <p:cNvPr id="369" name="Shape 3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 vs NP Data Types</a:t>
            </a:r>
            <a:endParaRPr b="1">
              <a:latin typeface="Georgia"/>
              <a:ea typeface="Georgia"/>
              <a:cs typeface="Georgia"/>
              <a:sym typeface="Georgia"/>
            </a:endParaRPr>
          </a:p>
        </p:txBody>
      </p:sp>
      <p:sp>
        <p:nvSpPr>
          <p:cNvPr id="370" name="Shape 3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79</a:t>
            </a:fld>
            <a:endParaRPr/>
          </a:p>
        </p:txBody>
      </p:sp>
    </p:spTree>
    <p:extLst>
      <p:ext uri="{BB962C8B-B14F-4D97-AF65-F5344CB8AC3E}">
        <p14:creationId xmlns:p14="http://schemas.microsoft.com/office/powerpoint/2010/main" val="3127970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Data Flow Graphs</a:t>
            </a:r>
            <a:endParaRPr b="1">
              <a:latin typeface="Georgia"/>
              <a:ea typeface="Georgia"/>
              <a:cs typeface="Georgia"/>
              <a:sym typeface="Georgia"/>
            </a:endParaRPr>
          </a:p>
        </p:txBody>
      </p:sp>
      <p:sp>
        <p:nvSpPr>
          <p:cNvPr id="271" name="Shape 271"/>
          <p:cNvSpPr txBox="1">
            <a:spLocks noGrp="1"/>
          </p:cNvSpPr>
          <p:nvPr>
            <p:ph type="body" idx="1"/>
          </p:nvPr>
        </p:nvSpPr>
        <p:spPr>
          <a:xfrm>
            <a:off x="311700" y="1330250"/>
            <a:ext cx="8520600" cy="2367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marL="0" lvl="0" indent="0" rtl="0">
              <a:spcBef>
                <a:spcPts val="1600"/>
              </a:spcBef>
              <a:spcAft>
                <a:spcPts val="1600"/>
              </a:spcAft>
              <a:buNone/>
            </a:pPr>
            <a:r>
              <a:rPr lang="en">
                <a:latin typeface="Georgia"/>
                <a:ea typeface="Georgia"/>
                <a:cs typeface="Georgia"/>
                <a:sym typeface="Georgia"/>
              </a:rPr>
              <a:t>Phase 2: use a session to execute operations in the graph.</a:t>
            </a:r>
            <a:endParaRPr>
              <a:latin typeface="Georgia"/>
              <a:ea typeface="Georgia"/>
              <a:cs typeface="Georgia"/>
              <a:sym typeface="Georgia"/>
            </a:endParaRPr>
          </a:p>
        </p:txBody>
      </p:sp>
      <p:sp>
        <p:nvSpPr>
          <p:cNvPr id="272" name="Shape 272"/>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pic>
        <p:nvPicPr>
          <p:cNvPr id="273" name="Shape 273"/>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74" name="Shape 2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2"/>
                </a:solidFill>
              </a:rPr>
              <a:t>8</a:t>
            </a:fld>
            <a:endParaRPr>
              <a:solidFill>
                <a:schemeClr val="lt2"/>
              </a:solidFill>
            </a:endParaRPr>
          </a:p>
        </p:txBody>
      </p:sp>
      <p:sp>
        <p:nvSpPr>
          <p:cNvPr id="275" name="Shape 275"/>
          <p:cNvSpPr txBox="1">
            <a:spLocks noGrp="1"/>
          </p:cNvSpPr>
          <p:nvPr>
            <p:ph type="body" idx="1"/>
          </p:nvPr>
        </p:nvSpPr>
        <p:spPr>
          <a:xfrm>
            <a:off x="311700" y="4648200"/>
            <a:ext cx="4345800" cy="4647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100">
                <a:latin typeface="Times New Roman"/>
                <a:ea typeface="Times New Roman"/>
                <a:cs typeface="Times New Roman"/>
                <a:sym typeface="Times New Roman"/>
              </a:rPr>
              <a:t>Graph from </a:t>
            </a:r>
            <a:r>
              <a:rPr lang="en" sz="1100" i="1">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311700" y="1152475"/>
            <a:ext cx="8520600" cy="359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Georgia"/>
                <a:ea typeface="Georgia"/>
                <a:cs typeface="Georgia"/>
                <a:sym typeface="Georgia"/>
              </a:rPr>
              <a:t>TensorFlow integrates seamlessly with NumPy</a:t>
            </a:r>
            <a:endParaRPr sz="1200" dirty="0">
              <a:latin typeface="Georgia"/>
              <a:ea typeface="Georgia"/>
              <a:cs typeface="Georgia"/>
              <a:sym typeface="Georgia"/>
            </a:endParaRPr>
          </a:p>
          <a:p>
            <a:pPr marL="0" lvl="0" indent="0" rtl="0">
              <a:spcBef>
                <a:spcPts val="1600"/>
              </a:spcBef>
              <a:spcAft>
                <a:spcPts val="0"/>
              </a:spcAft>
              <a:buNone/>
            </a:pPr>
            <a:r>
              <a:rPr lang="en" sz="1100" dirty="0">
                <a:solidFill>
                  <a:srgbClr val="FFFFFF"/>
                </a:solidFill>
                <a:latin typeface="Consolas"/>
                <a:ea typeface="Consolas"/>
                <a:cs typeface="Consolas"/>
                <a:sym typeface="Consolas"/>
              </a:rPr>
              <a:t>tf.int32 == np.int32 			# </a:t>
            </a:r>
            <a:r>
              <a:rPr lang="en" sz="1100" dirty="0">
                <a:solidFill>
                  <a:schemeClr val="dk1"/>
                </a:solidFill>
                <a:latin typeface="Consolas"/>
                <a:ea typeface="Consolas"/>
                <a:cs typeface="Consolas"/>
                <a:sym typeface="Consolas"/>
              </a:rPr>
              <a:t>⇒</a:t>
            </a:r>
            <a:r>
              <a:rPr lang="en" sz="1100" dirty="0">
                <a:solidFill>
                  <a:srgbClr val="FFFFFF"/>
                </a:solidFill>
                <a:latin typeface="Consolas"/>
                <a:ea typeface="Consolas"/>
                <a:cs typeface="Consolas"/>
                <a:sym typeface="Consolas"/>
              </a:rPr>
              <a:t> True</a:t>
            </a:r>
            <a:endParaRPr sz="1100" dirty="0">
              <a:solidFill>
                <a:srgbClr val="FFFFFF"/>
              </a:solidFill>
              <a:latin typeface="Consolas"/>
              <a:ea typeface="Consolas"/>
              <a:cs typeface="Consolas"/>
              <a:sym typeface="Consolas"/>
            </a:endParaRPr>
          </a:p>
          <a:p>
            <a:pPr marL="0" lvl="0" indent="0" rtl="0">
              <a:spcBef>
                <a:spcPts val="0"/>
              </a:spcBef>
              <a:spcAft>
                <a:spcPts val="0"/>
              </a:spcAft>
              <a:buNone/>
            </a:pPr>
            <a:endParaRPr sz="1050" dirty="0">
              <a:solidFill>
                <a:srgbClr val="FFFFFF"/>
              </a:solidFill>
              <a:latin typeface="Georgia"/>
              <a:ea typeface="Georgia"/>
              <a:cs typeface="Georgia"/>
              <a:sym typeface="Georgia"/>
            </a:endParaRPr>
          </a:p>
          <a:p>
            <a:pPr marL="0" lvl="0" indent="0" rtl="0">
              <a:spcBef>
                <a:spcPts val="0"/>
              </a:spcBef>
              <a:spcAft>
                <a:spcPts val="0"/>
              </a:spcAft>
              <a:buNone/>
            </a:pPr>
            <a:r>
              <a:rPr lang="en" sz="1200" dirty="0">
                <a:latin typeface="Georgia"/>
                <a:ea typeface="Georgia"/>
                <a:cs typeface="Georgia"/>
                <a:sym typeface="Georgia"/>
              </a:rPr>
              <a:t>Can pass numpy types to TensorFlow ops</a:t>
            </a:r>
            <a:endParaRPr sz="1050" dirty="0">
              <a:solidFill>
                <a:srgbClr val="FFFFFF"/>
              </a:solidFill>
              <a:latin typeface="Georgia"/>
              <a:ea typeface="Georgia"/>
              <a:cs typeface="Georgia"/>
              <a:sym typeface="Georgia"/>
            </a:endParaRPr>
          </a:p>
          <a:p>
            <a:pPr marL="0" lvl="0" indent="0" rtl="0">
              <a:spcBef>
                <a:spcPts val="1600"/>
              </a:spcBef>
              <a:spcAft>
                <a:spcPts val="0"/>
              </a:spcAft>
              <a:buNone/>
            </a:pPr>
            <a:r>
              <a:rPr lang="en" sz="1100" dirty="0">
                <a:solidFill>
                  <a:srgbClr val="FFFFFF"/>
                </a:solidFill>
                <a:latin typeface="Consolas"/>
                <a:ea typeface="Consolas"/>
                <a:cs typeface="Consolas"/>
                <a:sym typeface="Consolas"/>
              </a:rPr>
              <a:t>tf.ones([2, 2], </a:t>
            </a:r>
            <a:r>
              <a:rPr lang="en" sz="1100" b="1" dirty="0">
                <a:solidFill>
                  <a:srgbClr val="FFFFFF"/>
                </a:solidFill>
                <a:latin typeface="Consolas"/>
                <a:ea typeface="Consolas"/>
                <a:cs typeface="Consolas"/>
                <a:sym typeface="Consolas"/>
              </a:rPr>
              <a:t>np.float32</a:t>
            </a:r>
            <a:r>
              <a:rPr lang="en" sz="1100" dirty="0">
                <a:solidFill>
                  <a:srgbClr val="FFFFFF"/>
                </a:solidFill>
                <a:latin typeface="Consolas"/>
                <a:ea typeface="Consolas"/>
                <a:cs typeface="Consolas"/>
                <a:sym typeface="Consolas"/>
              </a:rPr>
              <a:t>) 	# ⇒ [[1.0 1.0], [1.0 1.0]]</a:t>
            </a:r>
            <a:endParaRPr sz="1100" dirty="0">
              <a:solidFill>
                <a:srgbClr val="FFFFFF"/>
              </a:solidFill>
              <a:latin typeface="Consolas"/>
              <a:ea typeface="Consolas"/>
              <a:cs typeface="Consolas"/>
              <a:sym typeface="Consolas"/>
            </a:endParaRPr>
          </a:p>
          <a:p>
            <a:pPr marL="0" lvl="0" indent="0" rtl="0">
              <a:spcBef>
                <a:spcPts val="0"/>
              </a:spcBef>
              <a:spcAft>
                <a:spcPts val="0"/>
              </a:spcAft>
              <a:buNone/>
            </a:pPr>
            <a:endParaRPr sz="1050" dirty="0">
              <a:solidFill>
                <a:srgbClr val="FFFFFF"/>
              </a:solidFill>
              <a:latin typeface="Georgia"/>
              <a:ea typeface="Georgia"/>
              <a:cs typeface="Georgia"/>
              <a:sym typeface="Georgia"/>
            </a:endParaRPr>
          </a:p>
          <a:p>
            <a:pPr marL="0" lvl="0" indent="0" rtl="0">
              <a:spcBef>
                <a:spcPts val="0"/>
              </a:spcBef>
              <a:spcAft>
                <a:spcPts val="0"/>
              </a:spcAft>
              <a:buNone/>
            </a:pPr>
            <a:r>
              <a:rPr lang="en" sz="1200" dirty="0">
                <a:latin typeface="Georgia"/>
                <a:ea typeface="Georgia"/>
                <a:cs typeface="Georgia"/>
                <a:sym typeface="Georgia"/>
              </a:rPr>
              <a:t>For  </a:t>
            </a:r>
            <a:r>
              <a:rPr lang="en" sz="1200" b="1" dirty="0">
                <a:solidFill>
                  <a:srgbClr val="FFFFFF"/>
                </a:solidFill>
                <a:latin typeface="Consolas"/>
                <a:ea typeface="Consolas"/>
                <a:cs typeface="Consolas"/>
                <a:sym typeface="Consolas"/>
              </a:rPr>
              <a:t>tf.Session.run(fetches)</a:t>
            </a:r>
            <a:r>
              <a:rPr lang="en" sz="1200" dirty="0">
                <a:latin typeface="Georgia"/>
                <a:ea typeface="Georgia"/>
                <a:cs typeface="Georgia"/>
                <a:sym typeface="Georgia"/>
              </a:rPr>
              <a:t>: if the requested fetch is a Tensor , output will be a NumPy ndarray.</a:t>
            </a:r>
            <a:endParaRPr sz="1200" dirty="0">
              <a:latin typeface="Georgia"/>
              <a:ea typeface="Georgia"/>
              <a:cs typeface="Georgia"/>
              <a:sym typeface="Georgia"/>
            </a:endParaRPr>
          </a:p>
          <a:p>
            <a:pPr marL="0" lvl="0" indent="0" rtl="0">
              <a:spcBef>
                <a:spcPts val="1600"/>
              </a:spcBef>
              <a:spcAft>
                <a:spcPts val="0"/>
              </a:spcAft>
              <a:buNone/>
            </a:pPr>
            <a:r>
              <a:rPr lang="en" sz="1200" dirty="0">
                <a:solidFill>
                  <a:srgbClr val="FFFFFF"/>
                </a:solidFill>
                <a:latin typeface="Consolas"/>
                <a:ea typeface="Consolas"/>
                <a:cs typeface="Consolas"/>
                <a:sym typeface="Consolas"/>
              </a:rPr>
              <a:t>sess = tf.Session()</a:t>
            </a:r>
            <a:endParaRPr sz="1200" dirty="0">
              <a:solidFill>
                <a:srgbClr val="FFFFFF"/>
              </a:solidFill>
              <a:latin typeface="Consolas"/>
              <a:ea typeface="Consolas"/>
              <a:cs typeface="Consolas"/>
              <a:sym typeface="Consolas"/>
            </a:endParaRPr>
          </a:p>
          <a:p>
            <a:pPr marL="0" lvl="0" indent="0" rtl="0">
              <a:spcBef>
                <a:spcPts val="0"/>
              </a:spcBef>
              <a:spcAft>
                <a:spcPts val="0"/>
              </a:spcAft>
              <a:buNone/>
            </a:pPr>
            <a:r>
              <a:rPr lang="en" sz="1200" dirty="0">
                <a:solidFill>
                  <a:srgbClr val="FFFFFF"/>
                </a:solidFill>
                <a:latin typeface="Consolas"/>
                <a:ea typeface="Consolas"/>
                <a:cs typeface="Consolas"/>
                <a:sym typeface="Consolas"/>
              </a:rPr>
              <a:t>a = tf.zeros([2, 3], np.int32)</a:t>
            </a:r>
            <a:endParaRPr sz="1200" dirty="0">
              <a:solidFill>
                <a:srgbClr val="FFFFFF"/>
              </a:solidFill>
              <a:latin typeface="Consolas"/>
              <a:ea typeface="Consolas"/>
              <a:cs typeface="Consolas"/>
              <a:sym typeface="Consolas"/>
            </a:endParaRPr>
          </a:p>
          <a:p>
            <a:pPr marL="0" lvl="0" indent="0" rtl="0">
              <a:spcBef>
                <a:spcPts val="0"/>
              </a:spcBef>
              <a:spcAft>
                <a:spcPts val="0"/>
              </a:spcAft>
              <a:buNone/>
            </a:pPr>
            <a:r>
              <a:rPr lang="en" sz="1200" dirty="0">
                <a:solidFill>
                  <a:srgbClr val="FFFFFF"/>
                </a:solidFill>
                <a:latin typeface="Consolas"/>
                <a:ea typeface="Consolas"/>
                <a:cs typeface="Consolas"/>
                <a:sym typeface="Consolas"/>
              </a:rPr>
              <a:t>print(type(a))  			</a:t>
            </a:r>
            <a:endParaRPr sz="1200" dirty="0">
              <a:solidFill>
                <a:srgbClr val="FFFFFF"/>
              </a:solidFill>
              <a:latin typeface="Consolas"/>
              <a:ea typeface="Consolas"/>
              <a:cs typeface="Consolas"/>
              <a:sym typeface="Consolas"/>
            </a:endParaRPr>
          </a:p>
          <a:p>
            <a:pPr marL="0" lvl="0" indent="0" rtl="0">
              <a:spcBef>
                <a:spcPts val="0"/>
              </a:spcBef>
              <a:spcAft>
                <a:spcPts val="0"/>
              </a:spcAft>
              <a:buNone/>
            </a:pPr>
            <a:r>
              <a:rPr lang="en" sz="1200" dirty="0">
                <a:solidFill>
                  <a:srgbClr val="FFFFFF"/>
                </a:solidFill>
                <a:highlight>
                  <a:schemeClr val="accent3"/>
                </a:highlight>
                <a:latin typeface="Consolas"/>
                <a:ea typeface="Consolas"/>
                <a:cs typeface="Consolas"/>
                <a:sym typeface="Consolas"/>
              </a:rPr>
              <a:t>a = sess.run(a)</a:t>
            </a:r>
            <a:r>
              <a:rPr lang="en" sz="1200" dirty="0">
                <a:solidFill>
                  <a:srgbClr val="FFFFFF"/>
                </a:solidFill>
                <a:latin typeface="Consolas"/>
                <a:ea typeface="Consolas"/>
                <a:cs typeface="Consolas"/>
                <a:sym typeface="Consolas"/>
              </a:rPr>
              <a:t> 			&lt;&lt;&lt;&lt; Avoid doing this. Use </a:t>
            </a:r>
            <a:r>
              <a:rPr lang="en" sz="1200" dirty="0">
                <a:solidFill>
                  <a:srgbClr val="FFFFFF"/>
                </a:solidFill>
                <a:highlight>
                  <a:schemeClr val="accent3"/>
                </a:highlight>
                <a:latin typeface="Consolas"/>
                <a:ea typeface="Consolas"/>
                <a:cs typeface="Consolas"/>
                <a:sym typeface="Consolas"/>
              </a:rPr>
              <a:t>a_out = sess.run(a)</a:t>
            </a:r>
            <a:endParaRPr sz="1200" dirty="0">
              <a:solidFill>
                <a:srgbClr val="FFFFFF"/>
              </a:solidFill>
              <a:highlight>
                <a:schemeClr val="accent3"/>
              </a:highlight>
              <a:latin typeface="Consolas"/>
              <a:ea typeface="Consolas"/>
              <a:cs typeface="Consolas"/>
              <a:sym typeface="Consolas"/>
            </a:endParaRPr>
          </a:p>
          <a:p>
            <a:pPr marL="0" lvl="0" indent="0" rtl="0">
              <a:spcBef>
                <a:spcPts val="0"/>
              </a:spcBef>
              <a:spcAft>
                <a:spcPts val="0"/>
              </a:spcAft>
              <a:buNone/>
            </a:pPr>
            <a:r>
              <a:rPr lang="en" sz="1200" dirty="0">
                <a:solidFill>
                  <a:srgbClr val="FFFFFF"/>
                </a:solidFill>
                <a:latin typeface="Consolas"/>
                <a:ea typeface="Consolas"/>
                <a:cs typeface="Consolas"/>
                <a:sym typeface="Consolas"/>
              </a:rPr>
              <a:t>print(type(a))  			</a:t>
            </a:r>
            <a:endParaRPr sz="1200" dirty="0">
              <a:solidFill>
                <a:srgbClr val="FFFFFF"/>
              </a:solidFill>
              <a:latin typeface="Consolas"/>
              <a:ea typeface="Consolas"/>
              <a:cs typeface="Consolas"/>
              <a:sym typeface="Consolas"/>
            </a:endParaRPr>
          </a:p>
          <a:p>
            <a:pPr marL="0" lvl="0" indent="0" rtl="0">
              <a:spcBef>
                <a:spcPts val="0"/>
              </a:spcBef>
              <a:spcAft>
                <a:spcPts val="1600"/>
              </a:spcAft>
              <a:buNone/>
            </a:pPr>
            <a:endParaRPr sz="1200" dirty="0">
              <a:latin typeface="Georgia"/>
              <a:ea typeface="Georgia"/>
              <a:cs typeface="Georgia"/>
              <a:sym typeface="Georgia"/>
            </a:endParaRPr>
          </a:p>
        </p:txBody>
      </p:sp>
      <p:sp>
        <p:nvSpPr>
          <p:cNvPr id="376" name="Shape 3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 vs NP Data Types</a:t>
            </a:r>
            <a:endParaRPr b="1">
              <a:latin typeface="Georgia"/>
              <a:ea typeface="Georgia"/>
              <a:cs typeface="Georgia"/>
              <a:sym typeface="Georgia"/>
            </a:endParaRPr>
          </a:p>
        </p:txBody>
      </p:sp>
      <p:sp>
        <p:nvSpPr>
          <p:cNvPr id="377" name="Shape 3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80</a:t>
            </a:fld>
            <a:endParaRPr/>
          </a:p>
        </p:txBody>
      </p:sp>
    </p:spTree>
    <p:extLst>
      <p:ext uri="{BB962C8B-B14F-4D97-AF65-F5344CB8AC3E}">
        <p14:creationId xmlns:p14="http://schemas.microsoft.com/office/powerpoint/2010/main" val="25801340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a:spLocks noGrp="1"/>
          </p:cNvSpPr>
          <p:nvPr>
            <p:ph type="body" idx="1"/>
          </p:nvPr>
        </p:nvSpPr>
        <p:spPr>
          <a:xfrm>
            <a:off x="311700" y="1152475"/>
            <a:ext cx="8520600" cy="3593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Georgia"/>
              <a:buChar char="●"/>
            </a:pPr>
            <a:r>
              <a:rPr lang="en">
                <a:latin typeface="Georgia"/>
                <a:ea typeface="Georgia"/>
                <a:cs typeface="Georgia"/>
                <a:sym typeface="Georgia"/>
              </a:rPr>
              <a:t>Python native types: TensorFlow has to infer Python type</a:t>
            </a:r>
            <a:endParaRPr>
              <a:latin typeface="Georgia"/>
              <a:ea typeface="Georgia"/>
              <a:cs typeface="Georgia"/>
              <a:sym typeface="Georgia"/>
            </a:endParaRPr>
          </a:p>
        </p:txBody>
      </p:sp>
      <p:sp>
        <p:nvSpPr>
          <p:cNvPr id="383" name="Shape 3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Use TF DType when possible</a:t>
            </a:r>
            <a:endParaRPr b="1">
              <a:latin typeface="Georgia"/>
              <a:ea typeface="Georgia"/>
              <a:cs typeface="Georgia"/>
              <a:sym typeface="Georgia"/>
            </a:endParaRPr>
          </a:p>
        </p:txBody>
      </p:sp>
      <p:sp>
        <p:nvSpPr>
          <p:cNvPr id="384" name="Shape 3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81</a:t>
            </a:fld>
            <a:endParaRPr/>
          </a:p>
        </p:txBody>
      </p:sp>
    </p:spTree>
    <p:extLst>
      <p:ext uri="{BB962C8B-B14F-4D97-AF65-F5344CB8AC3E}">
        <p14:creationId xmlns:p14="http://schemas.microsoft.com/office/powerpoint/2010/main" val="11440759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311700" y="1152475"/>
            <a:ext cx="8520600" cy="3593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Georgia"/>
              <a:buChar char="●"/>
            </a:pPr>
            <a:r>
              <a:rPr lang="en">
                <a:latin typeface="Georgia"/>
                <a:ea typeface="Georgia"/>
                <a:cs typeface="Georgia"/>
                <a:sym typeface="Georgia"/>
              </a:rPr>
              <a:t>Python native types: TensorFlow has to infer Python type</a:t>
            </a:r>
            <a:endParaRPr>
              <a:latin typeface="Georgia"/>
              <a:ea typeface="Georgia"/>
              <a:cs typeface="Georgia"/>
              <a:sym typeface="Georgia"/>
            </a:endParaRPr>
          </a:p>
          <a:p>
            <a:pPr marL="457200" lvl="0" indent="-342900" algn="l" rtl="0">
              <a:spcBef>
                <a:spcPts val="0"/>
              </a:spcBef>
              <a:spcAft>
                <a:spcPts val="0"/>
              </a:spcAft>
              <a:buSzPts val="1800"/>
              <a:buFont typeface="Georgia"/>
              <a:buChar char="●"/>
            </a:pPr>
            <a:r>
              <a:rPr lang="en">
                <a:latin typeface="Georgia"/>
                <a:ea typeface="Georgia"/>
                <a:cs typeface="Georgia"/>
                <a:sym typeface="Georgia"/>
              </a:rPr>
              <a:t>NumPy arrays: NumPy is not GPU compatible</a:t>
            </a:r>
            <a:endParaRPr>
              <a:latin typeface="Georgia"/>
              <a:ea typeface="Georgia"/>
              <a:cs typeface="Georgia"/>
              <a:sym typeface="Georgia"/>
            </a:endParaRPr>
          </a:p>
        </p:txBody>
      </p:sp>
      <p:sp>
        <p:nvSpPr>
          <p:cNvPr id="390" name="Shape 3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Use TF DType when possible</a:t>
            </a:r>
            <a:endParaRPr b="1">
              <a:latin typeface="Georgia"/>
              <a:ea typeface="Georgia"/>
              <a:cs typeface="Georgia"/>
              <a:sym typeface="Georgia"/>
            </a:endParaRPr>
          </a:p>
        </p:txBody>
      </p:sp>
      <p:sp>
        <p:nvSpPr>
          <p:cNvPr id="391" name="Shape 3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82</a:t>
            </a:fld>
            <a:endParaRPr/>
          </a:p>
        </p:txBody>
      </p:sp>
    </p:spTree>
    <p:extLst>
      <p:ext uri="{BB962C8B-B14F-4D97-AF65-F5344CB8AC3E}">
        <p14:creationId xmlns:p14="http://schemas.microsoft.com/office/powerpoint/2010/main" val="37756221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397800" y="15210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What’s wrong with constants ...</a:t>
            </a:r>
            <a:endParaRPr b="1">
              <a:latin typeface="Georgia"/>
              <a:ea typeface="Georgia"/>
              <a:cs typeface="Georgia"/>
              <a:sym typeface="Georgia"/>
            </a:endParaRPr>
          </a:p>
          <a:p>
            <a:pPr marL="0" lvl="0" indent="0" algn="ctr" rtl="0">
              <a:spcBef>
                <a:spcPts val="0"/>
              </a:spcBef>
              <a:spcAft>
                <a:spcPts val="0"/>
              </a:spcAft>
              <a:buNone/>
            </a:pPr>
            <a:endParaRPr b="1">
              <a:latin typeface="Georgia"/>
              <a:ea typeface="Georgia"/>
              <a:cs typeface="Georgia"/>
              <a:sym typeface="Georgia"/>
            </a:endParaRPr>
          </a:p>
          <a:p>
            <a:pPr marL="3200400" lvl="0" indent="457200" algn="l" rtl="0">
              <a:spcBef>
                <a:spcPts val="0"/>
              </a:spcBef>
              <a:spcAft>
                <a:spcPts val="0"/>
              </a:spcAft>
              <a:buNone/>
            </a:pPr>
            <a:endParaRPr sz="1900">
              <a:latin typeface="Georgia"/>
              <a:ea typeface="Georgia"/>
              <a:cs typeface="Georgia"/>
              <a:sym typeface="Georgia"/>
            </a:endParaRPr>
          </a:p>
          <a:p>
            <a:pPr marL="3657600" lvl="0" indent="457200" algn="l" rtl="0">
              <a:spcBef>
                <a:spcPts val="0"/>
              </a:spcBef>
              <a:spcAft>
                <a:spcPts val="0"/>
              </a:spcAft>
              <a:buNone/>
            </a:pPr>
            <a:r>
              <a:rPr lang="en" sz="1900">
                <a:latin typeface="Georgia"/>
                <a:ea typeface="Georgia"/>
                <a:cs typeface="Georgia"/>
                <a:sym typeface="Georgia"/>
              </a:rPr>
              <a:t> … other than being constant?</a:t>
            </a:r>
            <a:endParaRPr sz="1900">
              <a:latin typeface="Georgia"/>
              <a:ea typeface="Georgia"/>
              <a:cs typeface="Georgia"/>
              <a:sym typeface="Georgia"/>
            </a:endParaRPr>
          </a:p>
        </p:txBody>
      </p:sp>
      <p:sp>
        <p:nvSpPr>
          <p:cNvPr id="397" name="Shape 3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83</a:t>
            </a:fld>
            <a:endParaRPr/>
          </a:p>
        </p:txBody>
      </p:sp>
    </p:spTree>
    <p:extLst>
      <p:ext uri="{BB962C8B-B14F-4D97-AF65-F5344CB8AC3E}">
        <p14:creationId xmlns:p14="http://schemas.microsoft.com/office/powerpoint/2010/main" val="19339668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311700" y="1152475"/>
            <a:ext cx="8520600" cy="35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Georgia"/>
              <a:ea typeface="Georgia"/>
              <a:cs typeface="Georgia"/>
              <a:sym typeface="Georgia"/>
            </a:endParaRPr>
          </a:p>
          <a:p>
            <a:pPr marL="0" lvl="0" indent="0" algn="l" rtl="0">
              <a:spcBef>
                <a:spcPts val="1600"/>
              </a:spcBef>
              <a:spcAft>
                <a:spcPts val="0"/>
              </a:spcAft>
              <a:buNone/>
            </a:pPr>
            <a:endParaRPr>
              <a:latin typeface="Georgia"/>
              <a:ea typeface="Georgia"/>
              <a:cs typeface="Georgia"/>
              <a:sym typeface="Georgia"/>
            </a:endParaRPr>
          </a:p>
          <a:p>
            <a:pPr marL="0" lvl="0" indent="0" algn="ctr" rtl="0">
              <a:spcBef>
                <a:spcPts val="1600"/>
              </a:spcBef>
              <a:spcAft>
                <a:spcPts val="1600"/>
              </a:spcAft>
              <a:buNone/>
            </a:pPr>
            <a:r>
              <a:rPr lang="en">
                <a:latin typeface="Georgia"/>
                <a:ea typeface="Georgia"/>
                <a:cs typeface="Georgia"/>
                <a:sym typeface="Georgia"/>
              </a:rPr>
              <a:t>Constants are stored in the graph definition</a:t>
            </a:r>
            <a:endParaRPr>
              <a:latin typeface="Georgia"/>
              <a:ea typeface="Georgia"/>
              <a:cs typeface="Georgia"/>
              <a:sym typeface="Georgia"/>
            </a:endParaRPr>
          </a:p>
        </p:txBody>
      </p:sp>
      <p:sp>
        <p:nvSpPr>
          <p:cNvPr id="403" name="Shape 4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What’s wrong with constants?</a:t>
            </a:r>
            <a:endParaRPr b="1">
              <a:latin typeface="Georgia"/>
              <a:ea typeface="Georgia"/>
              <a:cs typeface="Georgia"/>
              <a:sym typeface="Georgia"/>
            </a:endParaRPr>
          </a:p>
        </p:txBody>
      </p:sp>
      <p:sp>
        <p:nvSpPr>
          <p:cNvPr id="404" name="Shape 4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84</a:t>
            </a:fld>
            <a:endParaRPr/>
          </a:p>
        </p:txBody>
      </p:sp>
    </p:spTree>
    <p:extLst>
      <p:ext uri="{BB962C8B-B14F-4D97-AF65-F5344CB8AC3E}">
        <p14:creationId xmlns:p14="http://schemas.microsoft.com/office/powerpoint/2010/main" val="9147579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a:spLocks noGrp="1"/>
          </p:cNvSpPr>
          <p:nvPr>
            <p:ph type="body" idx="1"/>
          </p:nvPr>
        </p:nvSpPr>
        <p:spPr>
          <a:xfrm>
            <a:off x="311700" y="1152475"/>
            <a:ext cx="8520600" cy="3593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solidFill>
                  <a:srgbClr val="FFFFFF"/>
                </a:solidFill>
                <a:latin typeface="Consolas"/>
                <a:ea typeface="Consolas"/>
                <a:cs typeface="Consolas"/>
                <a:sym typeface="Consolas"/>
              </a:rPr>
              <a:t>my_const = tf.constant([1.0, 2.0], name="my_const")</a:t>
            </a:r>
            <a:endParaRPr sz="1400">
              <a:solidFill>
                <a:srgbClr val="FFFFFF"/>
              </a:solidFill>
              <a:latin typeface="Consolas"/>
              <a:ea typeface="Consolas"/>
              <a:cs typeface="Consolas"/>
              <a:sym typeface="Consolas"/>
            </a:endParaRPr>
          </a:p>
          <a:p>
            <a:pPr marL="0" lvl="0" indent="0">
              <a:spcBef>
                <a:spcPts val="1600"/>
              </a:spcBef>
              <a:spcAft>
                <a:spcPts val="0"/>
              </a:spcAft>
              <a:buNone/>
            </a:pPr>
            <a:r>
              <a:rPr lang="en" sz="1400">
                <a:solidFill>
                  <a:srgbClr val="FFFFFF"/>
                </a:solidFill>
                <a:latin typeface="Consolas"/>
                <a:ea typeface="Consolas"/>
                <a:cs typeface="Consolas"/>
                <a:sym typeface="Consolas"/>
              </a:rPr>
              <a:t>with tf.Session() as sess:</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print(sess.graph.as_graph_def())</a:t>
            </a:r>
            <a:endParaRPr sz="1400">
              <a:solidFill>
                <a:srgbClr val="FFFFFF"/>
              </a:solidFill>
              <a:latin typeface="Consolas"/>
              <a:ea typeface="Consolas"/>
              <a:cs typeface="Consolas"/>
              <a:sym typeface="Consolas"/>
            </a:endParaRPr>
          </a:p>
          <a:p>
            <a:pPr marL="0" lvl="0" indent="0">
              <a:spcBef>
                <a:spcPts val="1600"/>
              </a:spcBef>
              <a:spcAft>
                <a:spcPts val="0"/>
              </a:spcAft>
              <a:buNone/>
            </a:pPr>
            <a:endParaRPr sz="1400">
              <a:solidFill>
                <a:srgbClr val="FFFFFF"/>
              </a:solidFill>
              <a:latin typeface="Consolas"/>
              <a:ea typeface="Consolas"/>
              <a:cs typeface="Consolas"/>
              <a:sym typeface="Consolas"/>
            </a:endParaRPr>
          </a:p>
          <a:p>
            <a:pPr marL="0" lvl="0" indent="0">
              <a:spcBef>
                <a:spcPts val="1600"/>
              </a:spcBef>
              <a:spcAft>
                <a:spcPts val="0"/>
              </a:spcAft>
              <a:buNone/>
            </a:pPr>
            <a:endParaRPr sz="1400">
              <a:solidFill>
                <a:srgbClr val="FFFFFF"/>
              </a:solidFill>
              <a:latin typeface="Consolas"/>
              <a:ea typeface="Consolas"/>
              <a:cs typeface="Consolas"/>
              <a:sym typeface="Consolas"/>
            </a:endParaRPr>
          </a:p>
          <a:p>
            <a:pPr marL="0" lvl="0" indent="0" rtl="0">
              <a:spcBef>
                <a:spcPts val="1600"/>
              </a:spcBef>
              <a:spcAft>
                <a:spcPts val="1600"/>
              </a:spcAft>
              <a:buNone/>
            </a:pPr>
            <a:endParaRPr sz="1400">
              <a:latin typeface="Georgia"/>
              <a:ea typeface="Georgia"/>
              <a:cs typeface="Georgia"/>
              <a:sym typeface="Georgia"/>
            </a:endParaRPr>
          </a:p>
        </p:txBody>
      </p:sp>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Print out the graph def</a:t>
            </a:r>
            <a:endParaRPr b="1">
              <a:latin typeface="Georgia"/>
              <a:ea typeface="Georgia"/>
              <a:cs typeface="Georgia"/>
              <a:sym typeface="Georgia"/>
            </a:endParaRPr>
          </a:p>
        </p:txBody>
      </p:sp>
      <p:sp>
        <p:nvSpPr>
          <p:cNvPr id="411" name="Shape 4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85</a:t>
            </a:fld>
            <a:endParaRPr/>
          </a:p>
        </p:txBody>
      </p:sp>
      <p:pic>
        <p:nvPicPr>
          <p:cNvPr id="412" name="Shape 412"/>
          <p:cNvPicPr preferRelativeResize="0"/>
          <p:nvPr/>
        </p:nvPicPr>
        <p:blipFill>
          <a:blip r:embed="rId3">
            <a:alphaModFix/>
          </a:blip>
          <a:stretch>
            <a:fillRect/>
          </a:stretch>
        </p:blipFill>
        <p:spPr>
          <a:xfrm>
            <a:off x="397275" y="2612850"/>
            <a:ext cx="3402051" cy="1807050"/>
          </a:xfrm>
          <a:prstGeom prst="rect">
            <a:avLst/>
          </a:prstGeom>
          <a:noFill/>
          <a:ln>
            <a:noFill/>
          </a:ln>
        </p:spPr>
      </p:pic>
      <p:cxnSp>
        <p:nvCxnSpPr>
          <p:cNvPr id="413" name="Shape 413"/>
          <p:cNvCxnSpPr/>
          <p:nvPr/>
        </p:nvCxnSpPr>
        <p:spPr>
          <a:xfrm>
            <a:off x="3171475" y="3236775"/>
            <a:ext cx="0" cy="559200"/>
          </a:xfrm>
          <a:prstGeom prst="straightConnector1">
            <a:avLst/>
          </a:prstGeom>
          <a:noFill/>
          <a:ln w="9525"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22403483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311700" y="1152475"/>
            <a:ext cx="8520600" cy="35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Georgia"/>
              <a:ea typeface="Georgia"/>
              <a:cs typeface="Georgia"/>
              <a:sym typeface="Georgia"/>
            </a:endParaRPr>
          </a:p>
          <a:p>
            <a:pPr marL="0" lvl="0" indent="0" algn="l" rtl="0">
              <a:spcBef>
                <a:spcPts val="1600"/>
              </a:spcBef>
              <a:spcAft>
                <a:spcPts val="0"/>
              </a:spcAft>
              <a:buNone/>
            </a:pPr>
            <a:endParaRPr>
              <a:latin typeface="Georgia"/>
              <a:ea typeface="Georgia"/>
              <a:cs typeface="Georgia"/>
              <a:sym typeface="Georgia"/>
            </a:endParaRPr>
          </a:p>
          <a:p>
            <a:pPr marL="0" lvl="0" indent="0" algn="ctr" rtl="0">
              <a:spcBef>
                <a:spcPts val="1600"/>
              </a:spcBef>
              <a:spcAft>
                <a:spcPts val="1600"/>
              </a:spcAft>
              <a:buNone/>
            </a:pPr>
            <a:r>
              <a:rPr lang="en">
                <a:latin typeface="Georgia"/>
                <a:ea typeface="Georgia"/>
                <a:cs typeface="Georgia"/>
                <a:sym typeface="Georgia"/>
              </a:rPr>
              <a:t>This makes loading graphs expensive when constants are big</a:t>
            </a:r>
            <a:endParaRPr>
              <a:latin typeface="Georgia"/>
              <a:ea typeface="Georgia"/>
              <a:cs typeface="Georgia"/>
              <a:sym typeface="Georgia"/>
            </a:endParaRPr>
          </a:p>
        </p:txBody>
      </p:sp>
      <p:sp>
        <p:nvSpPr>
          <p:cNvPr id="419" name="Shape 4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What’s wrong with constants?</a:t>
            </a:r>
            <a:endParaRPr b="1">
              <a:latin typeface="Georgia"/>
              <a:ea typeface="Georgia"/>
              <a:cs typeface="Georgia"/>
              <a:sym typeface="Georgia"/>
            </a:endParaRPr>
          </a:p>
        </p:txBody>
      </p:sp>
      <p:sp>
        <p:nvSpPr>
          <p:cNvPr id="420" name="Shape 4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86</a:t>
            </a:fld>
            <a:endParaRPr/>
          </a:p>
        </p:txBody>
      </p:sp>
    </p:spTree>
    <p:extLst>
      <p:ext uri="{BB962C8B-B14F-4D97-AF65-F5344CB8AC3E}">
        <p14:creationId xmlns:p14="http://schemas.microsoft.com/office/powerpoint/2010/main" val="15713380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txBox="1">
            <a:spLocks noGrp="1"/>
          </p:cNvSpPr>
          <p:nvPr>
            <p:ph type="body" idx="1"/>
          </p:nvPr>
        </p:nvSpPr>
        <p:spPr>
          <a:xfrm>
            <a:off x="311700" y="1152475"/>
            <a:ext cx="8520600" cy="35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Georgia"/>
              <a:ea typeface="Georgia"/>
              <a:cs typeface="Georgia"/>
              <a:sym typeface="Georgia"/>
            </a:endParaRPr>
          </a:p>
          <a:p>
            <a:pPr marL="0" lvl="0" indent="0" algn="l" rtl="0">
              <a:spcBef>
                <a:spcPts val="1600"/>
              </a:spcBef>
              <a:spcAft>
                <a:spcPts val="0"/>
              </a:spcAft>
              <a:buNone/>
            </a:pPr>
            <a:endParaRPr>
              <a:latin typeface="Georgia"/>
              <a:ea typeface="Georgia"/>
              <a:cs typeface="Georgia"/>
              <a:sym typeface="Georgia"/>
            </a:endParaRPr>
          </a:p>
          <a:p>
            <a:pPr marL="0" lvl="0" indent="0" algn="ctr" rtl="0">
              <a:spcBef>
                <a:spcPts val="1600"/>
              </a:spcBef>
              <a:spcAft>
                <a:spcPts val="0"/>
              </a:spcAft>
              <a:buNone/>
            </a:pPr>
            <a:r>
              <a:rPr lang="en">
                <a:latin typeface="Georgia"/>
                <a:ea typeface="Georgia"/>
                <a:cs typeface="Georgia"/>
                <a:sym typeface="Georgia"/>
              </a:rPr>
              <a:t>This makes loading graphs expensive when constants are big</a:t>
            </a:r>
            <a:endParaRPr>
              <a:latin typeface="Georgia"/>
              <a:ea typeface="Georgia"/>
              <a:cs typeface="Georgia"/>
              <a:sym typeface="Georgia"/>
            </a:endParaRPr>
          </a:p>
          <a:p>
            <a:pPr marL="0" lvl="0" indent="0" algn="ctr" rtl="0">
              <a:spcBef>
                <a:spcPts val="1600"/>
              </a:spcBef>
              <a:spcAft>
                <a:spcPts val="0"/>
              </a:spcAft>
              <a:buNone/>
            </a:pPr>
            <a:endParaRPr>
              <a:latin typeface="Georgia"/>
              <a:ea typeface="Georgia"/>
              <a:cs typeface="Georgia"/>
              <a:sym typeface="Georgia"/>
            </a:endParaRPr>
          </a:p>
          <a:p>
            <a:pPr marL="0" lvl="0" indent="0" algn="ctr" rtl="0">
              <a:spcBef>
                <a:spcPts val="1600"/>
              </a:spcBef>
              <a:spcAft>
                <a:spcPts val="0"/>
              </a:spcAft>
              <a:buNone/>
            </a:pPr>
            <a:r>
              <a:rPr lang="en">
                <a:latin typeface="Georgia"/>
                <a:ea typeface="Georgia"/>
                <a:cs typeface="Georgia"/>
                <a:sym typeface="Georgia"/>
              </a:rPr>
              <a:t>Only use constants for primitive types.</a:t>
            </a:r>
            <a:endParaRPr>
              <a:latin typeface="Georgia"/>
              <a:ea typeface="Georgia"/>
              <a:cs typeface="Georgia"/>
              <a:sym typeface="Georgia"/>
            </a:endParaRPr>
          </a:p>
          <a:p>
            <a:pPr marL="0" lvl="0" indent="0" algn="ctr" rtl="0">
              <a:spcBef>
                <a:spcPts val="1600"/>
              </a:spcBef>
              <a:spcAft>
                <a:spcPts val="0"/>
              </a:spcAft>
              <a:buNone/>
            </a:pPr>
            <a:r>
              <a:rPr lang="en">
                <a:latin typeface="Georgia"/>
                <a:ea typeface="Georgia"/>
                <a:cs typeface="Georgia"/>
                <a:sym typeface="Georgia"/>
              </a:rPr>
              <a:t>Use variables or readers for more data that requires more memory</a:t>
            </a:r>
            <a:endParaRPr>
              <a:latin typeface="Georgia"/>
              <a:ea typeface="Georgia"/>
              <a:cs typeface="Georgia"/>
              <a:sym typeface="Georgia"/>
            </a:endParaRPr>
          </a:p>
          <a:p>
            <a:pPr marL="0" lvl="0" indent="0" algn="ctr" rtl="0">
              <a:spcBef>
                <a:spcPts val="1600"/>
              </a:spcBef>
              <a:spcAft>
                <a:spcPts val="0"/>
              </a:spcAft>
              <a:buNone/>
            </a:pPr>
            <a:endParaRPr>
              <a:latin typeface="Georgia"/>
              <a:ea typeface="Georgia"/>
              <a:cs typeface="Georgia"/>
              <a:sym typeface="Georgia"/>
            </a:endParaRPr>
          </a:p>
          <a:p>
            <a:pPr marL="0" lvl="0" indent="0" algn="ctr" rtl="0">
              <a:spcBef>
                <a:spcPts val="1600"/>
              </a:spcBef>
              <a:spcAft>
                <a:spcPts val="1600"/>
              </a:spcAft>
              <a:buNone/>
            </a:pPr>
            <a:endParaRPr>
              <a:latin typeface="Georgia"/>
              <a:ea typeface="Georgia"/>
              <a:cs typeface="Georgia"/>
              <a:sym typeface="Georgia"/>
            </a:endParaRPr>
          </a:p>
        </p:txBody>
      </p:sp>
      <p:sp>
        <p:nvSpPr>
          <p:cNvPr id="426" name="Shape 4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What’s wrong with constants?</a:t>
            </a:r>
            <a:endParaRPr b="1">
              <a:latin typeface="Georgia"/>
              <a:ea typeface="Georgia"/>
              <a:cs typeface="Georgia"/>
              <a:sym typeface="Georgia"/>
            </a:endParaRPr>
          </a:p>
        </p:txBody>
      </p:sp>
      <p:sp>
        <p:nvSpPr>
          <p:cNvPr id="427" name="Shape 4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87</a:t>
            </a:fld>
            <a:endParaRPr/>
          </a:p>
        </p:txBody>
      </p:sp>
      <p:sp>
        <p:nvSpPr>
          <p:cNvPr id="428" name="Shape 428"/>
          <p:cNvSpPr/>
          <p:nvPr/>
        </p:nvSpPr>
        <p:spPr>
          <a:xfrm rot="5400000">
            <a:off x="4185450" y="2579222"/>
            <a:ext cx="584400" cy="6507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236750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Variables</a:t>
            </a:r>
            <a:endParaRPr b="1">
              <a:latin typeface="Georgia"/>
              <a:ea typeface="Georgia"/>
              <a:cs typeface="Georgia"/>
              <a:sym typeface="Georgia"/>
            </a:endParaRPr>
          </a:p>
        </p:txBody>
      </p:sp>
      <p:sp>
        <p:nvSpPr>
          <p:cNvPr id="434" name="Shape 434"/>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200">
                <a:solidFill>
                  <a:srgbClr val="FFFFFF"/>
                </a:solidFill>
                <a:latin typeface="Consolas"/>
                <a:ea typeface="Consolas"/>
                <a:cs typeface="Consolas"/>
                <a:sym typeface="Consolas"/>
              </a:rPr>
              <a:t># create variables with tf.Variable</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s = tf.Variable(2, name="scalar") </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m = tf.Variable([[0, 1], [2, 3]], name="matrix") </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W = tf.Variable(tf.zeros([784,10]))</a:t>
            </a:r>
            <a:endParaRPr sz="1200">
              <a:solidFill>
                <a:srgbClr val="FFFFFF"/>
              </a:solidFill>
              <a:latin typeface="Consolas"/>
              <a:ea typeface="Consolas"/>
              <a:cs typeface="Consolas"/>
              <a:sym typeface="Consolas"/>
            </a:endParaRPr>
          </a:p>
        </p:txBody>
      </p:sp>
      <p:sp>
        <p:nvSpPr>
          <p:cNvPr id="435" name="Shape 4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88</a:t>
            </a:fld>
            <a:endParaRPr/>
          </a:p>
        </p:txBody>
      </p:sp>
    </p:spTree>
    <p:extLst>
      <p:ext uri="{BB962C8B-B14F-4D97-AF65-F5344CB8AC3E}">
        <p14:creationId xmlns:p14="http://schemas.microsoft.com/office/powerpoint/2010/main" val="37904942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Variables</a:t>
            </a:r>
            <a:endParaRPr b="1">
              <a:latin typeface="Georgia"/>
              <a:ea typeface="Georgia"/>
              <a:cs typeface="Georgia"/>
              <a:sym typeface="Georgia"/>
            </a:endParaRPr>
          </a:p>
        </p:txBody>
      </p:sp>
      <p:sp>
        <p:nvSpPr>
          <p:cNvPr id="441" name="Shape 441"/>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a:solidFill>
                  <a:schemeClr val="dk1"/>
                </a:solidFill>
                <a:latin typeface="Consolas"/>
                <a:ea typeface="Consolas"/>
                <a:cs typeface="Consolas"/>
                <a:sym typeface="Consolas"/>
              </a:rPr>
              <a:t># create variables with tf.Variable</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s = tf.Variable(2, name="scalar") </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m = tf.Variable([[0, 1], [2, 3]], name="matrix") </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W = tf.Variable(tf.zeros([784,10]))</a:t>
            </a:r>
            <a:endParaRPr sz="1200">
              <a:solidFill>
                <a:schemeClr val="dk1"/>
              </a:solidFill>
              <a:latin typeface="Consolas"/>
              <a:ea typeface="Consolas"/>
              <a:cs typeface="Consolas"/>
              <a:sym typeface="Consolas"/>
            </a:endParaRPr>
          </a:p>
          <a:p>
            <a:pPr marL="0" lvl="0" indent="0" rtl="0">
              <a:spcBef>
                <a:spcPts val="0"/>
              </a:spcBef>
              <a:spcAft>
                <a:spcPts val="0"/>
              </a:spcAft>
              <a:buNone/>
            </a:pP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 create variables with tf.get_variable</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s = tf.get_variable("scalar", initializer=tf.constant(2)) </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m = tf.get_variable("matrix", initializer=tf.constant([[0, 1], [2, 3]]))</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W = tf.get_variable("big_matrix", shape=(784, 10), initializer=tf.zeros_initializer())</a:t>
            </a:r>
            <a:endParaRPr sz="1200">
              <a:solidFill>
                <a:srgbClr val="FFFFFF"/>
              </a:solidFill>
              <a:latin typeface="Consolas"/>
              <a:ea typeface="Consolas"/>
              <a:cs typeface="Consolas"/>
              <a:sym typeface="Consolas"/>
            </a:endParaRPr>
          </a:p>
        </p:txBody>
      </p:sp>
      <p:sp>
        <p:nvSpPr>
          <p:cNvPr id="442" name="Shape 4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89</a:t>
            </a:fld>
            <a:endParaRPr/>
          </a:p>
        </p:txBody>
      </p:sp>
    </p:spTree>
    <p:extLst>
      <p:ext uri="{BB962C8B-B14F-4D97-AF65-F5344CB8AC3E}">
        <p14:creationId xmlns:p14="http://schemas.microsoft.com/office/powerpoint/2010/main" val="166198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Data Flow Graphs</a:t>
            </a:r>
            <a:endParaRPr b="1">
              <a:latin typeface="Georgia"/>
              <a:ea typeface="Georgia"/>
              <a:cs typeface="Georgia"/>
              <a:sym typeface="Georgia"/>
            </a:endParaRPr>
          </a:p>
        </p:txBody>
      </p:sp>
      <p:sp>
        <p:nvSpPr>
          <p:cNvPr id="281" name="Shape 281"/>
          <p:cNvSpPr txBox="1">
            <a:spLocks noGrp="1"/>
          </p:cNvSpPr>
          <p:nvPr>
            <p:ph type="body" idx="1"/>
          </p:nvPr>
        </p:nvSpPr>
        <p:spPr>
          <a:xfrm>
            <a:off x="311700" y="1330250"/>
            <a:ext cx="8520600" cy="2367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marL="0" lvl="0" indent="0" rtl="0">
              <a:spcBef>
                <a:spcPts val="1600"/>
              </a:spcBef>
              <a:spcAft>
                <a:spcPts val="1600"/>
              </a:spcAft>
              <a:buNone/>
            </a:pPr>
            <a:r>
              <a:rPr lang="en">
                <a:latin typeface="Georgia"/>
                <a:ea typeface="Georgia"/>
                <a:cs typeface="Georgia"/>
                <a:sym typeface="Georgia"/>
              </a:rPr>
              <a:t>Phase 2: use a session to execute operations in the graph.</a:t>
            </a:r>
            <a:endParaRPr>
              <a:latin typeface="Georgia"/>
              <a:ea typeface="Georgia"/>
              <a:cs typeface="Georgia"/>
              <a:sym typeface="Georgia"/>
            </a:endParaRPr>
          </a:p>
        </p:txBody>
      </p:sp>
      <p:sp>
        <p:nvSpPr>
          <p:cNvPr id="282" name="Shape 282"/>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pic>
        <p:nvPicPr>
          <p:cNvPr id="283" name="Shape 283"/>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84" name="Shape 2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lt2"/>
                </a:solidFill>
              </a:rPr>
              <a:t>9</a:t>
            </a:fld>
            <a:endParaRPr>
              <a:solidFill>
                <a:schemeClr val="lt2"/>
              </a:solidFill>
            </a:endParaRPr>
          </a:p>
        </p:txBody>
      </p:sp>
      <p:sp>
        <p:nvSpPr>
          <p:cNvPr id="285" name="Shape 285"/>
          <p:cNvSpPr txBox="1">
            <a:spLocks noGrp="1"/>
          </p:cNvSpPr>
          <p:nvPr>
            <p:ph type="body" idx="1"/>
          </p:nvPr>
        </p:nvSpPr>
        <p:spPr>
          <a:xfrm>
            <a:off x="311700" y="4648200"/>
            <a:ext cx="4345800" cy="4647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100">
                <a:latin typeface="Times New Roman"/>
                <a:ea typeface="Times New Roman"/>
                <a:cs typeface="Times New Roman"/>
                <a:sym typeface="Times New Roman"/>
              </a:rPr>
              <a:t>Graph from </a:t>
            </a:r>
            <a:r>
              <a:rPr lang="en" sz="1100" i="1">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
        <p:nvSpPr>
          <p:cNvPr id="286" name="Shape 286"/>
          <p:cNvSpPr txBox="1"/>
          <p:nvPr/>
        </p:nvSpPr>
        <p:spPr>
          <a:xfrm>
            <a:off x="5923125" y="1062375"/>
            <a:ext cx="2757900" cy="42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700">
                <a:solidFill>
                  <a:srgbClr val="EFEFEF"/>
                </a:solidFill>
              </a:rPr>
              <a:t>This might change in the future with eager mode!!</a:t>
            </a:r>
            <a:endParaRPr sz="1700">
              <a:solidFill>
                <a:srgbClr val="EFEFE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Variables</a:t>
            </a:r>
            <a:endParaRPr b="1">
              <a:latin typeface="Georgia"/>
              <a:ea typeface="Georgia"/>
              <a:cs typeface="Georgia"/>
              <a:sym typeface="Georgia"/>
            </a:endParaRPr>
          </a:p>
        </p:txBody>
      </p:sp>
      <p:sp>
        <p:nvSpPr>
          <p:cNvPr id="448" name="Shape 448"/>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FFFFFF"/>
                </a:solidFill>
                <a:latin typeface="Consolas"/>
                <a:ea typeface="Consolas"/>
                <a:cs typeface="Consolas"/>
                <a:sym typeface="Consolas"/>
              </a:rPr>
              <a:t># create variables with tf.Variable</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s = tf.Variable(2, name="scalar") </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m = tf.Variable([[0, 1], [2, 3]], name="matrix") </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W = tf.Variable(tf.zeros([784,10]))</a:t>
            </a:r>
            <a:endParaRPr sz="1200">
              <a:solidFill>
                <a:srgbClr val="FFFFFF"/>
              </a:solidFill>
              <a:latin typeface="Consolas"/>
              <a:ea typeface="Consolas"/>
              <a:cs typeface="Consolas"/>
              <a:sym typeface="Consolas"/>
            </a:endParaRPr>
          </a:p>
          <a:p>
            <a:pPr marL="0" lvl="0" indent="0" rtl="0">
              <a:spcBef>
                <a:spcPts val="0"/>
              </a:spcBef>
              <a:spcAft>
                <a:spcPts val="0"/>
              </a:spcAft>
              <a:buNone/>
            </a:pP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 create variables with tf.get_variable</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s = tf.get_variable("scalar", initializer=tf.constant(2)) </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m = tf.get_variable("matrix", initializer=tf.constant([[0, 1], [2, 3]]))</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W = tf.get_variable("big_matrix", shape=(784, 10), initializer=tf.zeros_initializer())</a:t>
            </a:r>
            <a:endParaRPr sz="1200">
              <a:solidFill>
                <a:schemeClr val="dk1"/>
              </a:solidFill>
              <a:latin typeface="Consolas"/>
              <a:ea typeface="Consolas"/>
              <a:cs typeface="Consolas"/>
              <a:sym typeface="Consolas"/>
            </a:endParaRPr>
          </a:p>
        </p:txBody>
      </p:sp>
      <p:sp>
        <p:nvSpPr>
          <p:cNvPr id="449" name="Shape 4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90</a:t>
            </a:fld>
            <a:endParaRPr/>
          </a:p>
        </p:txBody>
      </p:sp>
      <p:pic>
        <p:nvPicPr>
          <p:cNvPr id="450" name="Shape 450"/>
          <p:cNvPicPr preferRelativeResize="0"/>
          <p:nvPr/>
        </p:nvPicPr>
        <p:blipFill>
          <a:blip r:embed="rId3">
            <a:alphaModFix/>
          </a:blip>
          <a:stretch>
            <a:fillRect/>
          </a:stretch>
        </p:blipFill>
        <p:spPr>
          <a:xfrm>
            <a:off x="7790838" y="1223600"/>
            <a:ext cx="712675" cy="712675"/>
          </a:xfrm>
          <a:prstGeom prst="rect">
            <a:avLst/>
          </a:prstGeom>
          <a:noFill/>
          <a:ln>
            <a:noFill/>
          </a:ln>
        </p:spPr>
      </p:pic>
      <p:pic>
        <p:nvPicPr>
          <p:cNvPr id="451" name="Shape 451"/>
          <p:cNvPicPr preferRelativeResize="0"/>
          <p:nvPr/>
        </p:nvPicPr>
        <p:blipFill>
          <a:blip r:embed="rId4">
            <a:alphaModFix/>
          </a:blip>
          <a:stretch>
            <a:fillRect/>
          </a:stretch>
        </p:blipFill>
        <p:spPr>
          <a:xfrm>
            <a:off x="7821900" y="2386225"/>
            <a:ext cx="650550" cy="650550"/>
          </a:xfrm>
          <a:prstGeom prst="rect">
            <a:avLst/>
          </a:prstGeom>
          <a:noFill/>
          <a:ln>
            <a:noFill/>
          </a:ln>
        </p:spPr>
      </p:pic>
    </p:spTree>
    <p:extLst>
      <p:ext uri="{BB962C8B-B14F-4D97-AF65-F5344CB8AC3E}">
        <p14:creationId xmlns:p14="http://schemas.microsoft.com/office/powerpoint/2010/main" val="32856626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Variables</a:t>
            </a:r>
            <a:endParaRPr b="1">
              <a:latin typeface="Georgia"/>
              <a:ea typeface="Georgia"/>
              <a:cs typeface="Georgia"/>
              <a:sym typeface="Georgia"/>
            </a:endParaRPr>
          </a:p>
        </p:txBody>
      </p:sp>
      <p:sp>
        <p:nvSpPr>
          <p:cNvPr id="457" name="Shape 457"/>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FFFFFF"/>
                </a:solidFill>
                <a:latin typeface="Consolas"/>
                <a:ea typeface="Consolas"/>
                <a:cs typeface="Consolas"/>
                <a:sym typeface="Consolas"/>
              </a:rPr>
              <a:t># create variables with tf.Variable</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s = tf.Variable(2, name="scalar") </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m = tf.Variable([[0, 1], [2, 3]], name="matrix") </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W = tf.Variable(tf.zeros([784,10]))</a:t>
            </a:r>
            <a:endParaRPr sz="1200">
              <a:solidFill>
                <a:srgbClr val="FFFFFF"/>
              </a:solidFill>
              <a:latin typeface="Consolas"/>
              <a:ea typeface="Consolas"/>
              <a:cs typeface="Consolas"/>
              <a:sym typeface="Consolas"/>
            </a:endParaRPr>
          </a:p>
          <a:p>
            <a:pPr marL="0" lvl="0" indent="0" rtl="0">
              <a:spcBef>
                <a:spcPts val="0"/>
              </a:spcBef>
              <a:spcAft>
                <a:spcPts val="0"/>
              </a:spcAft>
              <a:buNone/>
            </a:pP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 create variables with tf.get_variable</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s = tf.get_variable("scalar", initializer=tf.constant(2)) </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m = tf.get_variable("matrix", initializer=tf.constant([[0, 1], [2, 3]]))</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W = tf.get_variable("big_matrix", shape=(784, 10), initializer=tf.zeros_initializer())</a:t>
            </a:r>
            <a:endParaRPr sz="1200">
              <a:solidFill>
                <a:schemeClr val="dk1"/>
              </a:solidFill>
              <a:latin typeface="Consolas"/>
              <a:ea typeface="Consolas"/>
              <a:cs typeface="Consolas"/>
              <a:sym typeface="Consolas"/>
            </a:endParaRPr>
          </a:p>
        </p:txBody>
      </p:sp>
      <p:sp>
        <p:nvSpPr>
          <p:cNvPr id="458" name="Shape 4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91</a:t>
            </a:fld>
            <a:endParaRPr/>
          </a:p>
        </p:txBody>
      </p:sp>
      <p:sp>
        <p:nvSpPr>
          <p:cNvPr id="459" name="Shape 459"/>
          <p:cNvSpPr txBox="1"/>
          <p:nvPr/>
        </p:nvSpPr>
        <p:spPr>
          <a:xfrm>
            <a:off x="5329200" y="1327300"/>
            <a:ext cx="3503100" cy="576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solidFill>
                  <a:srgbClr val="FFFFFF"/>
                </a:solidFill>
                <a:latin typeface="Times New Roman"/>
                <a:ea typeface="Times New Roman"/>
                <a:cs typeface="Times New Roman"/>
                <a:sym typeface="Times New Roman"/>
              </a:rPr>
              <a:t>Why tf.</a:t>
            </a:r>
            <a:r>
              <a:rPr lang="en" sz="2000" b="1">
                <a:solidFill>
                  <a:srgbClr val="FF0000"/>
                </a:solidFill>
                <a:latin typeface="Times New Roman"/>
                <a:ea typeface="Times New Roman"/>
                <a:cs typeface="Times New Roman"/>
                <a:sym typeface="Times New Roman"/>
              </a:rPr>
              <a:t>c</a:t>
            </a:r>
            <a:r>
              <a:rPr lang="en" sz="2000">
                <a:solidFill>
                  <a:srgbClr val="FFFFFF"/>
                </a:solidFill>
                <a:latin typeface="Times New Roman"/>
                <a:ea typeface="Times New Roman"/>
                <a:cs typeface="Times New Roman"/>
                <a:sym typeface="Times New Roman"/>
              </a:rPr>
              <a:t>onstant but tf.</a:t>
            </a:r>
            <a:r>
              <a:rPr lang="en" sz="2000" b="1">
                <a:solidFill>
                  <a:srgbClr val="FF0000"/>
                </a:solidFill>
                <a:latin typeface="Times New Roman"/>
                <a:ea typeface="Times New Roman"/>
                <a:cs typeface="Times New Roman"/>
                <a:sym typeface="Times New Roman"/>
              </a:rPr>
              <a:t>V</a:t>
            </a:r>
            <a:r>
              <a:rPr lang="en" sz="2000">
                <a:solidFill>
                  <a:srgbClr val="FFFFFF"/>
                </a:solidFill>
                <a:latin typeface="Times New Roman"/>
                <a:ea typeface="Times New Roman"/>
                <a:cs typeface="Times New Roman"/>
                <a:sym typeface="Times New Roman"/>
              </a:rPr>
              <a:t>ariable?</a:t>
            </a:r>
            <a:endParaRPr sz="2000">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4085296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Variables</a:t>
            </a:r>
            <a:endParaRPr b="1">
              <a:latin typeface="Georgia"/>
              <a:ea typeface="Georgia"/>
              <a:cs typeface="Georgia"/>
              <a:sym typeface="Georgia"/>
            </a:endParaRPr>
          </a:p>
        </p:txBody>
      </p:sp>
      <p:sp>
        <p:nvSpPr>
          <p:cNvPr id="465" name="Shape 465"/>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FFFFFF"/>
                </a:solidFill>
                <a:latin typeface="Consolas"/>
                <a:ea typeface="Consolas"/>
                <a:cs typeface="Consolas"/>
                <a:sym typeface="Consolas"/>
              </a:rPr>
              <a:t># create variables with tf.Variable</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s = tf.Variable(2, name="scalar") </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m = tf.Variable([[0, 1], [2, 3]], name="matrix") </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W = tf.Variable(tf.zeros([784,10]))</a:t>
            </a:r>
            <a:endParaRPr sz="1200">
              <a:solidFill>
                <a:srgbClr val="FFFFFF"/>
              </a:solidFill>
              <a:latin typeface="Consolas"/>
              <a:ea typeface="Consolas"/>
              <a:cs typeface="Consolas"/>
              <a:sym typeface="Consolas"/>
            </a:endParaRPr>
          </a:p>
          <a:p>
            <a:pPr marL="0" lvl="0" indent="0" rtl="0">
              <a:spcBef>
                <a:spcPts val="0"/>
              </a:spcBef>
              <a:spcAft>
                <a:spcPts val="0"/>
              </a:spcAft>
              <a:buNone/>
            </a:pP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 create variables with tf.get_variable</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s = tf.get_variable("scalar", initializer=tf.constant(2)) </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m = tf.get_variable("matrix", initializer=tf.constant([[0, 1], [2, 3]]))</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W = tf.get_variable("big_matrix", shape=(784, 10), initializer=tf.zeros_initializer())</a:t>
            </a:r>
            <a:endParaRPr sz="1200">
              <a:solidFill>
                <a:schemeClr val="dk1"/>
              </a:solidFill>
              <a:latin typeface="Consolas"/>
              <a:ea typeface="Consolas"/>
              <a:cs typeface="Consolas"/>
              <a:sym typeface="Consolas"/>
            </a:endParaRPr>
          </a:p>
        </p:txBody>
      </p:sp>
      <p:sp>
        <p:nvSpPr>
          <p:cNvPr id="466" name="Shape 4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92</a:t>
            </a:fld>
            <a:endParaRPr/>
          </a:p>
        </p:txBody>
      </p:sp>
      <p:sp>
        <p:nvSpPr>
          <p:cNvPr id="467" name="Shape 467"/>
          <p:cNvSpPr txBox="1"/>
          <p:nvPr/>
        </p:nvSpPr>
        <p:spPr>
          <a:xfrm>
            <a:off x="5184150" y="1285725"/>
            <a:ext cx="3959700" cy="853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solidFill>
                  <a:srgbClr val="FFFFFF"/>
                </a:solidFill>
                <a:latin typeface="Times New Roman"/>
                <a:ea typeface="Times New Roman"/>
                <a:cs typeface="Times New Roman"/>
                <a:sym typeface="Times New Roman"/>
              </a:rPr>
              <a:t>tf.constant is an op</a:t>
            </a:r>
            <a:endParaRPr sz="2000">
              <a:solidFill>
                <a:srgbClr val="FFFFFF"/>
              </a:solidFill>
              <a:latin typeface="Times New Roman"/>
              <a:ea typeface="Times New Roman"/>
              <a:cs typeface="Times New Roman"/>
              <a:sym typeface="Times New Roman"/>
            </a:endParaRPr>
          </a:p>
          <a:p>
            <a:pPr marL="0" lvl="0" indent="0">
              <a:spcBef>
                <a:spcPts val="0"/>
              </a:spcBef>
              <a:spcAft>
                <a:spcPts val="0"/>
              </a:spcAft>
              <a:buNone/>
            </a:pPr>
            <a:r>
              <a:rPr lang="en" sz="2000">
                <a:solidFill>
                  <a:schemeClr val="dk1"/>
                </a:solidFill>
                <a:latin typeface="Times New Roman"/>
                <a:ea typeface="Times New Roman"/>
                <a:cs typeface="Times New Roman"/>
                <a:sym typeface="Times New Roman"/>
              </a:rPr>
              <a:t>tf.Variable is a class with many ops</a:t>
            </a:r>
            <a:endParaRPr sz="2000">
              <a:solidFill>
                <a:srgbClr val="FFFFFF"/>
              </a:solidFill>
              <a:latin typeface="Times New Roman"/>
              <a:ea typeface="Times New Roman"/>
              <a:cs typeface="Times New Roman"/>
              <a:sym typeface="Times New Roman"/>
            </a:endParaRPr>
          </a:p>
          <a:p>
            <a:pPr marL="0" lvl="0" indent="0">
              <a:spcBef>
                <a:spcPts val="0"/>
              </a:spcBef>
              <a:spcAft>
                <a:spcPts val="0"/>
              </a:spcAft>
              <a:buNone/>
            </a:pPr>
            <a:endParaRPr sz="2000">
              <a:solidFill>
                <a:srgbClr val="FFFFFF"/>
              </a:solidFill>
              <a:latin typeface="Times New Roman"/>
              <a:ea typeface="Times New Roman"/>
              <a:cs typeface="Times New Roman"/>
              <a:sym typeface="Times New Roman"/>
            </a:endParaRPr>
          </a:p>
          <a:p>
            <a:pPr marL="0" lvl="0" indent="0" rtl="0">
              <a:spcBef>
                <a:spcPts val="0"/>
              </a:spcBef>
              <a:spcAft>
                <a:spcPts val="0"/>
              </a:spcAft>
              <a:buNone/>
            </a:pPr>
            <a:endParaRPr sz="2000">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6167846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Shape 4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tf.Variable class</a:t>
            </a:r>
            <a:endParaRPr b="1">
              <a:latin typeface="Georgia"/>
              <a:ea typeface="Georgia"/>
              <a:cs typeface="Georgia"/>
              <a:sym typeface="Georgia"/>
            </a:endParaRPr>
          </a:p>
        </p:txBody>
      </p:sp>
      <p:sp>
        <p:nvSpPr>
          <p:cNvPr id="473" name="Shape 473"/>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a:solidFill>
                  <a:schemeClr val="dk1"/>
                </a:solidFill>
                <a:latin typeface="Consolas"/>
                <a:ea typeface="Consolas"/>
                <a:cs typeface="Consolas"/>
                <a:sym typeface="Consolas"/>
              </a:rPr>
              <a:t># create variables with tf.get_variable</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s = tf.get_variable("scalar", initializer=tf.constant(2)) </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m = tf.get_variable("matrix", initializer=tf.constant([[0, 1], [2, 3]]))</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W = tf.get_variable("big_matrix", shape=(784, 10), initializer=tf.zeros_initializer())</a:t>
            </a:r>
            <a:endParaRPr sz="1200">
              <a:solidFill>
                <a:srgbClr val="FFFFFF"/>
              </a:solidFill>
              <a:latin typeface="Consolas"/>
              <a:ea typeface="Consolas"/>
              <a:cs typeface="Consolas"/>
              <a:sym typeface="Consolas"/>
            </a:endParaRPr>
          </a:p>
        </p:txBody>
      </p:sp>
      <p:sp>
        <p:nvSpPr>
          <p:cNvPr id="474" name="Shape 474"/>
          <p:cNvSpPr txBox="1"/>
          <p:nvPr/>
        </p:nvSpPr>
        <p:spPr>
          <a:xfrm>
            <a:off x="370525" y="2521225"/>
            <a:ext cx="3147300" cy="204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600" b="1">
                <a:solidFill>
                  <a:srgbClr val="FFFFFF"/>
                </a:solidFill>
                <a:latin typeface="Times New Roman"/>
                <a:ea typeface="Times New Roman"/>
                <a:cs typeface="Times New Roman"/>
                <a:sym typeface="Times New Roman"/>
              </a:rPr>
              <a:t>tf.Variable holds several ops:</a:t>
            </a:r>
            <a:endParaRPr sz="1600" b="1">
              <a:solidFill>
                <a:srgbClr val="FFFFFF"/>
              </a:solidFill>
              <a:latin typeface="Times New Roman"/>
              <a:ea typeface="Times New Roman"/>
              <a:cs typeface="Times New Roman"/>
              <a:sym typeface="Times New Roman"/>
            </a:endParaRPr>
          </a:p>
          <a:p>
            <a:pPr marL="0" lvl="0" indent="0" rtl="0">
              <a:spcBef>
                <a:spcPts val="0"/>
              </a:spcBef>
              <a:spcAft>
                <a:spcPts val="0"/>
              </a:spcAft>
              <a:buNone/>
            </a:pP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x = tf.Variable(...) </a:t>
            </a:r>
            <a:endParaRPr sz="1200">
              <a:solidFill>
                <a:srgbClr val="FFFFFF"/>
              </a:solidFill>
              <a:latin typeface="Consolas"/>
              <a:ea typeface="Consolas"/>
              <a:cs typeface="Consolas"/>
              <a:sym typeface="Consolas"/>
            </a:endParaRPr>
          </a:p>
          <a:p>
            <a:pPr marL="0" lvl="0" indent="0" rtl="0">
              <a:spcBef>
                <a:spcPts val="0"/>
              </a:spcBef>
              <a:spcAft>
                <a:spcPts val="0"/>
              </a:spcAft>
              <a:buNone/>
            </a:pP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x.initializer # init op</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x.value() # read op</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x.assign(...) # write op</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x.assign_add(...) # and more</a:t>
            </a:r>
            <a:endParaRPr sz="1200">
              <a:solidFill>
                <a:srgbClr val="FFFFFF"/>
              </a:solidFill>
              <a:latin typeface="Consolas"/>
              <a:ea typeface="Consolas"/>
              <a:cs typeface="Consolas"/>
              <a:sym typeface="Consolas"/>
            </a:endParaRPr>
          </a:p>
        </p:txBody>
      </p:sp>
      <p:sp>
        <p:nvSpPr>
          <p:cNvPr id="475" name="Shape 4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93</a:t>
            </a:fld>
            <a:endParaRPr/>
          </a:p>
        </p:txBody>
      </p:sp>
    </p:spTree>
    <p:extLst>
      <p:ext uri="{BB962C8B-B14F-4D97-AF65-F5344CB8AC3E}">
        <p14:creationId xmlns:p14="http://schemas.microsoft.com/office/powerpoint/2010/main" val="12654703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Shape 4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tf.Variable class</a:t>
            </a:r>
            <a:endParaRPr b="1">
              <a:latin typeface="Georgia"/>
              <a:ea typeface="Georgia"/>
              <a:cs typeface="Georgia"/>
              <a:sym typeface="Georgia"/>
            </a:endParaRPr>
          </a:p>
        </p:txBody>
      </p:sp>
      <p:sp>
        <p:nvSpPr>
          <p:cNvPr id="481" name="Shape 481"/>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a:solidFill>
                  <a:schemeClr val="dk1"/>
                </a:solidFill>
                <a:latin typeface="Consolas"/>
                <a:ea typeface="Consolas"/>
                <a:cs typeface="Consolas"/>
                <a:sym typeface="Consolas"/>
              </a:rPr>
              <a:t># create variables with tf.get_variable</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s = tf.get_variable("scalar", initializer=tf.constant(2)) </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m = tf.get_variable("matrix", initializer=tf.constant([[0, 1], [2, 3]]))</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W = tf.get_variable("big_matrix", shape=(784, 10), initializer=tf.zeros_initializer())</a:t>
            </a:r>
            <a:endParaRPr sz="1200">
              <a:solidFill>
                <a:schemeClr val="dk1"/>
              </a:solidFill>
              <a:latin typeface="Consolas"/>
              <a:ea typeface="Consolas"/>
              <a:cs typeface="Consolas"/>
              <a:sym typeface="Consolas"/>
            </a:endParaRPr>
          </a:p>
          <a:p>
            <a:pPr marL="0" lvl="0" indent="0" rtl="0">
              <a:spcBef>
                <a:spcPts val="0"/>
              </a:spcBef>
              <a:spcAft>
                <a:spcPts val="0"/>
              </a:spcAft>
              <a:buNone/>
            </a:pP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print(sess.run(W))   &gt;&gt; </a:t>
            </a:r>
            <a:r>
              <a:rPr lang="en" sz="1400">
                <a:solidFill>
                  <a:srgbClr val="FF0000"/>
                </a:solidFill>
                <a:latin typeface="Times New Roman"/>
                <a:ea typeface="Times New Roman"/>
                <a:cs typeface="Times New Roman"/>
                <a:sym typeface="Times New Roman"/>
              </a:rPr>
              <a:t>FailedPreconditionError: Attempting to use uninitialized value Variable</a:t>
            </a:r>
            <a:endParaRPr sz="1200">
              <a:solidFill>
                <a:srgbClr val="FF0000"/>
              </a:solidFill>
              <a:latin typeface="Times New Roman"/>
              <a:ea typeface="Times New Roman"/>
              <a:cs typeface="Times New Roman"/>
              <a:sym typeface="Times New Roman"/>
            </a:endParaRPr>
          </a:p>
          <a:p>
            <a:pPr marL="0" lvl="0" indent="0" rtl="0">
              <a:spcBef>
                <a:spcPts val="0"/>
              </a:spcBef>
              <a:spcAft>
                <a:spcPts val="0"/>
              </a:spcAft>
              <a:buNone/>
            </a:pPr>
            <a:endParaRPr sz="1200">
              <a:solidFill>
                <a:schemeClr val="dk1"/>
              </a:solidFill>
              <a:latin typeface="Consolas"/>
              <a:ea typeface="Consolas"/>
              <a:cs typeface="Consolas"/>
              <a:sym typeface="Consolas"/>
            </a:endParaRPr>
          </a:p>
        </p:txBody>
      </p:sp>
      <p:sp>
        <p:nvSpPr>
          <p:cNvPr id="482" name="Shape 4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94</a:t>
            </a:fld>
            <a:endParaRPr/>
          </a:p>
        </p:txBody>
      </p:sp>
    </p:spTree>
    <p:extLst>
      <p:ext uri="{BB962C8B-B14F-4D97-AF65-F5344CB8AC3E}">
        <p14:creationId xmlns:p14="http://schemas.microsoft.com/office/powerpoint/2010/main" val="24146084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You have to </a:t>
            </a:r>
            <a:r>
              <a:rPr lang="en" b="1" u="sng">
                <a:latin typeface="Georgia"/>
                <a:ea typeface="Georgia"/>
                <a:cs typeface="Georgia"/>
                <a:sym typeface="Georgia"/>
              </a:rPr>
              <a:t>initialize</a:t>
            </a:r>
            <a:r>
              <a:rPr lang="en" b="1">
                <a:latin typeface="Georgia"/>
                <a:ea typeface="Georgia"/>
                <a:cs typeface="Georgia"/>
                <a:sym typeface="Georgia"/>
              </a:rPr>
              <a:t> your variables</a:t>
            </a:r>
            <a:endParaRPr b="1">
              <a:latin typeface="Georgia"/>
              <a:ea typeface="Georgia"/>
              <a:cs typeface="Georgia"/>
              <a:sym typeface="Georgia"/>
            </a:endParaRPr>
          </a:p>
        </p:txBody>
      </p:sp>
      <p:sp>
        <p:nvSpPr>
          <p:cNvPr id="488" name="Shape 488"/>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latin typeface="Georgia"/>
                <a:ea typeface="Georgia"/>
                <a:cs typeface="Georgia"/>
                <a:sym typeface="Georgia"/>
              </a:rPr>
              <a:t>The easiest way is initializing all variables at once:</a:t>
            </a:r>
            <a:endParaRPr sz="1100">
              <a:solidFill>
                <a:schemeClr val="dk1"/>
              </a:solidFill>
              <a:latin typeface="Georgia"/>
              <a:ea typeface="Georgia"/>
              <a:cs typeface="Georgia"/>
              <a:sym typeface="Georgia"/>
            </a:endParaRPr>
          </a:p>
          <a:p>
            <a:pPr marL="0" lvl="0" indent="0" rtl="0">
              <a:spcBef>
                <a:spcPts val="0"/>
              </a:spcBef>
              <a:spcAft>
                <a:spcPts val="0"/>
              </a:spcAft>
              <a:buNone/>
            </a:pPr>
            <a:r>
              <a:rPr lang="en" sz="1200">
                <a:solidFill>
                  <a:schemeClr val="dk1"/>
                </a:solidFill>
                <a:latin typeface="Consolas"/>
                <a:ea typeface="Consolas"/>
                <a:cs typeface="Consolas"/>
                <a:sym typeface="Consolas"/>
              </a:rPr>
              <a:t>with tf.Session() as sess:</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	sess.run(tf.global_variables_initializer())</a:t>
            </a:r>
            <a:endParaRPr sz="1400">
              <a:solidFill>
                <a:schemeClr val="dk1"/>
              </a:solidFill>
              <a:latin typeface="Georgia"/>
              <a:ea typeface="Georgia"/>
              <a:cs typeface="Georgia"/>
              <a:sym typeface="Georgia"/>
            </a:endParaRPr>
          </a:p>
          <a:p>
            <a:pPr marL="0" lvl="0" indent="0" rtl="0">
              <a:spcBef>
                <a:spcPts val="0"/>
              </a:spcBef>
              <a:spcAft>
                <a:spcPts val="1600"/>
              </a:spcAft>
              <a:buNone/>
            </a:pPr>
            <a:endParaRPr sz="1400">
              <a:latin typeface="Georgia"/>
              <a:ea typeface="Georgia"/>
              <a:cs typeface="Georgia"/>
              <a:sym typeface="Georgia"/>
            </a:endParaRPr>
          </a:p>
        </p:txBody>
      </p:sp>
      <p:sp>
        <p:nvSpPr>
          <p:cNvPr id="489" name="Shape 4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95</a:t>
            </a:fld>
            <a:endParaRPr/>
          </a:p>
        </p:txBody>
      </p:sp>
      <p:sp>
        <p:nvSpPr>
          <p:cNvPr id="490" name="Shape 490"/>
          <p:cNvSpPr txBox="1"/>
          <p:nvPr/>
        </p:nvSpPr>
        <p:spPr>
          <a:xfrm>
            <a:off x="4562575" y="2758225"/>
            <a:ext cx="3503100" cy="576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latin typeface="Times New Roman"/>
                <a:ea typeface="Times New Roman"/>
                <a:cs typeface="Times New Roman"/>
                <a:sym typeface="Times New Roman"/>
              </a:rPr>
              <a:t>Initializer is an op. You need to execute it within the context of a session</a:t>
            </a:r>
            <a:endParaRPr>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6474618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You have to </a:t>
            </a:r>
            <a:r>
              <a:rPr lang="en" b="1" u="sng">
                <a:latin typeface="Georgia"/>
                <a:ea typeface="Georgia"/>
                <a:cs typeface="Georgia"/>
                <a:sym typeface="Georgia"/>
              </a:rPr>
              <a:t>initialize</a:t>
            </a:r>
            <a:r>
              <a:rPr lang="en" b="1">
                <a:latin typeface="Georgia"/>
                <a:ea typeface="Georgia"/>
                <a:cs typeface="Georgia"/>
                <a:sym typeface="Georgia"/>
              </a:rPr>
              <a:t> your variables</a:t>
            </a:r>
            <a:endParaRPr b="1">
              <a:latin typeface="Georgia"/>
              <a:ea typeface="Georgia"/>
              <a:cs typeface="Georgia"/>
              <a:sym typeface="Georgia"/>
            </a:endParaRPr>
          </a:p>
        </p:txBody>
      </p:sp>
      <p:sp>
        <p:nvSpPr>
          <p:cNvPr id="496" name="Shape 496"/>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latin typeface="Georgia"/>
                <a:ea typeface="Georgia"/>
                <a:cs typeface="Georgia"/>
                <a:sym typeface="Georgia"/>
              </a:rPr>
              <a:t>The easiest way is initializing all variables at once:</a:t>
            </a:r>
            <a:endParaRPr sz="1100">
              <a:solidFill>
                <a:schemeClr val="dk1"/>
              </a:solidFill>
              <a:latin typeface="Georgia"/>
              <a:ea typeface="Georgia"/>
              <a:cs typeface="Georgia"/>
              <a:sym typeface="Georgia"/>
            </a:endParaRPr>
          </a:p>
          <a:p>
            <a:pPr marL="0" lvl="0" indent="0" rtl="0">
              <a:spcBef>
                <a:spcPts val="0"/>
              </a:spcBef>
              <a:spcAft>
                <a:spcPts val="0"/>
              </a:spcAft>
              <a:buNone/>
            </a:pPr>
            <a:r>
              <a:rPr lang="en" sz="1200">
                <a:solidFill>
                  <a:schemeClr val="dk1"/>
                </a:solidFill>
                <a:latin typeface="Consolas"/>
                <a:ea typeface="Consolas"/>
                <a:cs typeface="Consolas"/>
                <a:sym typeface="Consolas"/>
              </a:rPr>
              <a:t>with tf.Session() as sess:</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	sess.run(tf.global_variables_initializer())</a:t>
            </a:r>
            <a:endParaRPr sz="1200">
              <a:solidFill>
                <a:schemeClr val="dk1"/>
              </a:solidFill>
              <a:latin typeface="Consolas"/>
              <a:ea typeface="Consolas"/>
              <a:cs typeface="Consolas"/>
              <a:sym typeface="Consolas"/>
            </a:endParaRPr>
          </a:p>
          <a:p>
            <a:pPr marL="0" lvl="0" indent="0" rtl="0">
              <a:spcBef>
                <a:spcPts val="0"/>
              </a:spcBef>
              <a:spcAft>
                <a:spcPts val="0"/>
              </a:spcAft>
              <a:buNone/>
            </a:pPr>
            <a:endParaRPr sz="1100">
              <a:solidFill>
                <a:schemeClr val="dk1"/>
              </a:solidFill>
              <a:latin typeface="Georgia"/>
              <a:ea typeface="Georgia"/>
              <a:cs typeface="Georgia"/>
              <a:sym typeface="Georgia"/>
            </a:endParaRPr>
          </a:p>
          <a:p>
            <a:pPr marL="0" lvl="0" indent="0" rtl="0">
              <a:spcBef>
                <a:spcPts val="0"/>
              </a:spcBef>
              <a:spcAft>
                <a:spcPts val="0"/>
              </a:spcAft>
              <a:buNone/>
            </a:pPr>
            <a:r>
              <a:rPr lang="en" sz="1400">
                <a:latin typeface="Georgia"/>
                <a:ea typeface="Georgia"/>
                <a:cs typeface="Georgia"/>
                <a:sym typeface="Georgia"/>
              </a:rPr>
              <a:t>Initialize only a subset of variables:</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with tf.Session() as sess:</a:t>
            </a:r>
            <a:endParaRPr sz="1200">
              <a:solidFill>
                <a:schemeClr val="dk1"/>
              </a:solidFill>
              <a:latin typeface="Consolas"/>
              <a:ea typeface="Consolas"/>
              <a:cs typeface="Consolas"/>
              <a:sym typeface="Consolas"/>
            </a:endParaRPr>
          </a:p>
          <a:p>
            <a:pPr marL="0" lvl="0" indent="0" rtl="0">
              <a:spcBef>
                <a:spcPts val="0"/>
              </a:spcBef>
              <a:spcAft>
                <a:spcPts val="0"/>
              </a:spcAft>
              <a:buNone/>
            </a:pPr>
            <a:r>
              <a:rPr lang="en" sz="1200">
                <a:solidFill>
                  <a:schemeClr val="dk1"/>
                </a:solidFill>
                <a:latin typeface="Consolas"/>
                <a:ea typeface="Consolas"/>
                <a:cs typeface="Consolas"/>
                <a:sym typeface="Consolas"/>
              </a:rPr>
              <a:t>	sess.run(tf.variables_initializer([a, b]))</a:t>
            </a:r>
            <a:endParaRPr sz="1400">
              <a:solidFill>
                <a:schemeClr val="dk1"/>
              </a:solidFill>
              <a:latin typeface="Georgia"/>
              <a:ea typeface="Georgia"/>
              <a:cs typeface="Georgia"/>
              <a:sym typeface="Georgia"/>
            </a:endParaRPr>
          </a:p>
          <a:p>
            <a:pPr marL="0" lvl="0" indent="0" rtl="0">
              <a:spcBef>
                <a:spcPts val="0"/>
              </a:spcBef>
              <a:spcAft>
                <a:spcPts val="1600"/>
              </a:spcAft>
              <a:buNone/>
            </a:pPr>
            <a:endParaRPr sz="1400">
              <a:latin typeface="Georgia"/>
              <a:ea typeface="Georgia"/>
              <a:cs typeface="Georgia"/>
              <a:sym typeface="Georgia"/>
            </a:endParaRPr>
          </a:p>
        </p:txBody>
      </p:sp>
      <p:sp>
        <p:nvSpPr>
          <p:cNvPr id="497" name="Shape 4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96</a:t>
            </a:fld>
            <a:endParaRPr/>
          </a:p>
        </p:txBody>
      </p:sp>
    </p:spTree>
    <p:extLst>
      <p:ext uri="{BB962C8B-B14F-4D97-AF65-F5344CB8AC3E}">
        <p14:creationId xmlns:p14="http://schemas.microsoft.com/office/powerpoint/2010/main" val="42164607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You have to </a:t>
            </a:r>
            <a:r>
              <a:rPr lang="en" b="1" u="sng">
                <a:latin typeface="Georgia"/>
                <a:ea typeface="Georgia"/>
                <a:cs typeface="Georgia"/>
                <a:sym typeface="Georgia"/>
              </a:rPr>
              <a:t>initialize</a:t>
            </a:r>
            <a:r>
              <a:rPr lang="en" b="1">
                <a:latin typeface="Georgia"/>
                <a:ea typeface="Georgia"/>
                <a:cs typeface="Georgia"/>
                <a:sym typeface="Georgia"/>
              </a:rPr>
              <a:t> your variables</a:t>
            </a:r>
            <a:endParaRPr b="1">
              <a:latin typeface="Georgia"/>
              <a:ea typeface="Georgia"/>
              <a:cs typeface="Georgia"/>
              <a:sym typeface="Georgia"/>
            </a:endParaRPr>
          </a:p>
        </p:txBody>
      </p:sp>
      <p:sp>
        <p:nvSpPr>
          <p:cNvPr id="503" name="Shape 503"/>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latin typeface="Georgia"/>
                <a:ea typeface="Georgia"/>
                <a:cs typeface="Georgia"/>
                <a:sym typeface="Georgia"/>
              </a:rPr>
              <a:t>The easiest way is initializing all variables at once:</a:t>
            </a:r>
            <a:endParaRPr sz="1100">
              <a:solidFill>
                <a:srgbClr val="FFFFFF"/>
              </a:solidFill>
              <a:latin typeface="Georgia"/>
              <a:ea typeface="Georgia"/>
              <a:cs typeface="Georgia"/>
              <a:sym typeface="Georgia"/>
            </a:endParaRPr>
          </a:p>
          <a:p>
            <a:pPr marL="0" lvl="0" indent="0" rtl="0">
              <a:spcBef>
                <a:spcPts val="0"/>
              </a:spcBef>
              <a:spcAft>
                <a:spcPts val="0"/>
              </a:spcAft>
              <a:buNone/>
            </a:pPr>
            <a:r>
              <a:rPr lang="en" sz="1200">
                <a:solidFill>
                  <a:srgbClr val="FFFFFF"/>
                </a:solidFill>
                <a:latin typeface="Consolas"/>
                <a:ea typeface="Consolas"/>
                <a:cs typeface="Consolas"/>
                <a:sym typeface="Consolas"/>
              </a:rPr>
              <a:t>with tf.Session() as sess:</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sess.run(</a:t>
            </a:r>
            <a:r>
              <a:rPr lang="en" sz="1200">
                <a:solidFill>
                  <a:schemeClr val="dk1"/>
                </a:solidFill>
                <a:latin typeface="Consolas"/>
                <a:ea typeface="Consolas"/>
                <a:cs typeface="Consolas"/>
                <a:sym typeface="Consolas"/>
              </a:rPr>
              <a:t>tf.global_variables_initializer()</a:t>
            </a:r>
            <a:r>
              <a:rPr lang="en" sz="1200">
                <a:solidFill>
                  <a:srgbClr val="FFFFFF"/>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marL="0" lvl="0" indent="0" rtl="0">
              <a:spcBef>
                <a:spcPts val="0"/>
              </a:spcBef>
              <a:spcAft>
                <a:spcPts val="0"/>
              </a:spcAft>
              <a:buNone/>
            </a:pPr>
            <a:endParaRPr sz="1100">
              <a:solidFill>
                <a:srgbClr val="FFFFFF"/>
              </a:solidFill>
              <a:latin typeface="Georgia"/>
              <a:ea typeface="Georgia"/>
              <a:cs typeface="Georgia"/>
              <a:sym typeface="Georgia"/>
            </a:endParaRPr>
          </a:p>
          <a:p>
            <a:pPr marL="0" lvl="0" indent="0" rtl="0">
              <a:spcBef>
                <a:spcPts val="0"/>
              </a:spcBef>
              <a:spcAft>
                <a:spcPts val="0"/>
              </a:spcAft>
              <a:buNone/>
            </a:pPr>
            <a:r>
              <a:rPr lang="en" sz="1400">
                <a:latin typeface="Georgia"/>
                <a:ea typeface="Georgia"/>
                <a:cs typeface="Georgia"/>
                <a:sym typeface="Georgia"/>
              </a:rPr>
              <a:t>Initialize only a subset of variables:</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with tf.Session() as sess:</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sess.run(</a:t>
            </a:r>
            <a:r>
              <a:rPr lang="en" sz="1200">
                <a:solidFill>
                  <a:schemeClr val="dk1"/>
                </a:solidFill>
                <a:latin typeface="Consolas"/>
                <a:ea typeface="Consolas"/>
                <a:cs typeface="Consolas"/>
                <a:sym typeface="Consolas"/>
              </a:rPr>
              <a:t>tf.variables_initializer([a, b])</a:t>
            </a:r>
            <a:r>
              <a:rPr lang="en" sz="1200">
                <a:solidFill>
                  <a:srgbClr val="FFFFFF"/>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marL="0" lvl="0" indent="0" rtl="0">
              <a:spcBef>
                <a:spcPts val="0"/>
              </a:spcBef>
              <a:spcAft>
                <a:spcPts val="0"/>
              </a:spcAft>
              <a:buNone/>
            </a:pPr>
            <a:endParaRPr sz="1100">
              <a:solidFill>
                <a:srgbClr val="FFFFFF"/>
              </a:solidFill>
              <a:latin typeface="Georgia"/>
              <a:ea typeface="Georgia"/>
              <a:cs typeface="Georgia"/>
              <a:sym typeface="Georgia"/>
            </a:endParaRPr>
          </a:p>
          <a:p>
            <a:pPr marL="0" lvl="0" indent="0" rtl="0">
              <a:spcBef>
                <a:spcPts val="0"/>
              </a:spcBef>
              <a:spcAft>
                <a:spcPts val="0"/>
              </a:spcAft>
              <a:buNone/>
            </a:pPr>
            <a:r>
              <a:rPr lang="en" sz="1400">
                <a:latin typeface="Georgia"/>
                <a:ea typeface="Georgia"/>
                <a:cs typeface="Georgia"/>
                <a:sym typeface="Georgia"/>
              </a:rPr>
              <a:t>Initialize a single variable</a:t>
            </a:r>
            <a:endParaRPr sz="1400">
              <a:solidFill>
                <a:srgbClr val="FFFFFF"/>
              </a:solidFill>
              <a:latin typeface="Georgia"/>
              <a:ea typeface="Georgia"/>
              <a:cs typeface="Georgia"/>
              <a:sym typeface="Georgia"/>
            </a:endParaRPr>
          </a:p>
          <a:p>
            <a:pPr marL="0" lvl="0" indent="0" rtl="0">
              <a:spcBef>
                <a:spcPts val="0"/>
              </a:spcBef>
              <a:spcAft>
                <a:spcPts val="0"/>
              </a:spcAft>
              <a:buNone/>
            </a:pPr>
            <a:r>
              <a:rPr lang="en" sz="1200">
                <a:solidFill>
                  <a:srgbClr val="FFFFFF"/>
                </a:solidFill>
                <a:latin typeface="Consolas"/>
                <a:ea typeface="Consolas"/>
                <a:cs typeface="Consolas"/>
                <a:sym typeface="Consolas"/>
              </a:rPr>
              <a:t>W = tf.Variable(tf.zeros([784,10]))</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with tf.Session() as sess:</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sess.run(W.initializer)</a:t>
            </a:r>
            <a:endParaRPr sz="1400">
              <a:solidFill>
                <a:srgbClr val="FFFFFF"/>
              </a:solidFill>
              <a:latin typeface="Georgia"/>
              <a:ea typeface="Georgia"/>
              <a:cs typeface="Georgia"/>
              <a:sym typeface="Georgia"/>
            </a:endParaRPr>
          </a:p>
        </p:txBody>
      </p:sp>
      <p:sp>
        <p:nvSpPr>
          <p:cNvPr id="504" name="Shape 5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97</a:t>
            </a:fld>
            <a:endParaRPr/>
          </a:p>
        </p:txBody>
      </p:sp>
    </p:spTree>
    <p:extLst>
      <p:ext uri="{BB962C8B-B14F-4D97-AF65-F5344CB8AC3E}">
        <p14:creationId xmlns:p14="http://schemas.microsoft.com/office/powerpoint/2010/main" val="26230708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Shape 5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Eval() a variable</a:t>
            </a:r>
            <a:endParaRPr b="1">
              <a:latin typeface="Georgia"/>
              <a:ea typeface="Georgia"/>
              <a:cs typeface="Georgia"/>
              <a:sym typeface="Georgia"/>
            </a:endParaRPr>
          </a:p>
        </p:txBody>
      </p:sp>
      <p:sp>
        <p:nvSpPr>
          <p:cNvPr id="510" name="Shape 510"/>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FFFFFF"/>
                </a:solidFill>
                <a:latin typeface="Consolas"/>
                <a:ea typeface="Consolas"/>
                <a:cs typeface="Consolas"/>
                <a:sym typeface="Consolas"/>
              </a:rPr>
              <a:t># W is a random 700 x 100 variable object</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W = tf.Variable(tf.truncated_normal([700, 10]))</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with tf.Session() as sess:</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sess.run(W.initializer)</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print(W)</a:t>
            </a:r>
            <a:endParaRPr sz="1200">
              <a:solidFill>
                <a:srgbClr val="FFFFFF"/>
              </a:solidFill>
              <a:latin typeface="Consolas"/>
              <a:ea typeface="Consolas"/>
              <a:cs typeface="Consolas"/>
              <a:sym typeface="Consolas"/>
            </a:endParaRPr>
          </a:p>
          <a:p>
            <a:pPr marL="0" lvl="0" indent="0" rtl="0">
              <a:spcBef>
                <a:spcPts val="0"/>
              </a:spcBef>
              <a:spcAft>
                <a:spcPts val="0"/>
              </a:spcAft>
              <a:buNone/>
            </a:pP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&gt;&gt; Tensor("Variable/read:0", shape=(700, 10), dtype=float32)</a:t>
            </a:r>
            <a:endParaRPr sz="1200">
              <a:solidFill>
                <a:srgbClr val="FFFFFF"/>
              </a:solidFill>
              <a:latin typeface="Consolas"/>
              <a:ea typeface="Consolas"/>
              <a:cs typeface="Consolas"/>
              <a:sym typeface="Consolas"/>
            </a:endParaRPr>
          </a:p>
        </p:txBody>
      </p:sp>
      <p:sp>
        <p:nvSpPr>
          <p:cNvPr id="511" name="Shape 5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98</a:t>
            </a:fld>
            <a:endParaRPr/>
          </a:p>
        </p:txBody>
      </p:sp>
    </p:spTree>
    <p:extLst>
      <p:ext uri="{BB962C8B-B14F-4D97-AF65-F5344CB8AC3E}">
        <p14:creationId xmlns:p14="http://schemas.microsoft.com/office/powerpoint/2010/main" val="16709818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Eval() a variable</a:t>
            </a:r>
            <a:endParaRPr b="1">
              <a:latin typeface="Georgia"/>
              <a:ea typeface="Georgia"/>
              <a:cs typeface="Georgia"/>
              <a:sym typeface="Georgia"/>
            </a:endParaRPr>
          </a:p>
        </p:txBody>
      </p:sp>
      <p:sp>
        <p:nvSpPr>
          <p:cNvPr id="517" name="Shape 517"/>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FFFFFF"/>
                </a:solidFill>
                <a:latin typeface="Consolas"/>
                <a:ea typeface="Consolas"/>
                <a:cs typeface="Consolas"/>
                <a:sym typeface="Consolas"/>
              </a:rPr>
              <a:t># W is a random 700 x 100 variable object</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W = tf.Variable(tf.truncated_normal([700, 10]))</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with tf.Session() as sess:</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sess.run(W.initializer)</a:t>
            </a: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	print(</a:t>
            </a:r>
            <a:r>
              <a:rPr lang="en" sz="1200">
                <a:solidFill>
                  <a:srgbClr val="FFFFFF"/>
                </a:solidFill>
                <a:highlight>
                  <a:schemeClr val="accent3"/>
                </a:highlight>
                <a:latin typeface="Consolas"/>
                <a:ea typeface="Consolas"/>
                <a:cs typeface="Consolas"/>
                <a:sym typeface="Consolas"/>
              </a:rPr>
              <a:t>W.eval()</a:t>
            </a:r>
            <a:r>
              <a:rPr lang="en" sz="1200" b="1">
                <a:solidFill>
                  <a:srgbClr val="FFFFFF"/>
                </a:solidFill>
                <a:latin typeface="Consolas"/>
                <a:ea typeface="Consolas"/>
                <a:cs typeface="Consolas"/>
                <a:sym typeface="Consolas"/>
              </a:rPr>
              <a:t>)				# Similar to print(sess.run(W))</a:t>
            </a:r>
            <a:endParaRPr sz="1200" b="1">
              <a:solidFill>
                <a:srgbClr val="FFFFFF"/>
              </a:solidFill>
              <a:latin typeface="Consolas"/>
              <a:ea typeface="Consolas"/>
              <a:cs typeface="Consolas"/>
              <a:sym typeface="Consolas"/>
            </a:endParaRPr>
          </a:p>
          <a:p>
            <a:pPr marL="0" lvl="0" indent="0" rtl="0">
              <a:spcBef>
                <a:spcPts val="0"/>
              </a:spcBef>
              <a:spcAft>
                <a:spcPts val="0"/>
              </a:spcAft>
              <a:buNone/>
            </a:pPr>
            <a:endParaRPr sz="1200">
              <a:solidFill>
                <a:srgbClr val="FFFFFF"/>
              </a:solidFill>
              <a:latin typeface="Consolas"/>
              <a:ea typeface="Consolas"/>
              <a:cs typeface="Consolas"/>
              <a:sym typeface="Consolas"/>
            </a:endParaRPr>
          </a:p>
          <a:p>
            <a:pPr marL="0" lvl="0" indent="0" rtl="0">
              <a:spcBef>
                <a:spcPts val="0"/>
              </a:spcBef>
              <a:spcAft>
                <a:spcPts val="0"/>
              </a:spcAft>
              <a:buNone/>
            </a:pPr>
            <a:r>
              <a:rPr lang="en" sz="1200">
                <a:solidFill>
                  <a:srgbClr val="FFFFFF"/>
                </a:solidFill>
                <a:latin typeface="Consolas"/>
                <a:ea typeface="Consolas"/>
                <a:cs typeface="Consolas"/>
                <a:sym typeface="Consolas"/>
              </a:rPr>
              <a:t>&gt;&gt; </a:t>
            </a:r>
            <a:r>
              <a:rPr lang="en" sz="1100">
                <a:solidFill>
                  <a:srgbClr val="FFFFFF"/>
                </a:solidFill>
                <a:latin typeface="Consolas"/>
                <a:ea typeface="Consolas"/>
                <a:cs typeface="Consolas"/>
                <a:sym typeface="Consolas"/>
              </a:rPr>
              <a:t>[[-0.76781619 -0.67020458  1.15333688 ..., -0.98434633 -1.25692499</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  -0.90904623]</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 [-0.36763489 -0.65037876 -1.52936983 ...,  0.19320194 -0.38379928</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   0.44387451]</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 [ 0.12510735 -0.82649058  0.4321366  ..., -0.3816964   0.70466036</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   1.33211911]</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 ..., </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 [ 0.9203397  -0.99590844  0.76853162 ..., -0.74290705  0.37568584</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   0.64072722]</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 [-0.12753558  0.52571583  1.03265858 ...,  0.59978199 -0.91293705</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  -0.02646019]</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 [ 0.19076447 -0.62968266 -1.97970271 ..., -1.48389161  0.68170643</a:t>
            </a:r>
            <a:endParaRPr sz="1100">
              <a:solidFill>
                <a:srgbClr val="FFFFFF"/>
              </a:solidFill>
              <a:latin typeface="Consolas"/>
              <a:ea typeface="Consolas"/>
              <a:cs typeface="Consolas"/>
              <a:sym typeface="Consolas"/>
            </a:endParaRPr>
          </a:p>
          <a:p>
            <a:pPr marL="0" lvl="0" indent="0" rtl="0">
              <a:spcBef>
                <a:spcPts val="0"/>
              </a:spcBef>
              <a:spcAft>
                <a:spcPts val="0"/>
              </a:spcAft>
              <a:buNone/>
            </a:pPr>
            <a:r>
              <a:rPr lang="en" sz="1100">
                <a:solidFill>
                  <a:srgbClr val="FFFFFF"/>
                </a:solidFill>
                <a:latin typeface="Consolas"/>
                <a:ea typeface="Consolas"/>
                <a:cs typeface="Consolas"/>
                <a:sym typeface="Consolas"/>
              </a:rPr>
              <a:t>   1.46369624]]</a:t>
            </a:r>
            <a:endParaRPr sz="1100">
              <a:solidFill>
                <a:srgbClr val="FFFFFF"/>
              </a:solidFill>
              <a:latin typeface="Consolas"/>
              <a:ea typeface="Consolas"/>
              <a:cs typeface="Consolas"/>
              <a:sym typeface="Consolas"/>
            </a:endParaRPr>
          </a:p>
          <a:p>
            <a:pPr marL="0" lvl="0" indent="0" rtl="0">
              <a:spcBef>
                <a:spcPts val="0"/>
              </a:spcBef>
              <a:spcAft>
                <a:spcPts val="0"/>
              </a:spcAft>
              <a:buNone/>
            </a:pPr>
            <a:endParaRPr sz="1200">
              <a:solidFill>
                <a:srgbClr val="FFFFFF"/>
              </a:solidFill>
              <a:latin typeface="Consolas"/>
              <a:ea typeface="Consolas"/>
              <a:cs typeface="Consolas"/>
              <a:sym typeface="Consolas"/>
            </a:endParaRPr>
          </a:p>
        </p:txBody>
      </p:sp>
      <p:sp>
        <p:nvSpPr>
          <p:cNvPr id="518" name="Shape 5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99</a:t>
            </a:fld>
            <a:endParaRPr/>
          </a:p>
        </p:txBody>
      </p:sp>
    </p:spTree>
    <p:extLst>
      <p:ext uri="{BB962C8B-B14F-4D97-AF65-F5344CB8AC3E}">
        <p14:creationId xmlns:p14="http://schemas.microsoft.com/office/powerpoint/2010/main" val="2253820328"/>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3005</TotalTime>
  <Words>13213</Words>
  <Application>Microsoft Office PowerPoint</Application>
  <PresentationFormat>화면 슬라이드 쇼(16:9)</PresentationFormat>
  <Paragraphs>2047</Paragraphs>
  <Slides>301</Slides>
  <Notes>301</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301</vt:i4>
      </vt:variant>
    </vt:vector>
  </HeadingPairs>
  <TitlesOfParts>
    <vt:vector size="307" baseType="lpstr">
      <vt:lpstr>EB Garamond</vt:lpstr>
      <vt:lpstr>Arial</vt:lpstr>
      <vt:lpstr>Consolas</vt:lpstr>
      <vt:lpstr>Georgia</vt:lpstr>
      <vt:lpstr>Times New Roman</vt:lpstr>
      <vt:lpstr>Simple Dark</vt:lpstr>
      <vt:lpstr>Welcome to TensorFlow!</vt:lpstr>
      <vt:lpstr>Goals</vt:lpstr>
      <vt:lpstr>CS20</vt:lpstr>
      <vt:lpstr>Getting Started</vt:lpstr>
      <vt:lpstr>import tensorflow as tf</vt:lpstr>
      <vt:lpstr>Graphs and Sessions</vt:lpstr>
      <vt:lpstr>Data Flow Graphs</vt:lpstr>
      <vt:lpstr>Data Flow Graphs</vt:lpstr>
      <vt:lpstr>Data Flow Graphs</vt:lpstr>
      <vt:lpstr>What’s a tensor?</vt:lpstr>
      <vt:lpstr>What’s a tensor?</vt:lpstr>
      <vt:lpstr>Data Flow Graphs</vt:lpstr>
      <vt:lpstr>Data Flow Graphs</vt:lpstr>
      <vt:lpstr>Data Flow Graphs</vt:lpstr>
      <vt:lpstr>Data Flow Graphs</vt:lpstr>
      <vt:lpstr>Data Flow Graphs</vt:lpstr>
      <vt:lpstr>How to get the value of a?</vt:lpstr>
      <vt:lpstr>How to get the value of a?</vt:lpstr>
      <vt:lpstr>How to get the value of a?</vt:lpstr>
      <vt:lpstr>How to get the value of a?</vt:lpstr>
      <vt:lpstr>tf.Session()</vt:lpstr>
      <vt:lpstr>tf.Session()</vt:lpstr>
      <vt:lpstr>More graph</vt:lpstr>
      <vt:lpstr>Subgraphs</vt:lpstr>
      <vt:lpstr>Subgraphs</vt:lpstr>
      <vt:lpstr>Subgraphs</vt:lpstr>
      <vt:lpstr>Subgraphs</vt:lpstr>
      <vt:lpstr>Distributed Computation</vt:lpstr>
      <vt:lpstr>What if I want to build more  than one graph?</vt:lpstr>
      <vt:lpstr>You can but you don’t need more than one graph The session runs the default graph</vt:lpstr>
      <vt:lpstr>But what if I really want to?</vt:lpstr>
      <vt:lpstr>URGH, NO</vt:lpstr>
      <vt:lpstr>PowerPoint 프레젠테이션</vt:lpstr>
      <vt:lpstr>I insist ...</vt:lpstr>
      <vt:lpstr>tf.Graph()</vt:lpstr>
      <vt:lpstr>tf.Graph()</vt:lpstr>
      <vt:lpstr>tf.Graph()</vt:lpstr>
      <vt:lpstr>tf.Graph()</vt:lpstr>
      <vt:lpstr>tf.Graph()</vt:lpstr>
      <vt:lpstr>PowerPoint 프레젠테이션</vt:lpstr>
      <vt:lpstr>Why graphs</vt:lpstr>
      <vt:lpstr>Why graphs</vt:lpstr>
      <vt:lpstr>Why graphs</vt:lpstr>
      <vt:lpstr>Why graphs</vt:lpstr>
      <vt:lpstr>TensorFlow Ops</vt:lpstr>
      <vt:lpstr>Agenda</vt:lpstr>
      <vt:lpstr>Your first TensorFlow program</vt:lpstr>
      <vt:lpstr>Your first TensorFlow program</vt:lpstr>
      <vt:lpstr>Your first TensorFlow program</vt:lpstr>
      <vt:lpstr>Visualize it with TensorBoard</vt:lpstr>
      <vt:lpstr>Run it</vt:lpstr>
      <vt:lpstr>PowerPoint 프레젠테이션</vt:lpstr>
      <vt:lpstr>Visualize it with TensorBoard</vt:lpstr>
      <vt:lpstr>Visualize it with TensorBoard</vt:lpstr>
      <vt:lpstr>Explicitly name them</vt:lpstr>
      <vt:lpstr>Explicitly name them</vt:lpstr>
      <vt:lpstr>TensorBoard can do much more than just visualizing your graphs. Learn to use TensorBoard  well and often!</vt:lpstr>
      <vt:lpstr>Constants, Sequences, Variables, Ops</vt:lpstr>
      <vt:lpstr>Constants</vt:lpstr>
      <vt:lpstr>Constants</vt:lpstr>
      <vt:lpstr>Tensors filled with a specific value</vt:lpstr>
      <vt:lpstr>Tensors filled with a specific value</vt:lpstr>
      <vt:lpstr>Tensors filled with a specific value</vt:lpstr>
      <vt:lpstr>Tensors filled with a specific value</vt:lpstr>
      <vt:lpstr>Constants as sequences</vt:lpstr>
      <vt:lpstr>Randomly Generated Constants</vt:lpstr>
      <vt:lpstr>Randomly Generated Constants</vt:lpstr>
      <vt:lpstr>Operations</vt:lpstr>
      <vt:lpstr>Arithmetic Ops</vt:lpstr>
      <vt:lpstr>Wizard of Div</vt:lpstr>
      <vt:lpstr>TensorFlow Data Types</vt:lpstr>
      <vt:lpstr>TensorFlow Data Types</vt:lpstr>
      <vt:lpstr>TensorFlow Data Types</vt:lpstr>
      <vt:lpstr>TensorFlow Data Types</vt:lpstr>
      <vt:lpstr>TensorFlow Data Types</vt:lpstr>
      <vt:lpstr>TensorFlow Data Types</vt:lpstr>
      <vt:lpstr>TensorFlow Data Types</vt:lpstr>
      <vt:lpstr>TensorFlow Data Types</vt:lpstr>
      <vt:lpstr>TF vs NP Data Types</vt:lpstr>
      <vt:lpstr>TF vs NP Data Types</vt:lpstr>
      <vt:lpstr>Use TF DType when possible</vt:lpstr>
      <vt:lpstr>Use TF DType when possible</vt:lpstr>
      <vt:lpstr>What’s wrong with constants ...    … other than being constant?</vt:lpstr>
      <vt:lpstr>What’s wrong with constants?</vt:lpstr>
      <vt:lpstr>Print out the graph def</vt:lpstr>
      <vt:lpstr>What’s wrong with constants?</vt:lpstr>
      <vt:lpstr>What’s wrong with constants?</vt:lpstr>
      <vt:lpstr>Variables</vt:lpstr>
      <vt:lpstr>Variables</vt:lpstr>
      <vt:lpstr>Variables</vt:lpstr>
      <vt:lpstr>Variables</vt:lpstr>
      <vt:lpstr>Variables</vt:lpstr>
      <vt:lpstr>tf.Variable class</vt:lpstr>
      <vt:lpstr>tf.Variable class</vt:lpstr>
      <vt:lpstr>You have to initialize your variables</vt:lpstr>
      <vt:lpstr>You have to initialize your variables</vt:lpstr>
      <vt:lpstr>You have to initialize your variables</vt:lpstr>
      <vt:lpstr>Eval() a variable</vt:lpstr>
      <vt:lpstr>Eval() a variable</vt:lpstr>
      <vt:lpstr>tf.Variable.assign()</vt:lpstr>
      <vt:lpstr>tf.Variable.assign()</vt:lpstr>
      <vt:lpstr>tf.Variable.assign()</vt:lpstr>
      <vt:lpstr>tf.Variable.assign()</vt:lpstr>
      <vt:lpstr>tf.Variable.assign()</vt:lpstr>
      <vt:lpstr>tf.Variable.assign()</vt:lpstr>
      <vt:lpstr>tf.Variable.assign()</vt:lpstr>
      <vt:lpstr>assign_add() and assign_sub()</vt:lpstr>
      <vt:lpstr>Each session maintains its own copy of variables</vt:lpstr>
      <vt:lpstr>Each session maintains its own copy of variables</vt:lpstr>
      <vt:lpstr>Each session maintains its own copy of variables</vt:lpstr>
      <vt:lpstr>Control Dependencies</vt:lpstr>
      <vt:lpstr>Getting to know each other?</vt:lpstr>
      <vt:lpstr>Placeholder</vt:lpstr>
      <vt:lpstr>A TF program often has 2 phases:  Assemble a graph  Use a session to execute operations in the graph.</vt:lpstr>
      <vt:lpstr>A TF program often has 2 phases:  Assemble a graph  Use a session to execute operations in the graph.  ⇒ Assemble the graph first without knowing the values needed for computation</vt:lpstr>
      <vt:lpstr>A TF program often has 2 phases:  Assemble a graph  Use a session to execute operations in the graph.  ⇒ Assemble the graph first without knowing the values needed for computation  Analogy: Define the function f(x, y) = 2 * x + y without knowing value of x or y.  x, y are placeholders for the actual values.</vt:lpstr>
      <vt:lpstr>Why placeholders?</vt:lpstr>
      <vt:lpstr>Placeholders</vt:lpstr>
      <vt:lpstr>Placeholders</vt:lpstr>
      <vt:lpstr>Supplement the values to placeholders using a dictionary</vt:lpstr>
      <vt:lpstr>Placeholders</vt:lpstr>
      <vt:lpstr>Placeholders</vt:lpstr>
      <vt:lpstr>Placeholders</vt:lpstr>
      <vt:lpstr>Placeholders are valid ops</vt:lpstr>
      <vt:lpstr>What if want to feed multiple data points in?</vt:lpstr>
      <vt:lpstr>You can feed_dict any feedable tensor. Placeholder is just a way to indicate that something must be fed</vt:lpstr>
      <vt:lpstr>tf.Graph.is_feedable(tensor)  # True if and only if tensor is feedable.</vt:lpstr>
      <vt:lpstr>Feeding values to TF ops </vt:lpstr>
      <vt:lpstr>Extremely helpful for testing Feed in dummy values to test parts of a large graph</vt:lpstr>
      <vt:lpstr>The trap of lazy loading*</vt:lpstr>
      <vt:lpstr>What’s lazy loading?</vt:lpstr>
      <vt:lpstr>Defer creating/initializing an object  until it is needed</vt:lpstr>
      <vt:lpstr>Lazy loading Example</vt:lpstr>
      <vt:lpstr>Lazy loading Example</vt:lpstr>
      <vt:lpstr>Both give the same value of z What’s the problem?</vt:lpstr>
      <vt:lpstr>TensorBoard</vt:lpstr>
      <vt:lpstr>TensorBoard</vt:lpstr>
      <vt:lpstr>tf.get_default_graph().as_graph_def()</vt:lpstr>
      <vt:lpstr>tf.get_default_graph().as_graph_def()</vt:lpstr>
      <vt:lpstr>Imagine you want to compute an op thousands, or millions of times!</vt:lpstr>
      <vt:lpstr>Your graph gets bloated Slow to load Expensive to pass around </vt:lpstr>
      <vt:lpstr>One of the most common TF non-bug bugs I’ve seen on GitHub</vt:lpstr>
      <vt:lpstr>Separate definition of ops from computing/running ops  Use Python property to ensure function is also loaded once the first time it is called*</vt:lpstr>
      <vt:lpstr>Putting it together: Let’s build a machine learning model!</vt:lpstr>
      <vt:lpstr>PowerPoint 프레젠테이션</vt:lpstr>
      <vt:lpstr>We will construct this model next time!!</vt:lpstr>
      <vt:lpstr>Basic Models in TensorFlow</vt:lpstr>
      <vt:lpstr>Agenda</vt:lpstr>
      <vt:lpstr>Review</vt:lpstr>
      <vt:lpstr>Computation graph</vt:lpstr>
      <vt:lpstr>TensorBoard</vt:lpstr>
      <vt:lpstr>tf.constant and tf.Variable</vt:lpstr>
      <vt:lpstr>tf.placeholder and feed_dict</vt:lpstr>
      <vt:lpstr>Avoid lazy loading</vt:lpstr>
      <vt:lpstr>Download from the class’s GitHub</vt:lpstr>
      <vt:lpstr>Linear Regression  in TensorFlow</vt:lpstr>
      <vt:lpstr>Model the linear relationship between: dependent variable Y explanatory variables X</vt:lpstr>
      <vt:lpstr>PowerPoint 프레젠테이션</vt:lpstr>
      <vt:lpstr>X: birth rate Y: life expectancy 190 countries</vt:lpstr>
      <vt:lpstr>Find a linear relationship between X and Y to predict Y from X</vt:lpstr>
      <vt:lpstr>Model</vt:lpstr>
      <vt:lpstr>Interactive Coding</vt:lpstr>
      <vt:lpstr>Interactive Coding</vt:lpstr>
      <vt:lpstr>Phase 1: Assemble our graph</vt:lpstr>
      <vt:lpstr>Step 1: Read in data</vt:lpstr>
      <vt:lpstr>Step 2: Create placeholders for  inputs and labels</vt:lpstr>
      <vt:lpstr>Step 3: Create weight and bias</vt:lpstr>
      <vt:lpstr>Step 4: Inference</vt:lpstr>
      <vt:lpstr>Step 5: Specify loss function</vt:lpstr>
      <vt:lpstr>Step 6: Create optimizer</vt:lpstr>
      <vt:lpstr>Phase 2: Train our model</vt:lpstr>
      <vt:lpstr>Write log files using a FileWriter</vt:lpstr>
      <vt:lpstr>See it on TensorBoard</vt:lpstr>
      <vt:lpstr>TypeError?</vt:lpstr>
      <vt:lpstr>TypeError</vt:lpstr>
      <vt:lpstr>TypeError</vt:lpstr>
      <vt:lpstr>PowerPoint 프레젠테이션</vt:lpstr>
      <vt:lpstr>Plot the results with matplotlib</vt:lpstr>
      <vt:lpstr>PowerPoint 프레젠테이션</vt:lpstr>
      <vt:lpstr>Huber loss</vt:lpstr>
      <vt:lpstr>Implementing Huber loss</vt:lpstr>
      <vt:lpstr>Implementing Huber loss</vt:lpstr>
      <vt:lpstr>Implementing Huber loss</vt:lpstr>
      <vt:lpstr>TF Control Flow</vt:lpstr>
      <vt:lpstr>tf.data</vt:lpstr>
      <vt:lpstr>Placeholder</vt:lpstr>
      <vt:lpstr>Placeholder</vt:lpstr>
      <vt:lpstr>tf.data</vt:lpstr>
      <vt:lpstr>tf.data</vt:lpstr>
      <vt:lpstr>Store data in tf.data.Dataset</vt:lpstr>
      <vt:lpstr>Store data in tf.data.Dataset</vt:lpstr>
      <vt:lpstr>Store data in tf.data.Dataset</vt:lpstr>
      <vt:lpstr>Can also create Dataset from files</vt:lpstr>
      <vt:lpstr>tf.data.Iterator</vt:lpstr>
      <vt:lpstr>tf.data.Iterator</vt:lpstr>
      <vt:lpstr>tf.data.Iterator</vt:lpstr>
      <vt:lpstr>tf.data.Iterator</vt:lpstr>
      <vt:lpstr>tf.data.Iterator</vt:lpstr>
      <vt:lpstr>Handling data in TensorFlow</vt:lpstr>
      <vt:lpstr>Does tf.data really perform better?</vt:lpstr>
      <vt:lpstr>Does tf.data really perform better?</vt:lpstr>
      <vt:lpstr>Should we always use tf.data?</vt:lpstr>
      <vt:lpstr>How does TensorFlow know what variables to update?</vt:lpstr>
      <vt:lpstr>Optimizers</vt:lpstr>
      <vt:lpstr>Optimizer</vt:lpstr>
      <vt:lpstr>Optimizer</vt:lpstr>
      <vt:lpstr>Optimizer</vt:lpstr>
      <vt:lpstr>Trainable variables</vt:lpstr>
      <vt:lpstr>List of optimizers in TF</vt:lpstr>
      <vt:lpstr>Discussion question  How to know that our model is correct? How to improve our model?</vt:lpstr>
      <vt:lpstr>Logistic Regression  in TensorFlow</vt:lpstr>
      <vt:lpstr>The first logistic regression model</vt:lpstr>
      <vt:lpstr>MNIST Database</vt:lpstr>
      <vt:lpstr>X: image of a handwritten digit Y: the digit value Recognize the digit in the image</vt:lpstr>
      <vt:lpstr>X: image of a handwritten digit Y: the digit value</vt:lpstr>
      <vt:lpstr>Model</vt:lpstr>
      <vt:lpstr>Process data</vt:lpstr>
      <vt:lpstr>Process data</vt:lpstr>
      <vt:lpstr>Process data</vt:lpstr>
      <vt:lpstr>Process data</vt:lpstr>
      <vt:lpstr>Create datasets</vt:lpstr>
      <vt:lpstr>Create iterator</vt:lpstr>
      <vt:lpstr>Create iterator</vt:lpstr>
      <vt:lpstr>Create iterator</vt:lpstr>
      <vt:lpstr>Create iterator</vt:lpstr>
      <vt:lpstr>Initialize iterator with the dataset you want </vt:lpstr>
      <vt:lpstr>Initialize iterator with the dataset you want </vt:lpstr>
      <vt:lpstr>Phase 1: Assemble our graph</vt:lpstr>
      <vt:lpstr>Step 1: Read in data</vt:lpstr>
      <vt:lpstr>Step 2: Create datasets and iterator</vt:lpstr>
      <vt:lpstr>Step 2: Create datasets and iterator</vt:lpstr>
      <vt:lpstr>Step 3: Create weights and biases</vt:lpstr>
      <vt:lpstr>Step 4: Build model to predict Y</vt:lpstr>
      <vt:lpstr>Step 5: Specify loss function</vt:lpstr>
      <vt:lpstr>Step 6: Create optimizer</vt:lpstr>
      <vt:lpstr>Phase 2: Train our model</vt:lpstr>
      <vt:lpstr>TensorBoard it</vt:lpstr>
      <vt:lpstr>Manage Experiments</vt:lpstr>
      <vt:lpstr>Agenda</vt:lpstr>
      <vt:lpstr>Variable sharing</vt:lpstr>
      <vt:lpstr>word2vec on TensorBoard</vt:lpstr>
      <vt:lpstr>word2vec on TensorBoard</vt:lpstr>
      <vt:lpstr>Name scope</vt:lpstr>
      <vt:lpstr>Name scope</vt:lpstr>
      <vt:lpstr>Name scope</vt:lpstr>
      <vt:lpstr>TensorBoard</vt:lpstr>
      <vt:lpstr>Variable scope</vt:lpstr>
      <vt:lpstr>Variable scope</vt:lpstr>
      <vt:lpstr>Variable sharing: The problem</vt:lpstr>
      <vt:lpstr>Variable sharing: The problem</vt:lpstr>
      <vt:lpstr>Sharing Variable: The problem</vt:lpstr>
      <vt:lpstr>tf.get_variable()</vt:lpstr>
      <vt:lpstr>tf.get_variable()</vt:lpstr>
      <vt:lpstr>tf.get_variable()</vt:lpstr>
      <vt:lpstr>tf.variable_scope()</vt:lpstr>
      <vt:lpstr>tf.variable_scope()</vt:lpstr>
      <vt:lpstr>tf.variable_scope()</vt:lpstr>
      <vt:lpstr>Reusable code? </vt:lpstr>
      <vt:lpstr>Layer ‘em up </vt:lpstr>
      <vt:lpstr>Layer ‘em up</vt:lpstr>
      <vt:lpstr>Manage Experiments</vt:lpstr>
      <vt:lpstr>tf.train.Saver saves graph’s variables in binary files</vt:lpstr>
      <vt:lpstr>tf.train.Saver.save(sess, save_path, global_step=None...) tf.train.Saver.restore(sess, save_path)</vt:lpstr>
      <vt:lpstr># define model model = SkipGramModel(params)  # create a saver object saver = tf.train.Saver()  with tf.Session() as sess:  for step in range(training_steps):    sess.run([optimizer])      # save model every 1000 steps   if (step + 1) % 1000 == 0:    saver.save(sess,  'checkpoint_directory/model_name', global_step=step)</vt:lpstr>
      <vt:lpstr># define model model = SkipGramModel(params)  # create a saver object saver = tf.train.Saver()  with tf.Session() as sess:  for step in range(training_steps):    sess.run([optimizer])      # save model every 1000 steps   if (step + 1) % 1000 == 0:    saver.save(sess,  'checkpoint_directory/model_name', global_step=step) </vt:lpstr>
      <vt:lpstr>    global_step = tf.Variable(0, dtype=tf.int32, trainable=False, name='global_step')</vt:lpstr>
      <vt:lpstr>   global_step = tf.Variable(0,    dtype=tf.int32,    trainable=False,                              name='global_step')  optimizer = tf.train.AdamOptimizer(lr).minimize(loss, global_step=global_step)                                                            </vt:lpstr>
      <vt:lpstr>Your checkpoints are saved in checkpoint_directory</vt:lpstr>
      <vt:lpstr>tf.train.Saver</vt:lpstr>
      <vt:lpstr>tf.train.Saver</vt:lpstr>
      <vt:lpstr>   saver.restore(sess, 'checkpoints/name_of_the_checkpoint')  e.g. saver.restore(sess, 'checkpoints/skip-gram-99999')</vt:lpstr>
      <vt:lpstr># check if there is checkpoint ckpt = tf.train.get_checkpoint_state(os.path.dirname('checkpoints/checkpoint'))  # check if there is a valid checkpoint path if ckpt and ckpt.model_checkpoint_path:      saver.restore(sess, ckpt.model_checkpoint_path) </vt:lpstr>
      <vt:lpstr>tf.summary Why matplotlib when you can summarize?</vt:lpstr>
      <vt:lpstr>Visualize our summary statistics during our training tf.summary.scalar tf.summary.histogram tf.summary.image </vt:lpstr>
      <vt:lpstr>with tf.name_scope("summaries"):     tf.summary.scalar("loss", self.loss)     tf.summary.scalar("accuracy", self.accuracy)                 tf.summary.histogram("histogram loss", self.loss)     summary_op = tf.summary.merge_all() </vt:lpstr>
      <vt:lpstr>loss_batch, _, summary = sess.run([loss,         optimizer,    summary_op])</vt:lpstr>
      <vt:lpstr>writer.add_summary(summary, global_step=step)</vt:lpstr>
      <vt:lpstr>tf.summary.scalar("loss", self.loss) tf.summary.histogram("histogram loss", self.loss) summary_op = tf.summary.merge_all()  saver = tf.train.Saver() # defaults to saving all variables  with tf.Session() as sess:     sess.run(tf.global_variables_initializer())     ckpt = tf.train.get_checkpoint_state(os.path.dirname('checkpoints/checkpoint'))     if ckpt and ckpt.model_checkpoint_path:         saver.restore(sess, ckpt.model_checkpoint_path)      writer = tf.summary.FileWriter('./graphs', sess.graph)     for index in range(10000):         ...         loss_batch, _, summary = sess.run([loss, optimizer, summary_op])         writer.add_summary(summary, global_step=index)          if (index + 1) % 1000 == 0:             saver.save(sess, 'checkpoints/skip-gram', index) </vt:lpstr>
      <vt:lpstr>See summaries on TensorBoard</vt:lpstr>
      <vt:lpstr>Scalar loss</vt:lpstr>
      <vt:lpstr>Histogram loss</vt:lpstr>
      <vt:lpstr>Toggle run to compare experiments</vt:lpstr>
      <vt:lpstr>Control Randomization</vt:lpstr>
      <vt:lpstr>    my_var = tf.Variable(tf.truncated_normal((-1.0,1.0), stddev=0.1, seed=0))</vt:lpstr>
      <vt:lpstr>c = tf.random_uniform([], -10, 10, seed=2)  with tf.Session() as sess:  print(sess.run(c)) # &gt;&gt; 3.57493  print(sess.run(c)) # &gt;&gt; -5.97319  ---- c = tf.random_uniform([], -10, 10, seed=2)  with tf.Session() as sess:  print(sess.run(c)) # &gt;&gt; 3.57493  with tf.Session() as sess:  print(sess.run(c)) # &gt;&gt; 3.57493 </vt:lpstr>
      <vt:lpstr>c = tf.random_uniform([], -10, 10, seed=2) d = tf.random_uniform([], -10, 10, seed=2)  with tf.Session() as sess:  print(sess.run(c)) # &gt;&gt; 3.57493  print(sess.run(d)) # &gt;&gt; 3.57493</vt:lpstr>
      <vt:lpstr>tf.set_random_seed(2) c = tf.random_uniform([], -10, 10) d = tf.random_uniform([], -10, 10)  with tf.Session() as sess:     print(sess.run(c)) # &gt;&gt; -4.00752     print(sess.run(d)) # &gt;&gt; -2.98339 </vt:lpstr>
      <vt:lpstr>Autodiff</vt:lpstr>
      <vt:lpstr>Where are the gradients?</vt:lpstr>
      <vt:lpstr>TensorFlow builds the backward path for you!</vt:lpstr>
      <vt:lpstr>The computation graph makes computing symbolic gradients straightforward  Chain rule</vt:lpstr>
      <vt:lpstr>Can you take gradients for this graph? </vt:lpstr>
      <vt:lpstr>Reverse mode automatic differentiation </vt:lpstr>
      <vt:lpstr>Reverse mode automatic differentiation</vt:lpstr>
      <vt:lpstr>Reverse mode automatic differentiation</vt:lpstr>
      <vt:lpstr>tf.gradients(y, [xs])</vt:lpstr>
      <vt:lpstr>tf.gradients(y, [xs])</vt:lpstr>
      <vt:lpstr>Gradient Computation</vt:lpstr>
      <vt:lpstr>Should I still learn to take gradients?</vt:lpstr>
      <vt:lpstr>Yes</vt:lpstr>
      <vt:lpstr>Vanishing/exploding gradients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TensorFlow!</dc:title>
  <cp:lastModifiedBy>박재선</cp:lastModifiedBy>
  <cp:revision>10</cp:revision>
  <dcterms:modified xsi:type="dcterms:W3CDTF">2018-03-02T04:23:27Z</dcterms:modified>
</cp:coreProperties>
</file>